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62"/>
  </p:notesMasterIdLst>
  <p:handoutMasterIdLst>
    <p:handoutMasterId r:id="rId63"/>
  </p:handoutMasterIdLst>
  <p:sldIdLst>
    <p:sldId id="257" r:id="rId2"/>
    <p:sldId id="259" r:id="rId3"/>
    <p:sldId id="363" r:id="rId4"/>
    <p:sldId id="260" r:id="rId5"/>
    <p:sldId id="261" r:id="rId6"/>
    <p:sldId id="263" r:id="rId7"/>
    <p:sldId id="264" r:id="rId8"/>
    <p:sldId id="362" r:id="rId9"/>
    <p:sldId id="265" r:id="rId10"/>
    <p:sldId id="298" r:id="rId11"/>
    <p:sldId id="314" r:id="rId12"/>
    <p:sldId id="315" r:id="rId13"/>
    <p:sldId id="277" r:id="rId14"/>
    <p:sldId id="368" r:id="rId15"/>
    <p:sldId id="369" r:id="rId16"/>
    <p:sldId id="325" r:id="rId17"/>
    <p:sldId id="326" r:id="rId18"/>
    <p:sldId id="327" r:id="rId19"/>
    <p:sldId id="317" r:id="rId20"/>
    <p:sldId id="318" r:id="rId21"/>
    <p:sldId id="281" r:id="rId22"/>
    <p:sldId id="328" r:id="rId23"/>
    <p:sldId id="329" r:id="rId24"/>
    <p:sldId id="341" r:id="rId25"/>
    <p:sldId id="333" r:id="rId26"/>
    <p:sldId id="334" r:id="rId27"/>
    <p:sldId id="336" r:id="rId28"/>
    <p:sldId id="335" r:id="rId29"/>
    <p:sldId id="367" r:id="rId30"/>
    <p:sldId id="300" r:id="rId31"/>
    <p:sldId id="365" r:id="rId32"/>
    <p:sldId id="301" r:id="rId33"/>
    <p:sldId id="361" r:id="rId34"/>
    <p:sldId id="302" r:id="rId35"/>
    <p:sldId id="366" r:id="rId36"/>
    <p:sldId id="360" r:id="rId37"/>
    <p:sldId id="330" r:id="rId38"/>
    <p:sldId id="331" r:id="rId39"/>
    <p:sldId id="337" r:id="rId40"/>
    <p:sldId id="332" r:id="rId41"/>
    <p:sldId id="303" r:id="rId42"/>
    <p:sldId id="357" r:id="rId43"/>
    <p:sldId id="338" r:id="rId44"/>
    <p:sldId id="339" r:id="rId45"/>
    <p:sldId id="340" r:id="rId46"/>
    <p:sldId id="358" r:id="rId47"/>
    <p:sldId id="345" r:id="rId48"/>
    <p:sldId id="342" r:id="rId49"/>
    <p:sldId id="343" r:id="rId50"/>
    <p:sldId id="344" r:id="rId51"/>
    <p:sldId id="346" r:id="rId52"/>
    <p:sldId id="347" r:id="rId53"/>
    <p:sldId id="348" r:id="rId54"/>
    <p:sldId id="349" r:id="rId55"/>
    <p:sldId id="350" r:id="rId56"/>
    <p:sldId id="351" r:id="rId57"/>
    <p:sldId id="352" r:id="rId58"/>
    <p:sldId id="353" r:id="rId59"/>
    <p:sldId id="359" r:id="rId60"/>
    <p:sldId id="354" r:id="rId61"/>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guide id="3" pos="3545" userDrawn="1">
          <p15:clr>
            <a:srgbClr val="A4A3A4"/>
          </p15:clr>
        </p15:guide>
        <p15:guide id="4" pos="6221" userDrawn="1">
          <p15:clr>
            <a:srgbClr val="A4A3A4"/>
          </p15:clr>
        </p15:guide>
        <p15:guide id="5" orient="horz" pos="40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ain Besson" initials="SB" lastIdx="43" clrIdx="0">
    <p:extLst>
      <p:ext uri="{19B8F6BF-5375-455C-9EA6-DF929625EA0E}">
        <p15:presenceInfo xmlns:p15="http://schemas.microsoft.com/office/powerpoint/2012/main" userId="Sylvain Be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DFDF"/>
    <a:srgbClr val="FF4600"/>
    <a:srgbClr val="D33E1C"/>
    <a:srgbClr val="969696"/>
    <a:srgbClr val="ECECEC"/>
    <a:srgbClr val="F5F5F5"/>
    <a:srgbClr val="17176E"/>
    <a:srgbClr val="18187A"/>
    <a:srgbClr val="641E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769" autoAdjust="0"/>
  </p:normalViewPr>
  <p:slideViewPr>
    <p:cSldViewPr snapToGrid="0" showGuides="1">
      <p:cViewPr varScale="1">
        <p:scale>
          <a:sx n="64" d="100"/>
          <a:sy n="64" d="100"/>
        </p:scale>
        <p:origin x="488" y="32"/>
      </p:cViewPr>
      <p:guideLst>
        <p:guide orient="horz" pos="1321"/>
        <p:guide pos="3840"/>
        <p:guide pos="3545"/>
        <p:guide pos="6221"/>
        <p:guide orient="horz" pos="4042"/>
      </p:guideLst>
    </p:cSldViewPr>
  </p:slideViewPr>
  <p:notesTextViewPr>
    <p:cViewPr>
      <p:scale>
        <a:sx n="1" d="1"/>
        <a:sy n="1" d="1"/>
      </p:scale>
      <p:origin x="0" y="0"/>
    </p:cViewPr>
  </p:notesTextViewPr>
  <p:notesViewPr>
    <p:cSldViewPr snapToGrid="0" showGuide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6T08:33:26.744" idx="36">
    <p:pos x="10" y="10"/>
    <p:text>Il faudrait davantage étoffer les ressources à mettre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6T14:27:00.589" idx="38">
    <p:pos x="7556" y="2959"/>
    <p:text>Pour l'instant, ce n'est pas le cas dans la nouvelle IHM mais cela devrait l'être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0-19T16:04:30.378" idx="42">
    <p:pos x="7412" y="1170"/>
    <p:text>AJouter une explication sur le DOI</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9-08T14:48:03.680" idx="28">
    <p:pos x="10" y="10"/>
    <p:text>Rajouter les explications sur le référentiel auteur lorsqu'il sera mis à jour</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9-13T13:58:05.767" idx="32">
    <p:pos x="10" y="10"/>
    <p:text>Ajouter 'mettre à jour un document" lorsqu'il sera ajouter à l'IHM</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84922C8-3099-4C12-8A9A-5B9D29E3074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E632D65-85CF-40E6-9E56-C5931A690406}"/>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D05A0744-AF6E-486B-B243-212D7CE9A9AA}" type="datetimeFigureOut">
              <a:rPr lang="fr-FR" smtClean="0"/>
              <a:t>25/11/2022</a:t>
            </a:fld>
            <a:endParaRPr lang="fr-FR"/>
          </a:p>
        </p:txBody>
      </p:sp>
      <p:sp>
        <p:nvSpPr>
          <p:cNvPr id="4" name="Espace réservé du pied de page 3">
            <a:extLst>
              <a:ext uri="{FF2B5EF4-FFF2-40B4-BE49-F238E27FC236}">
                <a16:creationId xmlns:a16="http://schemas.microsoft.com/office/drawing/2014/main" id="{6435090C-894F-43CA-9C45-3E1699F65AEB}"/>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429091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7704C5F-1321-418D-879C-207856A68B4A}" type="datetimeFigureOut">
              <a:rPr lang="fr-FR" smtClean="0"/>
              <a:t>25/11/2022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0EECF43-3A3D-4F68-A280-366BAA0163AC}" type="slidenum">
              <a:rPr lang="fr-FR" smtClean="0"/>
              <a:t>‹N°›</a:t>
            </a:fld>
            <a:endParaRPr lang="fr-FR"/>
          </a:p>
        </p:txBody>
      </p:sp>
    </p:spTree>
    <p:extLst>
      <p:ext uri="{BB962C8B-B14F-4D97-AF65-F5344CB8AC3E}">
        <p14:creationId xmlns:p14="http://schemas.microsoft.com/office/powerpoint/2010/main" val="88980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EECF43-3A3D-4F68-A280-366BAA0163AC}" type="slidenum">
              <a:rPr lang="fr-FR" smtClean="0"/>
              <a:t>1</a:t>
            </a:fld>
            <a:endParaRPr lang="fr-FR"/>
          </a:p>
        </p:txBody>
      </p:sp>
    </p:spTree>
    <p:extLst>
      <p:ext uri="{BB962C8B-B14F-4D97-AF65-F5344CB8AC3E}">
        <p14:creationId xmlns:p14="http://schemas.microsoft.com/office/powerpoint/2010/main" val="107920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25</a:t>
            </a:fld>
            <a:endParaRPr lang="fr-FR"/>
          </a:p>
        </p:txBody>
      </p:sp>
    </p:spTree>
    <p:extLst>
      <p:ext uri="{BB962C8B-B14F-4D97-AF65-F5344CB8AC3E}">
        <p14:creationId xmlns:p14="http://schemas.microsoft.com/office/powerpoint/2010/main" val="175730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40</a:t>
            </a:fld>
            <a:endParaRPr lang="fr-FR"/>
          </a:p>
        </p:txBody>
      </p:sp>
    </p:spTree>
    <p:extLst>
      <p:ext uri="{BB962C8B-B14F-4D97-AF65-F5344CB8AC3E}">
        <p14:creationId xmlns:p14="http://schemas.microsoft.com/office/powerpoint/2010/main" val="31157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641366-AA9E-4C1C-B9DF-5BC7C373FBA0}" type="slidenum">
              <a:rPr lang="fr-FR" smtClean="0"/>
              <a:t>46</a:t>
            </a:fld>
            <a:endParaRPr lang="fr-FR"/>
          </a:p>
        </p:txBody>
      </p:sp>
    </p:spTree>
    <p:extLst>
      <p:ext uri="{BB962C8B-B14F-4D97-AF65-F5344CB8AC3E}">
        <p14:creationId xmlns:p14="http://schemas.microsoft.com/office/powerpoint/2010/main" val="92279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EECF43-3A3D-4F68-A280-366BAA0163AC}" type="slidenum">
              <a:rPr lang="fr-FR" smtClean="0"/>
              <a:t>58</a:t>
            </a:fld>
            <a:endParaRPr lang="fr-FR"/>
          </a:p>
        </p:txBody>
      </p:sp>
    </p:spTree>
    <p:extLst>
      <p:ext uri="{BB962C8B-B14F-4D97-AF65-F5344CB8AC3E}">
        <p14:creationId xmlns:p14="http://schemas.microsoft.com/office/powerpoint/2010/main" val="401440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s/slide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B458B-030F-4C8A-A6BE-301B031D01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A8BEB75-FD64-4AA0-860E-FFB50E261F6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166659E-EC77-47FE-86F7-8063665C640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B6D79C9-E193-4099-88B1-42D68AB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711738-4231-4484-BC73-0FE0C1724AF6}"/>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262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31186-08FF-4090-BC3A-3E7848DEBB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A2A46C-BA01-4D84-8D27-AD91D2F51AB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075245-26B7-442D-A113-F9AC514EA2D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1CF9229-7AD4-4F7F-99DB-8801890720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58A652-9413-4D80-A064-748CEE04FE62}"/>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60902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9D4491-2D5F-4D6A-816C-1C72C170B922}"/>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6B1D92A-8459-41E1-9D2C-DEE7B10F0BFD}"/>
              </a:ext>
            </a:extLst>
          </p:cNvPr>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51DF85-EAF0-4D35-AEEF-5487EBA1204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B77773-E40B-4DAE-AF3C-7D878CED26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F30AB0-5BE9-4E65-BF41-B59714122C90}"/>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65788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_Partie (2)">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8" name="Titre 1">
            <a:extLst>
              <a:ext uri="{FF2B5EF4-FFF2-40B4-BE49-F238E27FC236}">
                <a16:creationId xmlns:a16="http://schemas.microsoft.com/office/drawing/2014/main" id="{205E38CF-FAA3-7146-B62A-BECD2E5FFA1F}"/>
              </a:ext>
            </a:extLst>
          </p:cNvPr>
          <p:cNvSpPr>
            <a:spLocks noGrp="1"/>
          </p:cNvSpPr>
          <p:nvPr>
            <p:ph type="ctrTitle" hasCustomPrompt="1"/>
          </p:nvPr>
        </p:nvSpPr>
        <p:spPr>
          <a:xfrm>
            <a:off x="1055688" y="4614993"/>
            <a:ext cx="4507261" cy="900871"/>
          </a:xfrm>
          <a:prstGeom prst="rect">
            <a:avLst/>
          </a:prstGeom>
        </p:spPr>
        <p:txBody>
          <a:bodyPr lIns="0" tIns="0" rIns="0" bIns="0" anchor="t" anchorCtr="0">
            <a:noAutofit/>
          </a:bodyPr>
          <a:lstStyle>
            <a:lvl1pPr algn="l">
              <a:defRPr sz="2800" b="1" i="0" baseline="0">
                <a:solidFill>
                  <a:schemeClr val="tx1"/>
                </a:solidFill>
                <a:latin typeface="CCSD_manrope SemiBold" pitchFamily="2" charset="0"/>
              </a:defRPr>
            </a:lvl1pPr>
          </a:lstStyle>
          <a:p>
            <a:r>
              <a:rPr lang="fr-FR" dirty="0"/>
              <a:t>Modifier le titre</a:t>
            </a:r>
            <a:br>
              <a:rPr lang="fr-FR" dirty="0"/>
            </a:br>
            <a:r>
              <a:rPr lang="fr-FR" dirty="0"/>
              <a:t>de la présentation.</a:t>
            </a:r>
          </a:p>
        </p:txBody>
      </p:sp>
      <p:cxnSp>
        <p:nvCxnSpPr>
          <p:cNvPr id="16" name="Connecteur droit 15">
            <a:extLst>
              <a:ext uri="{FF2B5EF4-FFF2-40B4-BE49-F238E27FC236}">
                <a16:creationId xmlns:a16="http://schemas.microsoft.com/office/drawing/2014/main" id="{0CBEBAA4-ACC9-6C40-910D-60E4D51BA5F8}"/>
              </a:ext>
            </a:extLst>
          </p:cNvPr>
          <p:cNvCxnSpPr>
            <a:cxnSpLocks/>
          </p:cNvCxnSpPr>
          <p:nvPr userDrawn="1"/>
        </p:nvCxnSpPr>
        <p:spPr>
          <a:xfrm>
            <a:off x="1072581" y="4287701"/>
            <a:ext cx="4878959"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9"/>
            <a:ext cx="3243263" cy="158071"/>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p:spPr>
      </p:pic>
      <p:pic>
        <p:nvPicPr>
          <p:cNvPr id="3" name="Image 2">
            <a:hlinkClick r:id="" action="ppaction://hlinkshowjump?jump=first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6221" y="6120286"/>
            <a:ext cx="452727" cy="440259"/>
          </a:xfrm>
          <a:prstGeom prst="rect">
            <a:avLst/>
          </a:prstGeom>
        </p:spPr>
      </p:pic>
      <p:sp>
        <p:nvSpPr>
          <p:cNvPr id="18" name="Ellipse 17"/>
          <p:cNvSpPr/>
          <p:nvPr userDrawn="1"/>
        </p:nvSpPr>
        <p:spPr>
          <a:xfrm>
            <a:off x="11328445" y="5973241"/>
            <a:ext cx="817880" cy="802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24" name="Connecteur droit 23">
            <a:extLst>
              <a:ext uri="{FF2B5EF4-FFF2-40B4-BE49-F238E27FC236}">
                <a16:creationId xmlns:a16="http://schemas.microsoft.com/office/drawing/2014/main" id="{3DD71D6E-9919-46FF-BA6C-5DBF105FA87F}"/>
              </a:ext>
            </a:extLst>
          </p:cNvPr>
          <p:cNvCxnSpPr>
            <a:cxnSpLocks/>
          </p:cNvCxnSpPr>
          <p:nvPr userDrawn="1"/>
        </p:nvCxnSpPr>
        <p:spPr>
          <a:xfrm>
            <a:off x="3617656" y="606037"/>
            <a:ext cx="8058409"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3" name="Ellipse 12">
            <a:extLst>
              <a:ext uri="{FF2B5EF4-FFF2-40B4-BE49-F238E27FC236}">
                <a16:creationId xmlns:a16="http://schemas.microsoft.com/office/drawing/2014/main" id="{257DD290-63AB-405C-AA27-F9838E0294E7}"/>
              </a:ext>
            </a:extLst>
          </p:cNvPr>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00005F"/>
                </a:solidFill>
                <a:latin typeface="CCSD_manrope ExtraLight" panose="00000300000000000000" pitchFamily="2" charset="0"/>
                <a:ea typeface="+mn-ea"/>
                <a:cs typeface="+mn-cs"/>
              </a:rPr>
              <a:pPr/>
              <a:t>‹N°›</a:t>
            </a:fld>
            <a:endParaRPr lang="fr-FR" sz="1100" kern="1200" dirty="0">
              <a:solidFill>
                <a:srgbClr val="00005F"/>
              </a:solidFill>
              <a:latin typeface="CCSD_manrope ExtraLight" panose="00000300000000000000" pitchFamily="2" charset="0"/>
              <a:ea typeface="+mn-ea"/>
              <a:cs typeface="+mn-cs"/>
            </a:endParaRPr>
          </a:p>
        </p:txBody>
      </p:sp>
      <p:pic>
        <p:nvPicPr>
          <p:cNvPr id="23" name="Graphique 22">
            <a:hlinkClick r:id="rId4" action="ppaction://hlinksldjump"/>
            <a:extLst>
              <a:ext uri="{FF2B5EF4-FFF2-40B4-BE49-F238E27FC236}">
                <a16:creationId xmlns:a16="http://schemas.microsoft.com/office/drawing/2014/main" id="{85B4D25C-F0A5-4643-97A1-3E34ABC6BED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464" y="6532493"/>
            <a:ext cx="216025" cy="210486"/>
          </a:xfrm>
          <a:prstGeom prst="rect">
            <a:avLst/>
          </a:prstGeom>
        </p:spPr>
      </p:pic>
    </p:spTree>
    <p:extLst>
      <p:ext uri="{BB962C8B-B14F-4D97-AF65-F5344CB8AC3E}">
        <p14:creationId xmlns:p14="http://schemas.microsoft.com/office/powerpoint/2010/main" val="2874515376"/>
      </p:ext>
    </p:extLst>
  </p:cSld>
  <p:clrMapOvr>
    <a:masterClrMapping/>
  </p:clrMapOvr>
  <p:extLst mod="1">
    <p:ext uri="{DCECCB84-F9BA-43D5-87BE-67443E8EF086}">
      <p15:sldGuideLst xmlns:p15="http://schemas.microsoft.com/office/powerpoint/2012/main">
        <p15:guide id="1"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_partie_avec_sous_titre">
    <p:bg>
      <p:bgPr>
        <a:solidFill>
          <a:schemeClr val="bg1"/>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ADC76E1-CCD8-E64A-9ED8-8F63B00335FC}"/>
              </a:ext>
            </a:extLst>
          </p:cNvPr>
          <p:cNvCxnSpPr>
            <a:cxnSpLocks/>
          </p:cNvCxnSpPr>
          <p:nvPr userDrawn="1"/>
        </p:nvCxnSpPr>
        <p:spPr>
          <a:xfrm>
            <a:off x="3617655" y="606037"/>
            <a:ext cx="805037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7"/>
            <a:ext cx="3060701" cy="159908"/>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a:ln>
            <a:noFill/>
          </a:ln>
        </p:spPr>
      </p:pic>
      <p:sp>
        <p:nvSpPr>
          <p:cNvPr id="10" name="Ellipse 9"/>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00005F"/>
                </a:solidFill>
                <a:latin typeface="CCSD_manrope ExtraLight" panose="00000300000000000000" pitchFamily="2" charset="0"/>
                <a:ea typeface="+mn-ea"/>
                <a:cs typeface="+mn-cs"/>
              </a:rPr>
              <a:pPr/>
              <a:t>‹N°›</a:t>
            </a:fld>
            <a:endParaRPr lang="fr-FR" sz="1100" kern="1200" dirty="0">
              <a:solidFill>
                <a:srgbClr val="00005F"/>
              </a:solidFill>
              <a:latin typeface="CCSD_manrope ExtraLight" panose="00000300000000000000" pitchFamily="2" charset="0"/>
              <a:ea typeface="+mn-ea"/>
              <a:cs typeface="+mn-cs"/>
            </a:endParaRPr>
          </a:p>
        </p:txBody>
      </p:sp>
      <p:sp>
        <p:nvSpPr>
          <p:cNvPr id="39" name="Espace réservé du texte 2">
            <a:extLst>
              <a:ext uri="{FF2B5EF4-FFF2-40B4-BE49-F238E27FC236}">
                <a16:creationId xmlns:a16="http://schemas.microsoft.com/office/drawing/2014/main" id="{3B20817B-7D2D-2D49-BD26-926565F9082A}"/>
              </a:ext>
            </a:extLst>
          </p:cNvPr>
          <p:cNvSpPr>
            <a:spLocks noGrp="1"/>
          </p:cNvSpPr>
          <p:nvPr userDrawn="1">
            <p:ph type="body" idx="20" hasCustomPrompt="1"/>
          </p:nvPr>
        </p:nvSpPr>
        <p:spPr>
          <a:xfrm>
            <a:off x="1055689" y="908050"/>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1" i="0">
                <a:solidFill>
                  <a:srgbClr val="17176E"/>
                </a:solidFill>
                <a:latin typeface="CCSD_manrope SemiBold"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titre de la page</a:t>
            </a:r>
          </a:p>
        </p:txBody>
      </p:sp>
      <p:sp>
        <p:nvSpPr>
          <p:cNvPr id="40" name="Espace réservé du texte 2">
            <a:extLst>
              <a:ext uri="{FF2B5EF4-FFF2-40B4-BE49-F238E27FC236}">
                <a16:creationId xmlns:a16="http://schemas.microsoft.com/office/drawing/2014/main" id="{BBD32A5B-DE57-544B-9AB7-B966A0A08B34}"/>
              </a:ext>
            </a:extLst>
          </p:cNvPr>
          <p:cNvSpPr>
            <a:spLocks noGrp="1"/>
          </p:cNvSpPr>
          <p:nvPr userDrawn="1">
            <p:ph type="body" idx="24" hasCustomPrompt="1"/>
          </p:nvPr>
        </p:nvSpPr>
        <p:spPr>
          <a:xfrm>
            <a:off x="1052047" y="1263379"/>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0" i="0">
                <a:solidFill>
                  <a:srgbClr val="D34D2F"/>
                </a:solidFill>
                <a:latin typeface="CCSD_manrope Light"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sous-titre de la page</a:t>
            </a:r>
          </a:p>
        </p:txBody>
      </p:sp>
      <p:pic>
        <p:nvPicPr>
          <p:cNvPr id="2" name="Graphique 1">
            <a:hlinkClick r:id="rId3" action="ppaction://hlinksldjump"/>
            <a:extLst>
              <a:ext uri="{FF2B5EF4-FFF2-40B4-BE49-F238E27FC236}">
                <a16:creationId xmlns:a16="http://schemas.microsoft.com/office/drawing/2014/main" id="{B3519EB1-B074-423E-9AD1-B19D682E1B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464" y="6532493"/>
            <a:ext cx="216025" cy="210486"/>
          </a:xfrm>
          <a:prstGeom prst="rect">
            <a:avLst/>
          </a:prstGeom>
        </p:spPr>
      </p:pic>
      <p:sp>
        <p:nvSpPr>
          <p:cNvPr id="13" name="Espace réservé du texte 2">
            <a:extLst>
              <a:ext uri="{FF2B5EF4-FFF2-40B4-BE49-F238E27FC236}">
                <a16:creationId xmlns:a16="http://schemas.microsoft.com/office/drawing/2014/main" id="{D428FCCF-B607-4824-98F5-00801B482C61}"/>
              </a:ext>
            </a:extLst>
          </p:cNvPr>
          <p:cNvSpPr>
            <a:spLocks noGrp="1"/>
          </p:cNvSpPr>
          <p:nvPr>
            <p:ph type="body" idx="1"/>
          </p:nvPr>
        </p:nvSpPr>
        <p:spPr>
          <a:xfrm>
            <a:off x="1052047" y="1613081"/>
            <a:ext cx="5157787" cy="239896"/>
          </a:xfrm>
        </p:spPr>
        <p:txBody>
          <a:bodyPr anchor="b">
            <a:noAutofit/>
          </a:bodyPr>
          <a:lstStyle>
            <a:lvl1pPr marL="0" indent="0" algn="just" defTabSz="914400" rtl="0" eaLnBrk="1" latinLnBrk="0" hangingPunct="1">
              <a:buNone/>
              <a:defRPr lang="fr-FR" sz="1100" kern="1200" dirty="0">
                <a:solidFill>
                  <a:srgbClr val="00005F"/>
                </a:solidFill>
                <a:latin typeface="CCSD_manrope" panose="00000500000000000000" pitchFamily="2"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301675712"/>
      </p:ext>
    </p:extLst>
  </p:cSld>
  <p:clrMapOvr>
    <a:masterClrMapping/>
  </p:clrMapOvr>
  <p:extLst mod="1">
    <p:ext uri="{DCECCB84-F9BA-43D5-87BE-67443E8EF086}">
      <p15:sldGuideLst xmlns:p15="http://schemas.microsoft.com/office/powerpoint/2012/main">
        <p15:guide id="2" pos="7355" userDrawn="1">
          <p15:clr>
            <a:srgbClr val="FBAE40"/>
          </p15:clr>
        </p15:guide>
        <p15:guide id="3" orient="horz" pos="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_partie_sans_sous_titre">
    <p:bg>
      <p:bgPr>
        <a:solidFill>
          <a:schemeClr val="bg1"/>
        </a:solidFill>
        <a:effectLst/>
      </p:bgPr>
    </p:bg>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3ADC76E1-CCD8-E64A-9ED8-8F63B00335FC}"/>
              </a:ext>
            </a:extLst>
          </p:cNvPr>
          <p:cNvCxnSpPr>
            <a:cxnSpLocks/>
          </p:cNvCxnSpPr>
          <p:nvPr userDrawn="1"/>
        </p:nvCxnSpPr>
        <p:spPr>
          <a:xfrm>
            <a:off x="3617655" y="606037"/>
            <a:ext cx="805037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9D9B0CAC-ED4B-5143-B7DD-B3FEAD44C952}"/>
              </a:ext>
            </a:extLst>
          </p:cNvPr>
          <p:cNvCxnSpPr>
            <a:cxnSpLocks/>
          </p:cNvCxnSpPr>
          <p:nvPr userDrawn="1"/>
        </p:nvCxnSpPr>
        <p:spPr>
          <a:xfrm>
            <a:off x="1055690" y="606037"/>
            <a:ext cx="2339975"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4">
            <a:extLst>
              <a:ext uri="{FF2B5EF4-FFF2-40B4-BE49-F238E27FC236}">
                <a16:creationId xmlns:a16="http://schemas.microsoft.com/office/drawing/2014/main" id="{DF6880F0-F48C-2E4A-8DF7-18186F03B31F}"/>
              </a:ext>
            </a:extLst>
          </p:cNvPr>
          <p:cNvSpPr>
            <a:spLocks noGrp="1"/>
          </p:cNvSpPr>
          <p:nvPr>
            <p:ph type="body" idx="10" hasCustomPrompt="1"/>
          </p:nvPr>
        </p:nvSpPr>
        <p:spPr>
          <a:xfrm>
            <a:off x="3611562" y="352467"/>
            <a:ext cx="3060701" cy="159908"/>
          </a:xfrm>
          <a:prstGeom prst="rect">
            <a:avLst/>
          </a:prstGeom>
        </p:spPr>
        <p:txBody>
          <a:bodyPr lIns="0" tIns="0" rIns="0" bIns="0" anchor="t" anchorCtr="0">
            <a:noAutofit/>
          </a:bodyPr>
          <a:lstStyle>
            <a:lvl1pPr>
              <a:buNone/>
              <a:defRPr sz="1100" b="0" i="0">
                <a:solidFill>
                  <a:schemeClr val="tx2"/>
                </a:solidFill>
                <a:latin typeface="CCSD_manrope" pitchFamily="2" charset="0"/>
              </a:defRPr>
            </a:lvl1pPr>
          </a:lstStyle>
          <a:p>
            <a:pPr lvl="0"/>
            <a:r>
              <a:rPr lang="fr-FR" dirty="0"/>
              <a:t>Titre de la page</a:t>
            </a:r>
          </a:p>
        </p:txBody>
      </p:sp>
      <p:pic>
        <p:nvPicPr>
          <p:cNvPr id="19" name="Image 18">
            <a:extLst>
              <a:ext uri="{FF2B5EF4-FFF2-40B4-BE49-F238E27FC236}">
                <a16:creationId xmlns:a16="http://schemas.microsoft.com/office/drawing/2014/main" id="{7149F354-8FE3-6D4B-B238-537C60C2D284}"/>
              </a:ext>
            </a:extLst>
          </p:cNvPr>
          <p:cNvPicPr>
            <a:picLocks noChangeAspect="1"/>
          </p:cNvPicPr>
          <p:nvPr userDrawn="1"/>
        </p:nvPicPr>
        <p:blipFill>
          <a:blip r:embed="rId2"/>
          <a:srcRect/>
          <a:stretch/>
        </p:blipFill>
        <p:spPr>
          <a:xfrm>
            <a:off x="911226" y="128009"/>
            <a:ext cx="1110071" cy="540145"/>
          </a:xfrm>
          <a:prstGeom prst="rect">
            <a:avLst/>
          </a:prstGeom>
          <a:ln>
            <a:noFill/>
          </a:ln>
        </p:spPr>
      </p:pic>
      <p:sp>
        <p:nvSpPr>
          <p:cNvPr id="10" name="Ellipse 9"/>
          <p:cNvSpPr/>
          <p:nvPr userDrawn="1"/>
        </p:nvSpPr>
        <p:spPr>
          <a:xfrm>
            <a:off x="11449561" y="6251963"/>
            <a:ext cx="742441" cy="765382"/>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8C8BB7B-85B6-DD4C-9CE4-285EAB7A0786}" type="slidenum">
              <a:rPr lang="fr-FR" sz="1100" kern="1200" noProof="0" smtClean="0">
                <a:solidFill>
                  <a:srgbClr val="17176E"/>
                </a:solidFill>
                <a:latin typeface="CCSD_manrope ExtraLight" panose="00000300000000000000" pitchFamily="2" charset="0"/>
                <a:ea typeface="+mn-ea"/>
                <a:cs typeface="+mn-cs"/>
              </a:rPr>
              <a:pPr/>
              <a:t>‹N°›</a:t>
            </a:fld>
            <a:endParaRPr lang="fr-FR" sz="1100" kern="1200" dirty="0">
              <a:solidFill>
                <a:srgbClr val="17176E"/>
              </a:solidFill>
              <a:latin typeface="CCSD_manrope ExtraLight" panose="00000300000000000000" pitchFamily="2" charset="0"/>
              <a:ea typeface="+mn-ea"/>
              <a:cs typeface="+mn-cs"/>
            </a:endParaRPr>
          </a:p>
        </p:txBody>
      </p:sp>
      <p:sp>
        <p:nvSpPr>
          <p:cNvPr id="39" name="Espace réservé du texte 2">
            <a:extLst>
              <a:ext uri="{FF2B5EF4-FFF2-40B4-BE49-F238E27FC236}">
                <a16:creationId xmlns:a16="http://schemas.microsoft.com/office/drawing/2014/main" id="{3B20817B-7D2D-2D49-BD26-926565F9082A}"/>
              </a:ext>
            </a:extLst>
          </p:cNvPr>
          <p:cNvSpPr>
            <a:spLocks noGrp="1"/>
          </p:cNvSpPr>
          <p:nvPr userDrawn="1">
            <p:ph type="body" idx="20" hasCustomPrompt="1"/>
          </p:nvPr>
        </p:nvSpPr>
        <p:spPr>
          <a:xfrm>
            <a:off x="1055689" y="908050"/>
            <a:ext cx="7897812" cy="349702"/>
          </a:xfrm>
          <a:prstGeom prst="rect">
            <a:avLst/>
          </a:prstGeom>
        </p:spPr>
        <p:txBody>
          <a:bodyPr vert="horz" wrap="square" lIns="0" tIns="72000" rIns="0" bIns="0" anchor="t" anchorCtr="0">
            <a:spAutoFit/>
          </a:bodyPr>
          <a:lstStyle>
            <a:lvl1pPr marL="0" marR="0" indent="0" algn="l" defTabSz="914377" rtl="0" eaLnBrk="1" fontAlgn="auto" latinLnBrk="0" hangingPunct="1">
              <a:lnSpc>
                <a:spcPct val="50000"/>
              </a:lnSpc>
              <a:spcBef>
                <a:spcPts val="1000"/>
              </a:spcBef>
              <a:spcAft>
                <a:spcPts val="0"/>
              </a:spcAft>
              <a:buClrTx/>
              <a:buSzTx/>
              <a:buFont typeface="Arial" panose="020B0604020202020204" pitchFamily="34" charset="0"/>
              <a:buNone/>
              <a:tabLst/>
              <a:defRPr sz="2000" b="1" i="0">
                <a:solidFill>
                  <a:srgbClr val="17176E"/>
                </a:solidFill>
                <a:latin typeface="CCSD_manrope SemiBold"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Modifier le titre de la page</a:t>
            </a:r>
          </a:p>
        </p:txBody>
      </p:sp>
      <p:pic>
        <p:nvPicPr>
          <p:cNvPr id="2" name="Graphique 1">
            <a:hlinkClick r:id="rId3" action="ppaction://hlinksldjump"/>
            <a:extLst>
              <a:ext uri="{FF2B5EF4-FFF2-40B4-BE49-F238E27FC236}">
                <a16:creationId xmlns:a16="http://schemas.microsoft.com/office/drawing/2014/main" id="{B3519EB1-B074-423E-9AD1-B19D682E1B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464" y="6532493"/>
            <a:ext cx="216025" cy="210486"/>
          </a:xfrm>
          <a:prstGeom prst="rect">
            <a:avLst/>
          </a:prstGeom>
        </p:spPr>
      </p:pic>
      <p:sp>
        <p:nvSpPr>
          <p:cNvPr id="9" name="Espace réservé du texte 2">
            <a:extLst>
              <a:ext uri="{FF2B5EF4-FFF2-40B4-BE49-F238E27FC236}">
                <a16:creationId xmlns:a16="http://schemas.microsoft.com/office/drawing/2014/main" id="{D0B57832-2A53-4AF2-AA1B-DBA1075F6F42}"/>
              </a:ext>
            </a:extLst>
          </p:cNvPr>
          <p:cNvSpPr>
            <a:spLocks noGrp="1"/>
          </p:cNvSpPr>
          <p:nvPr>
            <p:ph type="body" idx="1"/>
          </p:nvPr>
        </p:nvSpPr>
        <p:spPr>
          <a:xfrm>
            <a:off x="1052047" y="1613081"/>
            <a:ext cx="5157787" cy="239896"/>
          </a:xfrm>
        </p:spPr>
        <p:txBody>
          <a:bodyPr anchor="b">
            <a:normAutofit/>
          </a:bodyPr>
          <a:lstStyle>
            <a:lvl1pPr marL="0" indent="0" algn="just" defTabSz="914400" rtl="0" eaLnBrk="1" latinLnBrk="0" hangingPunct="1">
              <a:buNone/>
              <a:defRPr lang="fr-FR" sz="1100" kern="1200" dirty="0">
                <a:solidFill>
                  <a:srgbClr val="00005F"/>
                </a:solidFill>
                <a:latin typeface="CCSD_manrope" panose="00000500000000000000" pitchFamily="2" charset="0"/>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218756099"/>
      </p:ext>
    </p:extLst>
  </p:cSld>
  <p:clrMapOvr>
    <a:masterClrMapping/>
  </p:clrMapOvr>
  <p:extLst mod="1">
    <p:ext uri="{DCECCB84-F9BA-43D5-87BE-67443E8EF086}">
      <p15:sldGuideLst xmlns:p15="http://schemas.microsoft.com/office/powerpoint/2012/main">
        <p15:guide id="1" pos="2275" userDrawn="1">
          <p15:clr>
            <a:srgbClr val="FBAE40"/>
          </p15:clr>
        </p15:guide>
        <p15:guide id="2" pos="7355" userDrawn="1">
          <p15:clr>
            <a:srgbClr val="FBAE40"/>
          </p15:clr>
        </p15:guide>
        <p15:guide id="3" orient="horz" pos="3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00F86-AA1D-4039-848D-09A02EC62D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A204A3-5986-4FCB-84FF-F470F2AFD1F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D6B425-F0DA-4A7E-9F6F-6F02526F5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5A4B4FC-608B-4AE6-8042-844B349E3C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2D9CD0-5E01-4A7A-A31D-2E36BABA7FDB}"/>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57111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8E67F-333A-4C75-8997-9443F2C0C5E4}"/>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153D342-2731-4E1E-98E0-DEA806FAD1C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02221C2-56BB-40B3-A62F-A8FD66D31C5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0175A95-8F9E-436A-A1F6-15496A4EE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2EC5B2-E551-4303-9EF3-5FB608EC98F2}"/>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7560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DEF9C-4CBE-49C1-B006-C9E4D90378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FD020C-96D3-4B0E-8055-6D28C2420FE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42ADA2-19F0-4572-819C-99586AB97255}"/>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124FDA-E05D-46EF-943E-18AD311EC8D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2C274DB-B0DA-4FF7-AE06-A904216542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494E72-B2FC-4108-87F7-B0FFEBCA443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18882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9A7CD-B468-44EC-BBC8-66B6DA08244C}"/>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076AC97-5B43-44EA-ABC3-E56B2870334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3CC0DEC-C0B3-45C2-9229-83E3E2F8D6B4}"/>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1DCFCE-3666-4F97-AAA7-E9DEC3A5EB7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57DC067-A41A-484D-B872-26023F2A0ED2}"/>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4614A8-61FF-4207-9C2B-F0F2164445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A4F8F053-C84C-48D2-8C33-8CB5D3E4B7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5A430D-CB06-4D90-B591-7D96A72442A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45419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8CF13-7C11-47BA-8CAE-429D94FD6E3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AFABA28-FF6D-48B9-9313-F5BEB842068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B6CE4B92-AA02-4936-B407-0CB402D979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F816177-0B1F-4BC4-B5F6-1AA273CB05E1}"/>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70447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B67995-CD70-46E0-AC49-2C383A35FB46}"/>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1079134B-B042-4653-BC24-0919EEF140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6786754-5731-4623-B6D1-D9A94B2A1847}"/>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27435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54A8F-4F79-46B6-B4A3-E6589F49AE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A6EC62-A35A-4749-BEE0-B3F449D35FD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E1425B-AD47-480F-89C1-A8ACC1E909B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6266B39-35E3-4851-937E-A52D5739332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24D61E-5ADF-4E31-A35C-E20AFABC1A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76991A-915A-4AF9-AFC0-9E49D925CABC}"/>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37085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9D876-D425-418D-B239-8E7C27B4C7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FAA1A15-B9D5-4278-B0A3-A9D9D40A445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F1E47974-9363-4282-9753-BDDA01305C6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98BF191-3A70-4161-9390-44DD22199C1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498CAB-1436-4F6B-9C87-F3130224A6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A99015-552F-46A1-8BE2-6CB8E8FDF5FF}"/>
              </a:ext>
            </a:extLst>
          </p:cNvPr>
          <p:cNvSpPr>
            <a:spLocks noGrp="1"/>
          </p:cNvSpPr>
          <p:nvPr>
            <p:ph type="sldNum" sz="quarter" idx="12"/>
          </p:nvPr>
        </p:nvSpPr>
        <p:spPr/>
        <p:txBody>
          <a:bodyPr/>
          <a:lstStyle/>
          <a:p>
            <a:fld id="{55914864-9332-4E9C-ADA1-5E8047DA6FA0}" type="slidenum">
              <a:rPr lang="fr-FR" smtClean="0"/>
              <a:t>‹N°›</a:t>
            </a:fld>
            <a:endParaRPr lang="fr-FR"/>
          </a:p>
        </p:txBody>
      </p:sp>
    </p:spTree>
    <p:extLst>
      <p:ext uri="{BB962C8B-B14F-4D97-AF65-F5344CB8AC3E}">
        <p14:creationId xmlns:p14="http://schemas.microsoft.com/office/powerpoint/2010/main" val="414377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118860-9ECF-4F75-B88A-49B8E22B24B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B9B308-E176-4BE7-A6EB-FC98DFBA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4BE513-AA93-4386-8F39-0B7564EAFF0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39E7029-94A6-4601-BB45-0578D6E60F1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23A415B-A80E-4F70-9C96-87838936F43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14864-9332-4E9C-ADA1-5E8047DA6FA0}" type="slidenum">
              <a:rPr lang="fr-FR" smtClean="0"/>
              <a:t>‹N°›</a:t>
            </a:fld>
            <a:endParaRPr lang="fr-FR"/>
          </a:p>
        </p:txBody>
      </p:sp>
    </p:spTree>
    <p:extLst>
      <p:ext uri="{BB962C8B-B14F-4D97-AF65-F5344CB8AC3E}">
        <p14:creationId xmlns:p14="http://schemas.microsoft.com/office/powerpoint/2010/main" val="124800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3" Type="http://schemas.openxmlformats.org/officeDocument/2006/relationships/hyperlink" Target="https://hal.science/" TargetMode="External"/><Relationship Id="rId7" Type="http://schemas.openxmlformats.org/officeDocument/2006/relationships/image" Target="../media/image8.png"/><Relationship Id="rId12" Type="http://schemas.openxmlformats.org/officeDocument/2006/relationships/hyperlink" Target="https://inrae.fr/" TargetMode="External"/><Relationship Id="rId2" Type="http://schemas.openxmlformats.org/officeDocument/2006/relationships/image" Target="../media/image5.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enseignementsup-recherche.gouv.fr/" TargetMode="External"/><Relationship Id="rId11" Type="http://schemas.openxmlformats.org/officeDocument/2006/relationships/image" Target="../media/image11.svg"/><Relationship Id="rId5" Type="http://schemas.openxmlformats.org/officeDocument/2006/relationships/image" Target="../media/image7.svg"/><Relationship Id="rId15" Type="http://schemas.openxmlformats.org/officeDocument/2006/relationships/hyperlink" Target="https://inria.fr/" TargetMode="External"/><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s://cnrs.fr/" TargetMode="External"/><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3.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slide" Target="slide9.xml"/><Relationship Id="rId1" Type="http://schemas.openxmlformats.org/officeDocument/2006/relationships/slideLayout" Target="../slideLayouts/slideLayout13.xml"/><Relationship Id="rId6" Type="http://schemas.openxmlformats.org/officeDocument/2006/relationships/slide" Target="slide16.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54.svg"/><Relationship Id="rId2"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4.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4.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slide" Target="slide4.xml"/><Relationship Id="rId7" Type="http://schemas.openxmlformats.org/officeDocument/2006/relationships/image" Target="../media/image17.png"/><Relationship Id="rId12"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9.xml"/><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slide" Target="slide22.xml"/><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bit.ly/types-document" TargetMode="External"/><Relationship Id="rId7" Type="http://schemas.openxmlformats.org/officeDocument/2006/relationships/hyperlink" Target="https://bit.ly/verification-depots" TargetMode="External"/><Relationship Id="rId2" Type="http://schemas.openxmlformats.org/officeDocument/2006/relationships/slide" Target="slide9.xml"/><Relationship Id="rId1" Type="http://schemas.openxmlformats.org/officeDocument/2006/relationships/slideLayout" Target="../slideLayouts/slideLayout14.xml"/><Relationship Id="rId6" Type="http://schemas.openxmlformats.org/officeDocument/2006/relationships/hyperlink" Target="https://bit.ly/metadonnees_obligatoires" TargetMode="External"/><Relationship Id="rId5" Type="http://schemas.openxmlformats.org/officeDocument/2006/relationships/image" Target="../media/image40.svg"/><Relationship Id="rId10" Type="http://schemas.openxmlformats.org/officeDocument/2006/relationships/comments" Target="../comments/comment1.xml"/><Relationship Id="rId4" Type="http://schemas.openxmlformats.org/officeDocument/2006/relationships/image" Target="../media/image39.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29.xml"/><Relationship Id="rId3" Type="http://schemas.openxmlformats.org/officeDocument/2006/relationships/image" Target="../media/image60.svg"/><Relationship Id="rId7" Type="http://schemas.openxmlformats.org/officeDocument/2006/relationships/slide" Target="slide37.xml"/><Relationship Id="rId12" Type="http://schemas.openxmlformats.org/officeDocument/2006/relationships/slide" Target="slide28.xml"/><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slide" Target="slide30.xml"/><Relationship Id="rId11" Type="http://schemas.openxmlformats.org/officeDocument/2006/relationships/slide" Target="slide44.xml"/><Relationship Id="rId5" Type="http://schemas.openxmlformats.org/officeDocument/2006/relationships/slide" Target="slide25.xml"/><Relationship Id="rId10" Type="http://schemas.openxmlformats.org/officeDocument/2006/relationships/slide" Target="slide43.xml"/><Relationship Id="rId4" Type="http://schemas.openxmlformats.org/officeDocument/2006/relationships/slide" Target="slide23.xml"/><Relationship Id="rId9"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comments" Target="../comments/comment2.xml"/><Relationship Id="rId5" Type="http://schemas.openxmlformats.org/officeDocument/2006/relationships/slide" Target="slide22.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6.png"/><Relationship Id="rId1" Type="http://schemas.openxmlformats.org/officeDocument/2006/relationships/slideLayout" Target="../slideLayouts/slideLayout14.xml"/><Relationship Id="rId4" Type="http://schemas.openxmlformats.org/officeDocument/2006/relationships/hyperlink" Target="https://bit.ly/stockage_FT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8.png"/><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0.png"/><Relationship Id="rId7" Type="http://schemas.openxmlformats.org/officeDocument/2006/relationships/hyperlink" Target="https://creativecommons.org/" TargetMode="External"/><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22.xml"/><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comments" Target="../comments/comment3.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comments" Target="../comments/comment4.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slide" Target="slide22.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 Target="slide22.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0.png"/><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94.png"/><Relationship Id="rId1" Type="http://schemas.openxmlformats.org/officeDocument/2006/relationships/slideLayout" Target="../slideLayouts/slideLayout14.xml"/><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image" Target="../media/image103.svg"/><Relationship Id="rId7" Type="http://schemas.openxmlformats.org/officeDocument/2006/relationships/slide" Target="slide53.xml"/><Relationship Id="rId2" Type="http://schemas.openxmlformats.org/officeDocument/2006/relationships/image" Target="../media/image102.png"/><Relationship Id="rId1" Type="http://schemas.openxmlformats.org/officeDocument/2006/relationships/slideLayout" Target="../slideLayouts/slideLayout1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6.png"/><Relationship Id="rId1" Type="http://schemas.openxmlformats.org/officeDocument/2006/relationships/slideLayout" Target="../slideLayouts/slideLayout13.xml"/><Relationship Id="rId4" Type="http://schemas.openxmlformats.org/officeDocument/2006/relationships/slide" Target="slide53.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6.sv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slide" Target="slide8.xml"/><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1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3.xml"/><Relationship Id="rId5" Type="http://schemas.openxmlformats.org/officeDocument/2006/relationships/comments" Target="../comments/comment5.xml"/><Relationship Id="rId4" Type="http://schemas.openxmlformats.org/officeDocument/2006/relationships/slide" Target="sl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slide" Target="slide46.xml"/></Relationships>
</file>

<file path=ppt/slides/_rels/slide5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hyperlink" Target="https://doc.archives-ouvertes.fr/" TargetMode="Externa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svg"/><Relationship Id="rId4" Type="http://schemas.openxmlformats.org/officeDocument/2006/relationships/image" Target="../media/image118.png"/><Relationship Id="rId9" Type="http://schemas.openxmlformats.org/officeDocument/2006/relationships/image" Target="../media/image123.sv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24.svg"/><Relationship Id="rId5" Type="http://schemas.openxmlformats.org/officeDocument/2006/relationships/image" Target="../media/image32.svg"/><Relationship Id="rId10"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slide" Target="slide8.xml"/></Relationships>
</file>

<file path=ppt/slides/_rels/slide60.xml.rels><?xml version="1.0" encoding="UTF-8" standalone="yes"?>
<Relationships xmlns="http://schemas.openxmlformats.org/package/2006/relationships"><Relationship Id="rId8" Type="http://schemas.openxmlformats.org/officeDocument/2006/relationships/image" Target="../media/image128.svg"/><Relationship Id="rId3" Type="http://schemas.openxmlformats.org/officeDocument/2006/relationships/hyperlink" Target="https://ccsd.cnrs.fr/" TargetMode="External"/><Relationship Id="rId7" Type="http://schemas.openxmlformats.org/officeDocument/2006/relationships/image" Target="../media/image127.png"/><Relationship Id="rId2" Type="http://schemas.openxmlformats.org/officeDocument/2006/relationships/image" Target="../media/image124.jpg"/><Relationship Id="rId1" Type="http://schemas.openxmlformats.org/officeDocument/2006/relationships/slideLayout" Target="../slideLayouts/slideLayout2.xml"/><Relationship Id="rId6" Type="http://schemas.openxmlformats.org/officeDocument/2006/relationships/hyperlink" Target="https://twitter.com/ccsd_fr" TargetMode="External"/><Relationship Id="rId5" Type="http://schemas.openxmlformats.org/officeDocument/2006/relationships/image" Target="../media/image126.svg"/><Relationship Id="rId10" Type="http://schemas.openxmlformats.org/officeDocument/2006/relationships/image" Target="../media/image130.svg"/><Relationship Id="rId4" Type="http://schemas.openxmlformats.org/officeDocument/2006/relationships/image" Target="../media/image125.png"/><Relationship Id="rId9" Type="http://schemas.openxmlformats.org/officeDocument/2006/relationships/image" Target="../media/image12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svg"/><Relationship Id="rId7" Type="http://schemas.openxmlformats.org/officeDocument/2006/relationships/slide" Target="slide8.xml"/><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slide" Target="slide4.xml"/><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hyperlink" Target="https://bit.ly/compass-to-publish-uliege" TargetMode="External"/><Relationship Id="rId13" Type="http://schemas.openxmlformats.org/officeDocument/2006/relationships/hyperlink" Target="https://bit.ly/pnso-mesri-edition-2" TargetMode="External"/><Relationship Id="rId18" Type="http://schemas.openxmlformats.org/officeDocument/2006/relationships/image" Target="../media/image23.png"/><Relationship Id="rId3" Type="http://schemas.openxmlformats.org/officeDocument/2006/relationships/image" Target="../media/image39.png"/><Relationship Id="rId7" Type="http://schemas.openxmlformats.org/officeDocument/2006/relationships/hyperlink" Target="https://bit.ly/journal-checker-plan-s" TargetMode="External"/><Relationship Id="rId12" Type="http://schemas.openxmlformats.org/officeDocument/2006/relationships/hyperlink" Target="https://bit.ly/pnso-mesri-edition-1" TargetMode="External"/><Relationship Id="rId17" Type="http://schemas.openxmlformats.org/officeDocument/2006/relationships/hyperlink" Target="https://bit.ly/loi-lemaire-guide-ouvrir-la-science" TargetMode="External"/><Relationship Id="rId2" Type="http://schemas.openxmlformats.org/officeDocument/2006/relationships/slide" Target="slide4.xml"/><Relationship Id="rId16" Type="http://schemas.openxmlformats.org/officeDocument/2006/relationships/hyperlink" Target="https://bit.ly/loi-lemaire-legifrance" TargetMode="External"/><Relationship Id="rId1" Type="http://schemas.openxmlformats.org/officeDocument/2006/relationships/slideLayout" Target="../slideLayouts/slideLayout14.xml"/><Relationship Id="rId6" Type="http://schemas.openxmlformats.org/officeDocument/2006/relationships/hyperlink" Target="https://bit.ly/sherpa-romeo-jisc" TargetMode="External"/><Relationship Id="rId11" Type="http://schemas.openxmlformats.org/officeDocument/2006/relationships/hyperlink" Target="https://bit.ly/je-publie-mes-droits-ouvrir-la-science" TargetMode="External"/><Relationship Id="rId5" Type="http://schemas.openxmlformats.org/officeDocument/2006/relationships/hyperlink" Target="https://bit.ly/feuille-de-route-so-cnrs" TargetMode="External"/><Relationship Id="rId15" Type="http://schemas.openxmlformats.org/officeDocument/2006/relationships/hyperlink" Target="https://bit.ly/documentation-hal" TargetMode="External"/><Relationship Id="rId10" Type="http://schemas.openxmlformats.org/officeDocument/2006/relationships/hyperlink" Target="https://bit.ly/FAQ-Couperin" TargetMode="External"/><Relationship Id="rId19" Type="http://schemas.openxmlformats.org/officeDocument/2006/relationships/image" Target="../media/image24.svg"/><Relationship Id="rId4" Type="http://schemas.openxmlformats.org/officeDocument/2006/relationships/image" Target="../media/image40.svg"/><Relationship Id="rId9" Type="http://schemas.openxmlformats.org/officeDocument/2006/relationships/hyperlink" Target="https://bit.ly/choose-your-license" TargetMode="External"/><Relationship Id="rId14" Type="http://schemas.openxmlformats.org/officeDocument/2006/relationships/hyperlink" Target="https://bit.ly/questions-juridiques"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2.svg"/><Relationship Id="rId7" Type="http://schemas.openxmlformats.org/officeDocument/2006/relationships/slide" Target="slide16.xml"/><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9.xml"/><Relationship Id="rId9"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CFAB4D-0CF4-466A-ABAA-6DB688A775B5}"/>
              </a:ext>
            </a:extLst>
          </p:cNvPr>
          <p:cNvSpPr/>
          <p:nvPr/>
        </p:nvSpPr>
        <p:spPr>
          <a:xfrm flipV="1">
            <a:off x="0" y="0"/>
            <a:ext cx="12192000" cy="6858000"/>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0F9C3A2-DCE2-45A2-B111-CB4246170BBD}"/>
              </a:ext>
            </a:extLst>
          </p:cNvPr>
          <p:cNvSpPr/>
          <p:nvPr/>
        </p:nvSpPr>
        <p:spPr>
          <a:xfrm>
            <a:off x="1143000" y="0"/>
            <a:ext cx="990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Organigramme : Délai 5">
            <a:extLst>
              <a:ext uri="{FF2B5EF4-FFF2-40B4-BE49-F238E27FC236}">
                <a16:creationId xmlns:a16="http://schemas.microsoft.com/office/drawing/2014/main" id="{744F1805-DAB7-49CF-BA5A-59999AFD9C7C}"/>
              </a:ext>
            </a:extLst>
          </p:cNvPr>
          <p:cNvSpPr/>
          <p:nvPr/>
        </p:nvSpPr>
        <p:spPr>
          <a:xfrm rot="16200000">
            <a:off x="4782000" y="600142"/>
            <a:ext cx="2628000" cy="99060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Graphique 11">
            <a:hlinkClick r:id="rId3"/>
            <a:extLst>
              <a:ext uri="{FF2B5EF4-FFF2-40B4-BE49-F238E27FC236}">
                <a16:creationId xmlns:a16="http://schemas.microsoft.com/office/drawing/2014/main" id="{109383A1-B9DA-4D8D-837E-5D044C7CF52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639" t="25995" r="12600" b="25284"/>
          <a:stretch/>
        </p:blipFill>
        <p:spPr>
          <a:xfrm>
            <a:off x="4573200" y="514800"/>
            <a:ext cx="3045600" cy="964800"/>
          </a:xfrm>
          <a:prstGeom prst="rect">
            <a:avLst/>
          </a:prstGeom>
        </p:spPr>
      </p:pic>
      <p:sp>
        <p:nvSpPr>
          <p:cNvPr id="13" name="Rectangle : coins arrondis 12">
            <a:extLst>
              <a:ext uri="{FF2B5EF4-FFF2-40B4-BE49-F238E27FC236}">
                <a16:creationId xmlns:a16="http://schemas.microsoft.com/office/drawing/2014/main" id="{0FB8E707-A706-448F-A7D7-5E92BD756C22}"/>
              </a:ext>
            </a:extLst>
          </p:cNvPr>
          <p:cNvSpPr/>
          <p:nvPr/>
        </p:nvSpPr>
        <p:spPr>
          <a:xfrm>
            <a:off x="5043052" y="3891547"/>
            <a:ext cx="2105896" cy="676895"/>
          </a:xfrm>
          <a:prstGeom prst="roundRect">
            <a:avLst>
              <a:gd name="adj" fmla="val 50000"/>
            </a:avLst>
          </a:prstGeom>
          <a:solidFill>
            <a:srgbClr val="FF46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fr-FR" sz="1600" dirty="0">
                <a:latin typeface="icomoon" pitchFamily="2" charset="0"/>
              </a:rPr>
              <a:t></a:t>
            </a:r>
            <a:r>
              <a:rPr lang="fr-FR" dirty="0">
                <a:latin typeface="icomoon" pitchFamily="2" charset="0"/>
              </a:rPr>
              <a:t>  </a:t>
            </a:r>
            <a:r>
              <a:rPr lang="fr-FR" dirty="0">
                <a:latin typeface="CCSD_manrope ExtraBold" panose="00000900000000000000" pitchFamily="2" charset="0"/>
              </a:rPr>
              <a:t>Déposer</a:t>
            </a:r>
          </a:p>
        </p:txBody>
      </p:sp>
      <p:sp>
        <p:nvSpPr>
          <p:cNvPr id="15" name="ZoneTexte 14">
            <a:extLst>
              <a:ext uri="{FF2B5EF4-FFF2-40B4-BE49-F238E27FC236}">
                <a16:creationId xmlns:a16="http://schemas.microsoft.com/office/drawing/2014/main" id="{325A260A-ED04-403C-A548-89DDEFCE4F41}"/>
              </a:ext>
            </a:extLst>
          </p:cNvPr>
          <p:cNvSpPr txBox="1"/>
          <p:nvPr/>
        </p:nvSpPr>
        <p:spPr>
          <a:xfrm>
            <a:off x="5243843" y="5013411"/>
            <a:ext cx="1704313" cy="369332"/>
          </a:xfrm>
          <a:prstGeom prst="rect">
            <a:avLst/>
          </a:prstGeom>
          <a:noFill/>
        </p:spPr>
        <p:txBody>
          <a:bodyPr wrap="none" rtlCol="0">
            <a:spAutoFit/>
          </a:bodyPr>
          <a:lstStyle/>
          <a:p>
            <a:r>
              <a:rPr lang="fr-FR" dirty="0">
                <a:solidFill>
                  <a:srgbClr val="00005F"/>
                </a:solidFill>
                <a:latin typeface="CCSD_manrope Light" panose="00000500000000000000" pitchFamily="2" charset="0"/>
              </a:rPr>
              <a:t>Guide pratique</a:t>
            </a:r>
          </a:p>
        </p:txBody>
      </p:sp>
      <p:sp>
        <p:nvSpPr>
          <p:cNvPr id="14" name="ZoneTexte 13">
            <a:extLst>
              <a:ext uri="{FF2B5EF4-FFF2-40B4-BE49-F238E27FC236}">
                <a16:creationId xmlns:a16="http://schemas.microsoft.com/office/drawing/2014/main" id="{B2FEC06F-1E25-4830-ABB8-DD5BAAA96F90}"/>
              </a:ext>
            </a:extLst>
          </p:cNvPr>
          <p:cNvSpPr txBox="1"/>
          <p:nvPr/>
        </p:nvSpPr>
        <p:spPr>
          <a:xfrm>
            <a:off x="3294431" y="2840066"/>
            <a:ext cx="5389617" cy="769441"/>
          </a:xfrm>
          <a:prstGeom prst="rect">
            <a:avLst/>
          </a:prstGeom>
          <a:noFill/>
        </p:spPr>
        <p:txBody>
          <a:bodyPr wrap="none" rtlCol="0">
            <a:spAutoFit/>
          </a:bodyPr>
          <a:lstStyle/>
          <a:p>
            <a:r>
              <a:rPr lang="fr-FR" sz="4400" dirty="0">
                <a:solidFill>
                  <a:srgbClr val="7D2D46"/>
                </a:solidFill>
                <a:latin typeface="CCSD_manrope ExtraBold" panose="00000900000000000000" pitchFamily="2" charset="0"/>
              </a:rPr>
              <a:t>Réussir mon dépôt</a:t>
            </a:r>
          </a:p>
        </p:txBody>
      </p:sp>
      <p:grpSp>
        <p:nvGrpSpPr>
          <p:cNvPr id="10" name="Groupe 9">
            <a:extLst>
              <a:ext uri="{FF2B5EF4-FFF2-40B4-BE49-F238E27FC236}">
                <a16:creationId xmlns:a16="http://schemas.microsoft.com/office/drawing/2014/main" id="{FADA0D0A-D89F-410F-8993-E4F9D6BF9E3A}"/>
              </a:ext>
            </a:extLst>
          </p:cNvPr>
          <p:cNvGrpSpPr/>
          <p:nvPr/>
        </p:nvGrpSpPr>
        <p:grpSpPr>
          <a:xfrm>
            <a:off x="4338163" y="6188541"/>
            <a:ext cx="3515675" cy="594511"/>
            <a:chOff x="4338163" y="6188540"/>
            <a:chExt cx="3515674" cy="594510"/>
          </a:xfrm>
        </p:grpSpPr>
        <p:grpSp>
          <p:nvGrpSpPr>
            <p:cNvPr id="19" name="Groupe 18">
              <a:extLst>
                <a:ext uri="{FF2B5EF4-FFF2-40B4-BE49-F238E27FC236}">
                  <a16:creationId xmlns:a16="http://schemas.microsoft.com/office/drawing/2014/main" id="{2B6FE220-86E4-453E-AFD1-AAFDB7B30F62}"/>
                </a:ext>
              </a:extLst>
            </p:cNvPr>
            <p:cNvGrpSpPr/>
            <p:nvPr/>
          </p:nvGrpSpPr>
          <p:grpSpPr>
            <a:xfrm>
              <a:off x="4338163" y="6188540"/>
              <a:ext cx="3515674" cy="594510"/>
              <a:chOff x="2501767" y="6101120"/>
              <a:chExt cx="3515674" cy="594510"/>
            </a:xfrm>
          </p:grpSpPr>
          <p:pic>
            <p:nvPicPr>
              <p:cNvPr id="3" name="Graphique 2">
                <a:hlinkClick r:id="rId6"/>
                <a:extLst>
                  <a:ext uri="{FF2B5EF4-FFF2-40B4-BE49-F238E27FC236}">
                    <a16:creationId xmlns:a16="http://schemas.microsoft.com/office/drawing/2014/main" id="{B3D65D00-E9BE-4D05-8E3F-1A6DDDE56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01767" y="6101120"/>
                <a:ext cx="809017" cy="594510"/>
              </a:xfrm>
              <a:prstGeom prst="rect">
                <a:avLst/>
              </a:prstGeom>
            </p:spPr>
          </p:pic>
          <p:pic>
            <p:nvPicPr>
              <p:cNvPr id="8" name="Graphique 7">
                <a:hlinkClick r:id="rId9"/>
                <a:extLst>
                  <a:ext uri="{FF2B5EF4-FFF2-40B4-BE49-F238E27FC236}">
                    <a16:creationId xmlns:a16="http://schemas.microsoft.com/office/drawing/2014/main" id="{58A980F1-5A01-49D7-AC5E-9849F47DF7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0756" y="6191164"/>
                <a:ext cx="414423" cy="414423"/>
              </a:xfrm>
              <a:prstGeom prst="rect">
                <a:avLst/>
              </a:prstGeom>
            </p:spPr>
          </p:pic>
          <p:pic>
            <p:nvPicPr>
              <p:cNvPr id="17" name="Graphique 16">
                <a:hlinkClick r:id="rId12"/>
                <a:extLst>
                  <a:ext uri="{FF2B5EF4-FFF2-40B4-BE49-F238E27FC236}">
                    <a16:creationId xmlns:a16="http://schemas.microsoft.com/office/drawing/2014/main" id="{7FC25DBD-08CD-45DD-A0A8-92851CED6C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34772" y="6308211"/>
                <a:ext cx="682669" cy="180328"/>
              </a:xfrm>
              <a:prstGeom prst="rect">
                <a:avLst/>
              </a:prstGeom>
            </p:spPr>
          </p:pic>
        </p:grpSp>
        <p:pic>
          <p:nvPicPr>
            <p:cNvPr id="5" name="Image 4">
              <a:hlinkClick r:id="rId15"/>
              <a:extLst>
                <a:ext uri="{FF2B5EF4-FFF2-40B4-BE49-F238E27FC236}">
                  <a16:creationId xmlns:a16="http://schemas.microsoft.com/office/drawing/2014/main" id="{2C777B5F-4E12-40BB-A452-934A6EF454D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16303" y="6278584"/>
              <a:ext cx="1100137" cy="387180"/>
            </a:xfrm>
            <a:prstGeom prst="rect">
              <a:avLst/>
            </a:prstGeom>
          </p:spPr>
        </p:pic>
      </p:grpSp>
      <p:sp>
        <p:nvSpPr>
          <p:cNvPr id="16" name="ZoneTexte 15">
            <a:extLst>
              <a:ext uri="{FF2B5EF4-FFF2-40B4-BE49-F238E27FC236}">
                <a16:creationId xmlns:a16="http://schemas.microsoft.com/office/drawing/2014/main" id="{228678EC-9BB6-457D-9E0F-1AE4B461A5A6}"/>
              </a:ext>
            </a:extLst>
          </p:cNvPr>
          <p:cNvSpPr txBox="1"/>
          <p:nvPr/>
        </p:nvSpPr>
        <p:spPr>
          <a:xfrm>
            <a:off x="5428420" y="5463389"/>
            <a:ext cx="1335153" cy="369332"/>
          </a:xfrm>
          <a:prstGeom prst="rect">
            <a:avLst/>
          </a:prstGeom>
          <a:noFill/>
        </p:spPr>
        <p:txBody>
          <a:bodyPr wrap="square" rtlCol="0">
            <a:spAutoFit/>
          </a:bodyPr>
          <a:lstStyle/>
          <a:p>
            <a:r>
              <a:rPr lang="fr-FR" dirty="0">
                <a:solidFill>
                  <a:srgbClr val="00005F"/>
                </a:solidFill>
                <a:latin typeface="CCSD_manrope Light" panose="00000500000000000000" pitchFamily="2" charset="0"/>
              </a:rPr>
              <a:t>08/11/2022</a:t>
            </a:r>
          </a:p>
        </p:txBody>
      </p:sp>
      <p:sp>
        <p:nvSpPr>
          <p:cNvPr id="18" name="ZoneTexte 17">
            <a:extLst>
              <a:ext uri="{FF2B5EF4-FFF2-40B4-BE49-F238E27FC236}">
                <a16:creationId xmlns:a16="http://schemas.microsoft.com/office/drawing/2014/main" id="{956FA390-085A-4F49-B3C4-5A1DE02ADFC4}"/>
              </a:ext>
            </a:extLst>
          </p:cNvPr>
          <p:cNvSpPr txBox="1"/>
          <p:nvPr/>
        </p:nvSpPr>
        <p:spPr>
          <a:xfrm>
            <a:off x="5524496" y="5870987"/>
            <a:ext cx="1100138" cy="369332"/>
          </a:xfrm>
          <a:prstGeom prst="rect">
            <a:avLst/>
          </a:prstGeom>
          <a:noFill/>
        </p:spPr>
        <p:txBody>
          <a:bodyPr wrap="square" rtlCol="0">
            <a:spAutoFit/>
          </a:bodyPr>
          <a:lstStyle/>
          <a:p>
            <a:r>
              <a:rPr lang="fr-FR" dirty="0">
                <a:solidFill>
                  <a:srgbClr val="00005F"/>
                </a:solidFill>
                <a:latin typeface="CCSD_manrope Light" panose="00000500000000000000" pitchFamily="2" charset="0"/>
              </a:rPr>
              <a:t>Version 1</a:t>
            </a:r>
          </a:p>
        </p:txBody>
      </p:sp>
    </p:spTree>
    <p:extLst>
      <p:ext uri="{BB962C8B-B14F-4D97-AF65-F5344CB8AC3E}">
        <p14:creationId xmlns:p14="http://schemas.microsoft.com/office/powerpoint/2010/main" val="232495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7" name="Espace réservé du texte 6"/>
          <p:cNvSpPr>
            <a:spLocks noGrp="1"/>
          </p:cNvSpPr>
          <p:nvPr>
            <p:ph type="body" idx="20"/>
          </p:nvPr>
        </p:nvSpPr>
        <p:spPr>
          <a:xfrm>
            <a:off x="1055688" y="868066"/>
            <a:ext cx="7897812" cy="349702"/>
          </a:xfrm>
        </p:spPr>
        <p:txBody>
          <a:bodyPr anchor="ctr"/>
          <a:lstStyle/>
          <a:p>
            <a:r>
              <a:rPr lang="fr-FR" dirty="0"/>
              <a:t>1- Pourquoi déposer dans HAL ?</a:t>
            </a:r>
          </a:p>
        </p:txBody>
      </p:sp>
      <p:grpSp>
        <p:nvGrpSpPr>
          <p:cNvPr id="13" name="Groupe 12">
            <a:extLst>
              <a:ext uri="{FF2B5EF4-FFF2-40B4-BE49-F238E27FC236}">
                <a16:creationId xmlns:a16="http://schemas.microsoft.com/office/drawing/2014/main" id="{53753681-7FBF-4447-BE79-DC4A5DA93C0B}"/>
              </a:ext>
            </a:extLst>
          </p:cNvPr>
          <p:cNvGrpSpPr/>
          <p:nvPr/>
        </p:nvGrpSpPr>
        <p:grpSpPr>
          <a:xfrm>
            <a:off x="4598615" y="2258092"/>
            <a:ext cx="3240484" cy="1319345"/>
            <a:chOff x="4985166" y="2258091"/>
            <a:chExt cx="3240484" cy="1319345"/>
          </a:xfrm>
        </p:grpSpPr>
        <p:grpSp>
          <p:nvGrpSpPr>
            <p:cNvPr id="4" name="Groupe 3"/>
            <p:cNvGrpSpPr/>
            <p:nvPr/>
          </p:nvGrpSpPr>
          <p:grpSpPr>
            <a:xfrm>
              <a:off x="4985166" y="2365222"/>
              <a:ext cx="317986" cy="233787"/>
              <a:chOff x="3434272" y="2068922"/>
              <a:chExt cx="354579" cy="224121"/>
            </a:xfrm>
            <a:noFill/>
          </p:grpSpPr>
          <p:sp>
            <p:nvSpPr>
              <p:cNvPr id="15" name="Google Shape;756;p36"/>
              <p:cNvSpPr/>
              <p:nvPr/>
            </p:nvSpPr>
            <p:spPr>
              <a:xfrm>
                <a:off x="3434272" y="2068922"/>
                <a:ext cx="354579" cy="224121"/>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solidFill>
                  <a:srgbClr val="A53232"/>
                </a:solidFill>
              </a:ln>
            </p:spPr>
            <p:txBody>
              <a:bodyPr spcFirstLastPara="1" wrap="square" lIns="91425" tIns="91425" rIns="91425" bIns="91425" anchor="ctr" anchorCtr="0">
                <a:noAutofit/>
              </a:bodyPr>
              <a:lstStyle/>
              <a:p>
                <a:pPr>
                  <a:buClr>
                    <a:srgbClr val="000000"/>
                  </a:buClr>
                  <a:buSzPts val="1400"/>
                </a:pPr>
                <a:endParaRPr sz="1400">
                  <a:solidFill>
                    <a:schemeClr val="dk1"/>
                  </a:solidFill>
                  <a:latin typeface="Arial"/>
                  <a:ea typeface="Arial"/>
                  <a:cs typeface="Arial"/>
                  <a:sym typeface="Arial"/>
                </a:endParaRPr>
              </a:p>
            </p:txBody>
          </p:sp>
          <p:sp>
            <p:nvSpPr>
              <p:cNvPr id="16" name="Google Shape;757;p36"/>
              <p:cNvSpPr/>
              <p:nvPr/>
            </p:nvSpPr>
            <p:spPr>
              <a:xfrm>
                <a:off x="3536699" y="2106129"/>
                <a:ext cx="149725" cy="149707"/>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solidFill>
                  <a:srgbClr val="A53232"/>
                </a:solidFill>
              </a:ln>
            </p:spPr>
            <p:txBody>
              <a:bodyPr spcFirstLastPara="1" wrap="square" lIns="91425" tIns="91425" rIns="91425" bIns="91425" anchor="ctr" anchorCtr="0">
                <a:noAutofit/>
              </a:bodyPr>
              <a:lstStyle/>
              <a:p>
                <a:pPr>
                  <a:buClr>
                    <a:srgbClr val="000000"/>
                  </a:buClr>
                  <a:buSzPts val="1400"/>
                </a:pPr>
                <a:endParaRPr sz="1400">
                  <a:solidFill>
                    <a:schemeClr val="dk1"/>
                  </a:solidFill>
                  <a:latin typeface="Arial"/>
                  <a:ea typeface="Arial"/>
                  <a:cs typeface="Arial"/>
                  <a:sym typeface="Arial"/>
                </a:endParaRPr>
              </a:p>
            </p:txBody>
          </p:sp>
        </p:grpSp>
        <p:sp>
          <p:nvSpPr>
            <p:cNvPr id="49" name="Google Shape;229;p18">
              <a:extLst>
                <a:ext uri="{FF2B5EF4-FFF2-40B4-BE49-F238E27FC236}">
                  <a16:creationId xmlns:a16="http://schemas.microsoft.com/office/drawing/2014/main" id="{860070F9-D76C-462B-994B-7F77FF5358CB}"/>
                </a:ext>
              </a:extLst>
            </p:cNvPr>
            <p:cNvSpPr txBox="1">
              <a:spLocks/>
            </p:cNvSpPr>
            <p:nvPr/>
          </p:nvSpPr>
          <p:spPr>
            <a:xfrm>
              <a:off x="5410103" y="2258091"/>
              <a:ext cx="2815547" cy="131934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A53232"/>
                  </a:solidFill>
                  <a:latin typeface="CCSD_manrope SemiBold" panose="00000500000000000000" pitchFamily="2" charset="0"/>
                </a:rPr>
                <a:t>Une </a:t>
              </a:r>
              <a:r>
                <a:rPr lang="en-US" sz="1600" dirty="0" err="1">
                  <a:solidFill>
                    <a:srgbClr val="A53232"/>
                  </a:solidFill>
                  <a:latin typeface="CCSD_manrope SemiBold" panose="00000500000000000000" pitchFamily="2" charset="0"/>
                </a:rPr>
                <a:t>visibilité</a:t>
              </a:r>
              <a:r>
                <a:rPr lang="en-US" sz="1600" dirty="0">
                  <a:solidFill>
                    <a:srgbClr val="A53232"/>
                  </a:solidFill>
                  <a:latin typeface="CCSD_manrope SemiBold" panose="00000500000000000000" pitchFamily="2" charset="0"/>
                </a:rPr>
                <a:t> accrue</a:t>
              </a:r>
            </a:p>
            <a:p>
              <a:pPr marL="0" indent="0">
                <a:lnSpc>
                  <a:spcPct val="115000"/>
                </a:lnSpc>
                <a:spcBef>
                  <a:spcPts val="600"/>
                </a:spcBef>
                <a:buSzPts val="1800"/>
                <a:buNone/>
              </a:pPr>
              <a:r>
                <a:rPr lang="fr-FR" sz="1100" dirty="0">
                  <a:solidFill>
                    <a:srgbClr val="A53232"/>
                  </a:solidFill>
                  <a:latin typeface="CCSD_manrope" panose="00000500000000000000" pitchFamily="2" charset="0"/>
                </a:rPr>
                <a:t>Déposer dans HAL me permet de garantir le référencement et de donner plus de visibilité à mes publications</a:t>
              </a:r>
            </a:p>
            <a:p>
              <a:pPr marL="0" indent="0">
                <a:lnSpc>
                  <a:spcPct val="115000"/>
                </a:lnSpc>
                <a:spcBef>
                  <a:spcPts val="600"/>
                </a:spcBef>
                <a:buSzPts val="1800"/>
                <a:buNone/>
              </a:pPr>
              <a:endParaRPr lang="en-US" sz="1200" dirty="0">
                <a:latin typeface="CCSD_manrope" panose="00000500000000000000" pitchFamily="2" charset="0"/>
              </a:endParaRPr>
            </a:p>
          </p:txBody>
        </p:sp>
      </p:grpSp>
      <p:grpSp>
        <p:nvGrpSpPr>
          <p:cNvPr id="14" name="Groupe 13">
            <a:extLst>
              <a:ext uri="{FF2B5EF4-FFF2-40B4-BE49-F238E27FC236}">
                <a16:creationId xmlns:a16="http://schemas.microsoft.com/office/drawing/2014/main" id="{902B4661-4C90-4EA5-BCF9-B5606EB976B9}"/>
              </a:ext>
            </a:extLst>
          </p:cNvPr>
          <p:cNvGrpSpPr/>
          <p:nvPr/>
        </p:nvGrpSpPr>
        <p:grpSpPr>
          <a:xfrm>
            <a:off x="8510223" y="2258092"/>
            <a:ext cx="3313771" cy="1425413"/>
            <a:chOff x="8510223" y="2258091"/>
            <a:chExt cx="3313770" cy="1425413"/>
          </a:xfrm>
        </p:grpSpPr>
        <p:sp>
          <p:nvSpPr>
            <p:cNvPr id="50" name="Google Shape;229;p18">
              <a:extLst>
                <a:ext uri="{FF2B5EF4-FFF2-40B4-BE49-F238E27FC236}">
                  <a16:creationId xmlns:a16="http://schemas.microsoft.com/office/drawing/2014/main" id="{D1204B0C-78E6-4664-AF2D-21617A22070B}"/>
                </a:ext>
              </a:extLst>
            </p:cNvPr>
            <p:cNvSpPr txBox="1">
              <a:spLocks/>
            </p:cNvSpPr>
            <p:nvPr/>
          </p:nvSpPr>
          <p:spPr>
            <a:xfrm>
              <a:off x="8981118" y="2258091"/>
              <a:ext cx="2842875" cy="1425413"/>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7D2D46"/>
                  </a:solidFill>
                  <a:latin typeface="CCSD_manrope SemiBold" panose="00000500000000000000" pitchFamily="2" charset="0"/>
                </a:rPr>
                <a:t>La </a:t>
              </a:r>
              <a:r>
                <a:rPr lang="en-US" sz="1600" dirty="0" err="1">
                  <a:solidFill>
                    <a:srgbClr val="7D2D46"/>
                  </a:solidFill>
                  <a:latin typeface="CCSD_manrope SemiBold" panose="00000500000000000000" pitchFamily="2" charset="0"/>
                </a:rPr>
                <a:t>pérennité</a:t>
              </a:r>
              <a:endParaRPr lang="en-US" sz="1600" dirty="0">
                <a:solidFill>
                  <a:srgbClr val="7D2D46"/>
                </a:solidFill>
                <a:latin typeface="CCSD_manrope SemiBold" panose="00000500000000000000" pitchFamily="2" charset="0"/>
              </a:endParaRPr>
            </a:p>
            <a:p>
              <a:pPr marL="0" indent="0">
                <a:lnSpc>
                  <a:spcPct val="115000"/>
                </a:lnSpc>
                <a:spcBef>
                  <a:spcPts val="600"/>
                </a:spcBef>
                <a:buSzPts val="1800"/>
                <a:buNone/>
              </a:pPr>
              <a:r>
                <a:rPr lang="fr-FR" sz="1100" dirty="0">
                  <a:solidFill>
                    <a:srgbClr val="7D2D46"/>
                  </a:solidFill>
                  <a:latin typeface="CCSD_manrope" panose="00000500000000000000" pitchFamily="2" charset="0"/>
                </a:rPr>
                <a:t>La préservation à long terme. Assurée grâce aux partenariats avec le CINES pour l'ensemble des documents et avec Software </a:t>
              </a:r>
              <a:r>
                <a:rPr lang="fr-FR" sz="1100" dirty="0" err="1">
                  <a:solidFill>
                    <a:srgbClr val="7D2D46"/>
                  </a:solidFill>
                  <a:latin typeface="CCSD_manrope" panose="00000500000000000000" pitchFamily="2" charset="0"/>
                </a:rPr>
                <a:t>Heritage</a:t>
              </a:r>
              <a:r>
                <a:rPr lang="fr-FR" sz="1100" dirty="0">
                  <a:solidFill>
                    <a:srgbClr val="7D2D46"/>
                  </a:solidFill>
                  <a:latin typeface="CCSD_manrope" panose="00000500000000000000" pitchFamily="2" charset="0"/>
                </a:rPr>
                <a:t> pour les logiciels</a:t>
              </a:r>
              <a:endParaRPr lang="en-US" sz="1100" dirty="0">
                <a:solidFill>
                  <a:srgbClr val="7D2D46"/>
                </a:solidFill>
                <a:latin typeface="CCSD_manrope" panose="00000500000000000000" pitchFamily="2" charset="0"/>
              </a:endParaRPr>
            </a:p>
          </p:txBody>
        </p:sp>
        <p:pic>
          <p:nvPicPr>
            <p:cNvPr id="3" name="Graphique 2" descr="Base de données">
              <a:extLst>
                <a:ext uri="{FF2B5EF4-FFF2-40B4-BE49-F238E27FC236}">
                  <a16:creationId xmlns:a16="http://schemas.microsoft.com/office/drawing/2014/main" id="{55F1C282-0E4C-42E0-A003-1232D52A02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0223" y="2291007"/>
              <a:ext cx="403474" cy="403474"/>
            </a:xfrm>
            <a:prstGeom prst="rect">
              <a:avLst/>
            </a:prstGeom>
          </p:spPr>
        </p:pic>
      </p:grpSp>
      <p:grpSp>
        <p:nvGrpSpPr>
          <p:cNvPr id="5" name="Groupe 4">
            <a:extLst>
              <a:ext uri="{FF2B5EF4-FFF2-40B4-BE49-F238E27FC236}">
                <a16:creationId xmlns:a16="http://schemas.microsoft.com/office/drawing/2014/main" id="{CA9369BA-7277-40C2-B81C-F402127C158C}"/>
              </a:ext>
            </a:extLst>
          </p:cNvPr>
          <p:cNvGrpSpPr/>
          <p:nvPr/>
        </p:nvGrpSpPr>
        <p:grpSpPr>
          <a:xfrm>
            <a:off x="580169" y="2258092"/>
            <a:ext cx="3367496" cy="1207839"/>
            <a:chOff x="8456497" y="4028672"/>
            <a:chExt cx="3367496" cy="1207839"/>
          </a:xfrm>
        </p:grpSpPr>
        <p:sp>
          <p:nvSpPr>
            <p:cNvPr id="34" name="Google Shape;229;p18">
              <a:extLst>
                <a:ext uri="{FF2B5EF4-FFF2-40B4-BE49-F238E27FC236}">
                  <a16:creationId xmlns:a16="http://schemas.microsoft.com/office/drawing/2014/main" id="{62B12556-AC59-4E70-9021-67420C26F4AF}"/>
                </a:ext>
              </a:extLst>
            </p:cNvPr>
            <p:cNvSpPr txBox="1">
              <a:spLocks/>
            </p:cNvSpPr>
            <p:nvPr/>
          </p:nvSpPr>
          <p:spPr>
            <a:xfrm>
              <a:off x="9008446" y="4028672"/>
              <a:ext cx="2815547" cy="120783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1E198E"/>
                  </a:solidFill>
                  <a:latin typeface="CCSD_manrope SemiBold" panose="00000500000000000000" pitchFamily="2" charset="0"/>
                </a:rPr>
                <a:t>Un </a:t>
              </a:r>
              <a:r>
                <a:rPr lang="en-US" sz="1600" dirty="0" err="1">
                  <a:solidFill>
                    <a:srgbClr val="1E198E"/>
                  </a:solidFill>
                  <a:latin typeface="CCSD_manrope SemiBold" panose="00000500000000000000" pitchFamily="2" charset="0"/>
                </a:rPr>
                <a:t>accès</a:t>
              </a:r>
              <a:r>
                <a:rPr lang="en-US" sz="1600" dirty="0">
                  <a:solidFill>
                    <a:srgbClr val="1E198E"/>
                  </a:solidFill>
                  <a:latin typeface="CCSD_manrope SemiBold" panose="00000500000000000000" pitchFamily="2" charset="0"/>
                </a:rPr>
                <a:t> libre à la recherche </a:t>
              </a:r>
            </a:p>
            <a:p>
              <a:pPr marL="0" indent="0">
                <a:lnSpc>
                  <a:spcPct val="115000"/>
                </a:lnSpc>
                <a:spcBef>
                  <a:spcPts val="600"/>
                </a:spcBef>
                <a:buSzPts val="1800"/>
                <a:buNone/>
              </a:pPr>
              <a:r>
                <a:rPr lang="en-US" sz="1100" dirty="0" err="1">
                  <a:solidFill>
                    <a:srgbClr val="2B2795"/>
                  </a:solidFill>
                  <a:latin typeface="CCSD_manrope" panose="00000500000000000000" pitchFamily="2" charset="0"/>
                </a:rPr>
                <a:t>L’accès</a:t>
              </a:r>
              <a:r>
                <a:rPr lang="en-US" sz="1100" dirty="0">
                  <a:solidFill>
                    <a:srgbClr val="2B2795"/>
                  </a:solidFill>
                  <a:latin typeface="CCSD_manrope" panose="00000500000000000000" pitchFamily="2" charset="0"/>
                </a:rPr>
                <a:t> à la recherche et aux </a:t>
              </a:r>
              <a:r>
                <a:rPr lang="en-US" sz="1100" dirty="0" err="1">
                  <a:solidFill>
                    <a:srgbClr val="2B2795"/>
                  </a:solidFill>
                  <a:latin typeface="CCSD_manrope" panose="00000500000000000000" pitchFamily="2" charset="0"/>
                </a:rPr>
                <a:t>fichiers</a:t>
              </a:r>
              <a:r>
                <a:rPr lang="en-US" sz="1100" dirty="0">
                  <a:solidFill>
                    <a:srgbClr val="2B2795"/>
                  </a:solidFill>
                  <a:latin typeface="CCSD_manrope" panose="00000500000000000000" pitchFamily="2" charset="0"/>
                </a:rPr>
                <a:t> </a:t>
              </a:r>
              <a:r>
                <a:rPr lang="en-US" sz="1100" dirty="0" err="1">
                  <a:solidFill>
                    <a:srgbClr val="2B2795"/>
                  </a:solidFill>
                  <a:latin typeface="CCSD_manrope" panose="00000500000000000000" pitchFamily="2" charset="0"/>
                </a:rPr>
                <a:t>est</a:t>
              </a:r>
              <a:r>
                <a:rPr lang="en-US" sz="1100" dirty="0">
                  <a:solidFill>
                    <a:srgbClr val="2B2795"/>
                  </a:solidFill>
                  <a:latin typeface="CCSD_manrope" panose="00000500000000000000" pitchFamily="2" charset="0"/>
                </a:rPr>
                <a:t> libre sur HAL</a:t>
              </a:r>
            </a:p>
          </p:txBody>
        </p:sp>
        <p:pic>
          <p:nvPicPr>
            <p:cNvPr id="12" name="Graphique 11" descr="Déverrouiller">
              <a:extLst>
                <a:ext uri="{FF2B5EF4-FFF2-40B4-BE49-F238E27FC236}">
                  <a16:creationId xmlns:a16="http://schemas.microsoft.com/office/drawing/2014/main" id="{78B1F345-D8F6-4890-B90E-30E88D385E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6497" y="4042732"/>
              <a:ext cx="457200" cy="457200"/>
            </a:xfrm>
            <a:prstGeom prst="rect">
              <a:avLst/>
            </a:prstGeom>
          </p:spPr>
        </p:pic>
      </p:grpSp>
      <p:sp>
        <p:nvSpPr>
          <p:cNvPr id="2" name="ZoneTexte 1">
            <a:extLst>
              <a:ext uri="{FF2B5EF4-FFF2-40B4-BE49-F238E27FC236}">
                <a16:creationId xmlns:a16="http://schemas.microsoft.com/office/drawing/2014/main" id="{A44F3058-372A-4A11-B75A-B9B65527F953}"/>
              </a:ext>
            </a:extLst>
          </p:cNvPr>
          <p:cNvSpPr txBox="1"/>
          <p:nvPr/>
        </p:nvSpPr>
        <p:spPr>
          <a:xfrm>
            <a:off x="954800" y="1584042"/>
            <a:ext cx="5836885"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6 bonnes raisons de déposer dans HAL :</a:t>
            </a:r>
          </a:p>
        </p:txBody>
      </p:sp>
      <p:grpSp>
        <p:nvGrpSpPr>
          <p:cNvPr id="10" name="Groupe 9">
            <a:extLst>
              <a:ext uri="{FF2B5EF4-FFF2-40B4-BE49-F238E27FC236}">
                <a16:creationId xmlns:a16="http://schemas.microsoft.com/office/drawing/2014/main" id="{A83D77B2-AA2E-48AE-A666-4EF8A6F8E351}"/>
              </a:ext>
            </a:extLst>
          </p:cNvPr>
          <p:cNvGrpSpPr/>
          <p:nvPr/>
        </p:nvGrpSpPr>
        <p:grpSpPr>
          <a:xfrm>
            <a:off x="580169" y="4128649"/>
            <a:ext cx="3294421" cy="1207839"/>
            <a:chOff x="4931230" y="4016494"/>
            <a:chExt cx="3294421" cy="1207839"/>
          </a:xfrm>
        </p:grpSpPr>
        <p:sp>
          <p:nvSpPr>
            <p:cNvPr id="54" name="Google Shape;229;p18">
              <a:extLst>
                <a:ext uri="{FF2B5EF4-FFF2-40B4-BE49-F238E27FC236}">
                  <a16:creationId xmlns:a16="http://schemas.microsoft.com/office/drawing/2014/main" id="{CDF98F51-D039-4920-9E96-753A5A04A375}"/>
                </a:ext>
              </a:extLst>
            </p:cNvPr>
            <p:cNvSpPr txBox="1">
              <a:spLocks/>
            </p:cNvSpPr>
            <p:nvPr/>
          </p:nvSpPr>
          <p:spPr>
            <a:xfrm>
              <a:off x="5410104" y="4016494"/>
              <a:ext cx="2815547" cy="1207839"/>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410A8C"/>
                  </a:solidFill>
                  <a:latin typeface="CCSD_manrope SemiBold" panose="00000500000000000000" pitchFamily="2" charset="0"/>
                </a:rPr>
                <a:t>La </a:t>
              </a:r>
              <a:r>
                <a:rPr lang="en-US" sz="1600" dirty="0" err="1">
                  <a:solidFill>
                    <a:srgbClr val="410A8C"/>
                  </a:solidFill>
                  <a:latin typeface="CCSD_manrope SemiBold" panose="00000500000000000000" pitchFamily="2" charset="0"/>
                </a:rPr>
                <a:t>citabilité</a:t>
              </a:r>
              <a:r>
                <a:rPr lang="en-US" sz="1800" dirty="0">
                  <a:solidFill>
                    <a:srgbClr val="410A8C"/>
                  </a:solidFill>
                  <a:latin typeface="CCSD_manrope SemiBold" panose="00000500000000000000" pitchFamily="2" charset="0"/>
                </a:rPr>
                <a:t> </a:t>
              </a:r>
            </a:p>
            <a:p>
              <a:pPr marL="0" indent="0">
                <a:lnSpc>
                  <a:spcPct val="115000"/>
                </a:lnSpc>
                <a:spcBef>
                  <a:spcPts val="600"/>
                </a:spcBef>
                <a:buSzPts val="1800"/>
                <a:buNone/>
              </a:pPr>
              <a:r>
                <a:rPr lang="en-US" sz="1100" dirty="0">
                  <a:solidFill>
                    <a:srgbClr val="410A8C"/>
                  </a:solidFill>
                  <a:latin typeface="CCSD_manrope" panose="00000500000000000000" pitchFamily="2" charset="0"/>
                </a:rPr>
                <a:t>Un </a:t>
              </a:r>
              <a:r>
                <a:rPr lang="en-US" sz="1100" dirty="0" err="1">
                  <a:solidFill>
                    <a:srgbClr val="410A8C"/>
                  </a:solidFill>
                  <a:latin typeface="CCSD_manrope" panose="00000500000000000000" pitchFamily="2" charset="0"/>
                </a:rPr>
                <a:t>référencement</a:t>
              </a:r>
              <a:r>
                <a:rPr lang="en-US" sz="1100" dirty="0">
                  <a:solidFill>
                    <a:srgbClr val="410A8C"/>
                  </a:solidFill>
                  <a:latin typeface="CCSD_manrope" panose="00000500000000000000" pitchFamily="2" charset="0"/>
                </a:rPr>
                <a:t> </a:t>
              </a:r>
              <a:r>
                <a:rPr lang="en-US" sz="1100" dirty="0" err="1">
                  <a:solidFill>
                    <a:srgbClr val="410A8C"/>
                  </a:solidFill>
                  <a:latin typeface="CCSD_manrope" panose="00000500000000000000" pitchFamily="2" charset="0"/>
                </a:rPr>
                <a:t>renforcé</a:t>
              </a:r>
              <a:r>
                <a:rPr lang="en-US" sz="1100" dirty="0">
                  <a:solidFill>
                    <a:srgbClr val="410A8C"/>
                  </a:solidFill>
                  <a:latin typeface="CCSD_manrope" panose="00000500000000000000" pitchFamily="2" charset="0"/>
                </a:rPr>
                <a:t> </a:t>
              </a:r>
              <a:r>
                <a:rPr lang="en-US" sz="1100" dirty="0" err="1">
                  <a:solidFill>
                    <a:srgbClr val="410A8C"/>
                  </a:solidFill>
                  <a:latin typeface="CCSD_manrope" panose="00000500000000000000" pitchFamily="2" charset="0"/>
                </a:rPr>
                <a:t>notamment</a:t>
              </a:r>
              <a:r>
                <a:rPr lang="en-US" sz="1100" dirty="0">
                  <a:solidFill>
                    <a:srgbClr val="410A8C"/>
                  </a:solidFill>
                  <a:latin typeface="CCSD_manrope" panose="00000500000000000000" pitchFamily="2" charset="0"/>
                </a:rPr>
                <a:t> sur Google Scholar qui a un impact sur le </a:t>
              </a:r>
              <a:r>
                <a:rPr lang="en-US" sz="1100" dirty="0" err="1">
                  <a:solidFill>
                    <a:srgbClr val="410A8C"/>
                  </a:solidFill>
                  <a:latin typeface="CCSD_manrope" panose="00000500000000000000" pitchFamily="2" charset="0"/>
                </a:rPr>
                <a:t>taux</a:t>
              </a:r>
              <a:r>
                <a:rPr lang="en-US" sz="1100" dirty="0">
                  <a:solidFill>
                    <a:srgbClr val="410A8C"/>
                  </a:solidFill>
                  <a:latin typeface="CCSD_manrope" panose="00000500000000000000" pitchFamily="2" charset="0"/>
                </a:rPr>
                <a:t> de citation des publications</a:t>
              </a:r>
            </a:p>
          </p:txBody>
        </p:sp>
        <p:pic>
          <p:nvPicPr>
            <p:cNvPr id="21" name="Graphique 20" descr="Marketing">
              <a:extLst>
                <a:ext uri="{FF2B5EF4-FFF2-40B4-BE49-F238E27FC236}">
                  <a16:creationId xmlns:a16="http://schemas.microsoft.com/office/drawing/2014/main" id="{4BB34977-4518-4822-B866-DBDCAF846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1230" y="4074076"/>
              <a:ext cx="425856" cy="425856"/>
            </a:xfrm>
            <a:prstGeom prst="rect">
              <a:avLst/>
            </a:prstGeom>
          </p:spPr>
        </p:pic>
      </p:grpSp>
      <p:grpSp>
        <p:nvGrpSpPr>
          <p:cNvPr id="17" name="Groupe 16">
            <a:extLst>
              <a:ext uri="{FF2B5EF4-FFF2-40B4-BE49-F238E27FC236}">
                <a16:creationId xmlns:a16="http://schemas.microsoft.com/office/drawing/2014/main" id="{EA5D3BFE-734B-4BF5-881A-4FB0460E88C1}"/>
              </a:ext>
            </a:extLst>
          </p:cNvPr>
          <p:cNvGrpSpPr/>
          <p:nvPr/>
        </p:nvGrpSpPr>
        <p:grpSpPr>
          <a:xfrm>
            <a:off x="4598615" y="4128649"/>
            <a:ext cx="3260659" cy="1109043"/>
            <a:chOff x="580169" y="2258091"/>
            <a:chExt cx="3260658" cy="1109042"/>
          </a:xfrm>
        </p:grpSpPr>
        <p:sp>
          <p:nvSpPr>
            <p:cNvPr id="26" name="Google Shape;229;p18">
              <a:extLst>
                <a:ext uri="{FF2B5EF4-FFF2-40B4-BE49-F238E27FC236}">
                  <a16:creationId xmlns:a16="http://schemas.microsoft.com/office/drawing/2014/main" id="{88C08B80-44B4-4B1E-BDC6-FD16560A3371}"/>
                </a:ext>
              </a:extLst>
            </p:cNvPr>
            <p:cNvSpPr txBox="1">
              <a:spLocks/>
            </p:cNvSpPr>
            <p:nvPr/>
          </p:nvSpPr>
          <p:spPr>
            <a:xfrm>
              <a:off x="1079304" y="2258091"/>
              <a:ext cx="2761523" cy="1109042"/>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a:solidFill>
                    <a:srgbClr val="CD3C0A"/>
                  </a:solidFill>
                  <a:latin typeface="CCSD_manrope SemiBold" panose="00000500000000000000" pitchFamily="2" charset="0"/>
                </a:rPr>
                <a:t>Une </a:t>
              </a:r>
              <a:r>
                <a:rPr lang="en-US" sz="1600" dirty="0" err="1">
                  <a:solidFill>
                    <a:srgbClr val="CD3C0A"/>
                  </a:solidFill>
                  <a:latin typeface="CCSD_manrope SemiBold" panose="00000500000000000000" pitchFamily="2" charset="0"/>
                </a:rPr>
                <a:t>saisie</a:t>
              </a:r>
              <a:r>
                <a:rPr lang="en-US" sz="1600" dirty="0">
                  <a:solidFill>
                    <a:srgbClr val="CD3C0A"/>
                  </a:solidFill>
                  <a:latin typeface="CCSD_manrope SemiBold" panose="00000500000000000000" pitchFamily="2" charset="0"/>
                </a:rPr>
                <a:t> simplifiée</a:t>
              </a:r>
            </a:p>
            <a:p>
              <a:pPr marL="0" indent="0">
                <a:lnSpc>
                  <a:spcPct val="115000"/>
                </a:lnSpc>
                <a:spcBef>
                  <a:spcPts val="600"/>
                </a:spcBef>
                <a:buSzPts val="1800"/>
                <a:buNone/>
              </a:pPr>
              <a:r>
                <a:rPr lang="en-US" sz="1100" dirty="0">
                  <a:solidFill>
                    <a:srgbClr val="CD3C0A"/>
                  </a:solidFill>
                  <a:latin typeface="CCSD_manrope" panose="00000500000000000000" pitchFamily="2" charset="0"/>
                </a:rPr>
                <a:t>Grâce à la </a:t>
              </a:r>
              <a:r>
                <a:rPr lang="en-US" sz="1100" dirty="0" err="1">
                  <a:solidFill>
                    <a:srgbClr val="CD3C0A"/>
                  </a:solidFill>
                  <a:latin typeface="CCSD_manrope" panose="00000500000000000000" pitchFamily="2" charset="0"/>
                </a:rPr>
                <a:t>récuperation</a:t>
              </a:r>
              <a:r>
                <a:rPr lang="en-US" sz="1100" dirty="0">
                  <a:solidFill>
                    <a:srgbClr val="CD3C0A"/>
                  </a:solidFill>
                  <a:latin typeface="CCSD_manrope" panose="00000500000000000000" pitchFamily="2" charset="0"/>
                </a:rPr>
                <a:t> </a:t>
              </a:r>
              <a:r>
                <a:rPr lang="en-US" sz="1100" dirty="0" err="1">
                  <a:solidFill>
                    <a:srgbClr val="CD3C0A"/>
                  </a:solidFill>
                  <a:latin typeface="CCSD_manrope" panose="00000500000000000000" pitchFamily="2" charset="0"/>
                </a:rPr>
                <a:t>automatique</a:t>
              </a:r>
              <a:r>
                <a:rPr lang="en-US" sz="1100" dirty="0">
                  <a:solidFill>
                    <a:srgbClr val="CD3C0A"/>
                  </a:solidFill>
                  <a:latin typeface="CCSD_manrope" panose="00000500000000000000" pitchFamily="2" charset="0"/>
                </a:rPr>
                <a:t> des </a:t>
              </a:r>
              <a:r>
                <a:rPr lang="en-US" sz="1100" dirty="0" err="1">
                  <a:solidFill>
                    <a:srgbClr val="CD3C0A"/>
                  </a:solidFill>
                  <a:latin typeface="CCSD_manrope" panose="00000500000000000000" pitchFamily="2" charset="0"/>
                </a:rPr>
                <a:t>données</a:t>
              </a:r>
              <a:r>
                <a:rPr lang="en-US" sz="1100" dirty="0">
                  <a:solidFill>
                    <a:srgbClr val="CD3C0A"/>
                  </a:solidFill>
                  <a:latin typeface="CCSD_manrope" panose="00000500000000000000" pitchFamily="2" charset="0"/>
                </a:rPr>
                <a:t> du </a:t>
              </a:r>
              <a:r>
                <a:rPr lang="en-US" sz="1100" dirty="0" err="1">
                  <a:solidFill>
                    <a:srgbClr val="CD3C0A"/>
                  </a:solidFill>
                  <a:latin typeface="CCSD_manrope" panose="00000500000000000000" pitchFamily="2" charset="0"/>
                </a:rPr>
                <a:t>fichier</a:t>
              </a:r>
              <a:r>
                <a:rPr lang="en-US" sz="1100" dirty="0">
                  <a:solidFill>
                    <a:srgbClr val="CD3C0A"/>
                  </a:solidFill>
                  <a:latin typeface="CCSD_manrope" panose="00000500000000000000" pitchFamily="2" charset="0"/>
                </a:rPr>
                <a:t> pour </a:t>
              </a:r>
              <a:r>
                <a:rPr lang="en-US" sz="1100" dirty="0" err="1">
                  <a:solidFill>
                    <a:srgbClr val="CD3C0A"/>
                  </a:solidFill>
                  <a:latin typeface="CCSD_manrope" panose="00000500000000000000" pitchFamily="2" charset="0"/>
                </a:rPr>
                <a:t>compléter</a:t>
              </a:r>
              <a:r>
                <a:rPr lang="en-US" sz="1100" dirty="0">
                  <a:solidFill>
                    <a:srgbClr val="CD3C0A"/>
                  </a:solidFill>
                  <a:latin typeface="CCSD_manrope" panose="00000500000000000000" pitchFamily="2" charset="0"/>
                </a:rPr>
                <a:t> le </a:t>
              </a:r>
              <a:r>
                <a:rPr lang="en-US" sz="1100" dirty="0" err="1">
                  <a:solidFill>
                    <a:srgbClr val="CD3C0A"/>
                  </a:solidFill>
                  <a:latin typeface="CCSD_manrope" panose="00000500000000000000" pitchFamily="2" charset="0"/>
                </a:rPr>
                <a:t>formulaire</a:t>
              </a:r>
              <a:r>
                <a:rPr lang="en-US" sz="1100" dirty="0">
                  <a:solidFill>
                    <a:srgbClr val="CD3C0A"/>
                  </a:solidFill>
                  <a:latin typeface="CCSD_manrope" panose="00000500000000000000" pitchFamily="2" charset="0"/>
                </a:rPr>
                <a:t> de </a:t>
              </a:r>
              <a:r>
                <a:rPr lang="en-US" sz="1100" dirty="0" err="1">
                  <a:solidFill>
                    <a:srgbClr val="CD3C0A"/>
                  </a:solidFill>
                  <a:latin typeface="CCSD_manrope" panose="00000500000000000000" pitchFamily="2" charset="0"/>
                </a:rPr>
                <a:t>dépôt</a:t>
              </a:r>
              <a:endParaRPr lang="en-US" sz="1100" dirty="0">
                <a:solidFill>
                  <a:srgbClr val="CD3C0A"/>
                </a:solidFill>
                <a:latin typeface="CCSD_manrope" panose="00000500000000000000" pitchFamily="2" charset="0"/>
              </a:endParaRPr>
            </a:p>
          </p:txBody>
        </p:sp>
        <p:pic>
          <p:nvPicPr>
            <p:cNvPr id="9" name="Graphique 8">
              <a:extLst>
                <a:ext uri="{FF2B5EF4-FFF2-40B4-BE49-F238E27FC236}">
                  <a16:creationId xmlns:a16="http://schemas.microsoft.com/office/drawing/2014/main" id="{D2DF2D88-F9AC-455C-A87A-8D92329DE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169" y="2258091"/>
              <a:ext cx="381000" cy="371475"/>
            </a:xfrm>
            <a:prstGeom prst="rect">
              <a:avLst/>
            </a:prstGeom>
          </p:spPr>
        </p:pic>
      </p:grpSp>
      <p:grpSp>
        <p:nvGrpSpPr>
          <p:cNvPr id="18" name="Groupe 17">
            <a:extLst>
              <a:ext uri="{FF2B5EF4-FFF2-40B4-BE49-F238E27FC236}">
                <a16:creationId xmlns:a16="http://schemas.microsoft.com/office/drawing/2014/main" id="{57FDD2B2-921A-4D51-90EB-2596E9B4AC78}"/>
              </a:ext>
            </a:extLst>
          </p:cNvPr>
          <p:cNvGrpSpPr/>
          <p:nvPr/>
        </p:nvGrpSpPr>
        <p:grpSpPr>
          <a:xfrm>
            <a:off x="8510223" y="4128649"/>
            <a:ext cx="3260659" cy="1258407"/>
            <a:chOff x="580169" y="4037207"/>
            <a:chExt cx="3260658" cy="1258406"/>
          </a:xfrm>
        </p:grpSpPr>
        <p:sp>
          <p:nvSpPr>
            <p:cNvPr id="53" name="Google Shape;229;p18">
              <a:extLst>
                <a:ext uri="{FF2B5EF4-FFF2-40B4-BE49-F238E27FC236}">
                  <a16:creationId xmlns:a16="http://schemas.microsoft.com/office/drawing/2014/main" id="{F522566A-BE64-4236-BA65-E5E9260C7116}"/>
                </a:ext>
              </a:extLst>
            </p:cNvPr>
            <p:cNvSpPr txBox="1">
              <a:spLocks/>
            </p:cNvSpPr>
            <p:nvPr/>
          </p:nvSpPr>
          <p:spPr>
            <a:xfrm>
              <a:off x="1079304" y="4037207"/>
              <a:ext cx="2761523" cy="1258406"/>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600"/>
                </a:spcBef>
                <a:buSzPts val="1800"/>
                <a:buNone/>
              </a:pPr>
              <a:r>
                <a:rPr lang="en-US" sz="1600" dirty="0" err="1">
                  <a:solidFill>
                    <a:srgbClr val="641E6E"/>
                  </a:solidFill>
                  <a:latin typeface="CCSD_manrope SemiBold" panose="00000500000000000000" pitchFamily="2" charset="0"/>
                </a:rPr>
                <a:t>L’exploitation</a:t>
              </a:r>
              <a:r>
                <a:rPr lang="en-US" sz="1600" dirty="0">
                  <a:solidFill>
                    <a:srgbClr val="641E6E"/>
                  </a:solidFill>
                  <a:latin typeface="CCSD_manrope SemiBold" panose="00000500000000000000" pitchFamily="2" charset="0"/>
                </a:rPr>
                <a:t> des </a:t>
              </a:r>
              <a:r>
                <a:rPr lang="en-US" sz="1600" dirty="0" err="1">
                  <a:solidFill>
                    <a:srgbClr val="641E6E"/>
                  </a:solidFill>
                  <a:latin typeface="CCSD_manrope SemiBold" panose="00000500000000000000" pitchFamily="2" charset="0"/>
                </a:rPr>
                <a:t>données</a:t>
              </a:r>
              <a:endParaRPr lang="en-US" sz="1600" dirty="0">
                <a:solidFill>
                  <a:srgbClr val="641E6E"/>
                </a:solidFill>
                <a:latin typeface="CCSD_manrope SemiBold" panose="00000500000000000000" pitchFamily="2" charset="0"/>
              </a:endParaRPr>
            </a:p>
            <a:p>
              <a:pPr marL="0" indent="0">
                <a:lnSpc>
                  <a:spcPct val="115000"/>
                </a:lnSpc>
                <a:spcBef>
                  <a:spcPts val="600"/>
                </a:spcBef>
                <a:buSzPts val="1800"/>
                <a:buNone/>
              </a:pPr>
              <a:r>
                <a:rPr lang="en-US" sz="1100" dirty="0">
                  <a:solidFill>
                    <a:srgbClr val="641E6E"/>
                  </a:solidFill>
                  <a:latin typeface="CCSD_manrope" panose="00000500000000000000" pitchFamily="2" charset="0"/>
                </a:rPr>
                <a:t>Via </a:t>
              </a:r>
              <a:r>
                <a:rPr lang="en-US" sz="1100" dirty="0" err="1">
                  <a:solidFill>
                    <a:srgbClr val="641E6E"/>
                  </a:solidFill>
                  <a:latin typeface="CCSD_manrope" panose="00000500000000000000" pitchFamily="2" charset="0"/>
                </a:rPr>
                <a:t>l’API</a:t>
              </a:r>
              <a:r>
                <a:rPr lang="en-US" sz="1100" dirty="0">
                  <a:solidFill>
                    <a:srgbClr val="641E6E"/>
                  </a:solidFill>
                  <a:latin typeface="CCSD_manrope" panose="00000500000000000000" pitchFamily="2" charset="0"/>
                </a:rPr>
                <a:t> qui </a:t>
              </a:r>
              <a:r>
                <a:rPr lang="en-US" sz="1100" dirty="0" err="1">
                  <a:solidFill>
                    <a:srgbClr val="641E6E"/>
                  </a:solidFill>
                  <a:latin typeface="CCSD_manrope" panose="00000500000000000000" pitchFamily="2" charset="0"/>
                </a:rPr>
                <a:t>permet</a:t>
              </a:r>
              <a:r>
                <a:rPr lang="en-US" sz="1100" dirty="0">
                  <a:solidFill>
                    <a:srgbClr val="641E6E"/>
                  </a:solidFill>
                  <a:latin typeface="CCSD_manrope" panose="00000500000000000000" pitchFamily="2" charset="0"/>
                </a:rPr>
                <a:t> de faire des exports de </a:t>
              </a:r>
              <a:r>
                <a:rPr lang="en-US" sz="1100" dirty="0" err="1">
                  <a:solidFill>
                    <a:srgbClr val="641E6E"/>
                  </a:solidFill>
                  <a:latin typeface="CCSD_manrope" panose="00000500000000000000" pitchFamily="2" charset="0"/>
                </a:rPr>
                <a:t>données</a:t>
              </a:r>
              <a:r>
                <a:rPr lang="en-US" sz="1100" dirty="0">
                  <a:solidFill>
                    <a:srgbClr val="641E6E"/>
                  </a:solidFill>
                  <a:latin typeface="CCSD_manrope" panose="00000500000000000000" pitchFamily="2" charset="0"/>
                </a:rPr>
                <a:t> et de </a:t>
              </a:r>
              <a:r>
                <a:rPr lang="en-US" sz="1100" dirty="0" err="1">
                  <a:solidFill>
                    <a:srgbClr val="641E6E"/>
                  </a:solidFill>
                  <a:latin typeface="CCSD_manrope" panose="00000500000000000000" pitchFamily="2" charset="0"/>
                </a:rPr>
                <a:t>créer</a:t>
              </a:r>
              <a:r>
                <a:rPr lang="en-US" sz="1100" dirty="0">
                  <a:solidFill>
                    <a:srgbClr val="641E6E"/>
                  </a:solidFill>
                  <a:latin typeface="CCSD_manrope" panose="00000500000000000000" pitchFamily="2" charset="0"/>
                </a:rPr>
                <a:t> des liens </a:t>
              </a:r>
              <a:r>
                <a:rPr lang="en-US" sz="1100" dirty="0" err="1">
                  <a:solidFill>
                    <a:srgbClr val="641E6E"/>
                  </a:solidFill>
                  <a:latin typeface="CCSD_manrope" panose="00000500000000000000" pitchFamily="2" charset="0"/>
                </a:rPr>
                <a:t>vers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d’autres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plateformes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comme</a:t>
              </a:r>
              <a:r>
                <a:rPr lang="en-US" sz="1100" dirty="0">
                  <a:solidFill>
                    <a:srgbClr val="641E6E"/>
                  </a:solidFill>
                  <a:latin typeface="CCSD_manrope" panose="00000500000000000000" pitchFamily="2" charset="0"/>
                </a:rPr>
                <a:t> les sites des </a:t>
              </a:r>
              <a:r>
                <a:rPr lang="en-US" sz="1100" dirty="0" err="1">
                  <a:solidFill>
                    <a:srgbClr val="641E6E"/>
                  </a:solidFill>
                  <a:latin typeface="CCSD_manrope" panose="00000500000000000000" pitchFamily="2" charset="0"/>
                </a:rPr>
                <a:t>laboratoires</a:t>
              </a:r>
              <a:r>
                <a:rPr lang="en-US" sz="1100" dirty="0">
                  <a:solidFill>
                    <a:srgbClr val="641E6E"/>
                  </a:solidFill>
                  <a:latin typeface="CCSD_manrope" panose="00000500000000000000" pitchFamily="2" charset="0"/>
                </a:rPr>
                <a:t> </a:t>
              </a:r>
              <a:r>
                <a:rPr lang="en-US" sz="1100" dirty="0" err="1">
                  <a:solidFill>
                    <a:srgbClr val="641E6E"/>
                  </a:solidFill>
                  <a:latin typeface="CCSD_manrope" panose="00000500000000000000" pitchFamily="2" charset="0"/>
                </a:rPr>
                <a:t>ou</a:t>
              </a:r>
              <a:r>
                <a:rPr lang="en-US" sz="1100" dirty="0">
                  <a:solidFill>
                    <a:srgbClr val="641E6E"/>
                  </a:solidFill>
                  <a:latin typeface="CCSD_manrope" panose="00000500000000000000" pitchFamily="2" charset="0"/>
                </a:rPr>
                <a:t> le CRAC et le RIBAC</a:t>
              </a:r>
            </a:p>
          </p:txBody>
        </p:sp>
        <p:pic>
          <p:nvPicPr>
            <p:cNvPr id="11" name="Graphique 10">
              <a:extLst>
                <a:ext uri="{FF2B5EF4-FFF2-40B4-BE49-F238E27FC236}">
                  <a16:creationId xmlns:a16="http://schemas.microsoft.com/office/drawing/2014/main" id="{091D8949-4B53-4DF9-9010-71681BCAD3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0169" y="4102100"/>
              <a:ext cx="381000" cy="371475"/>
            </a:xfrm>
            <a:prstGeom prst="rect">
              <a:avLst/>
            </a:prstGeom>
          </p:spPr>
        </p:pic>
      </p:grpSp>
    </p:spTree>
    <p:extLst>
      <p:ext uri="{BB962C8B-B14F-4D97-AF65-F5344CB8AC3E}">
        <p14:creationId xmlns:p14="http://schemas.microsoft.com/office/powerpoint/2010/main" val="265338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0DB0F55-C36B-4BE1-8FF5-655F82C5970D}"/>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8684118-FA9D-47BC-9404-D3DECC64EAE6}"/>
              </a:ext>
            </a:extLst>
          </p:cNvPr>
          <p:cNvSpPr>
            <a:spLocks noGrp="1"/>
          </p:cNvSpPr>
          <p:nvPr>
            <p:ph type="body" idx="20"/>
          </p:nvPr>
        </p:nvSpPr>
        <p:spPr/>
        <p:txBody>
          <a:bodyPr/>
          <a:lstStyle/>
          <a:p>
            <a:r>
              <a:rPr lang="fr-FR" dirty="0"/>
              <a:t>2- Les éléments à connaître avant de déposer</a:t>
            </a:r>
          </a:p>
        </p:txBody>
      </p:sp>
      <p:sp>
        <p:nvSpPr>
          <p:cNvPr id="14" name="Espace réservé du texte 13">
            <a:extLst>
              <a:ext uri="{FF2B5EF4-FFF2-40B4-BE49-F238E27FC236}">
                <a16:creationId xmlns:a16="http://schemas.microsoft.com/office/drawing/2014/main" id="{FA5B7FBD-F300-46A5-99AC-53B08AF55004}"/>
              </a:ext>
            </a:extLst>
          </p:cNvPr>
          <p:cNvSpPr>
            <a:spLocks noGrp="1"/>
          </p:cNvSpPr>
          <p:nvPr>
            <p:ph type="body" idx="24"/>
          </p:nvPr>
        </p:nvSpPr>
        <p:spPr/>
        <p:txBody>
          <a:bodyPr>
            <a:normAutofit/>
          </a:bodyPr>
          <a:lstStyle/>
          <a:p>
            <a:r>
              <a:rPr lang="fr-FR" dirty="0"/>
              <a:t>À faire avant de déposer</a:t>
            </a:r>
          </a:p>
        </p:txBody>
      </p:sp>
      <p:grpSp>
        <p:nvGrpSpPr>
          <p:cNvPr id="15" name="Groupe 14">
            <a:extLst>
              <a:ext uri="{FF2B5EF4-FFF2-40B4-BE49-F238E27FC236}">
                <a16:creationId xmlns:a16="http://schemas.microsoft.com/office/drawing/2014/main" id="{B4E11FF4-3D89-4562-A8BE-AF25FA5A9646}"/>
              </a:ext>
            </a:extLst>
          </p:cNvPr>
          <p:cNvGrpSpPr/>
          <p:nvPr/>
        </p:nvGrpSpPr>
        <p:grpSpPr>
          <a:xfrm>
            <a:off x="1995185" y="2755721"/>
            <a:ext cx="8201629" cy="2838900"/>
            <a:chOff x="2123058" y="2382196"/>
            <a:chExt cx="8201629" cy="2838900"/>
          </a:xfrm>
        </p:grpSpPr>
        <p:sp>
          <p:nvSpPr>
            <p:cNvPr id="5" name="Google Shape;413;p30">
              <a:extLst>
                <a:ext uri="{FF2B5EF4-FFF2-40B4-BE49-F238E27FC236}">
                  <a16:creationId xmlns:a16="http://schemas.microsoft.com/office/drawing/2014/main" id="{AC7367EB-C76F-4CD3-A026-CF4268DBF617}"/>
                </a:ext>
              </a:extLst>
            </p:cNvPr>
            <p:cNvSpPr/>
            <p:nvPr/>
          </p:nvSpPr>
          <p:spPr>
            <a:xfrm>
              <a:off x="2215960" y="2382196"/>
              <a:ext cx="3559800" cy="1341000"/>
            </a:xfrm>
            <a:prstGeom prst="rect">
              <a:avLst/>
            </a:prstGeom>
            <a:solidFill>
              <a:srgbClr val="FFFFFF">
                <a:alpha val="40000"/>
              </a:srgbClr>
            </a:solidFill>
            <a:ln>
              <a:noFill/>
            </a:ln>
          </p:spPr>
          <p:txBody>
            <a:bodyPr spcFirstLastPara="1" wrap="square" lIns="91425" tIns="91425" rIns="1371600" bIns="91425" anchor="t" anchorCtr="0">
              <a:noAutofit/>
            </a:bodyPr>
            <a:lstStyle/>
            <a:p>
              <a:pPr>
                <a:buClr>
                  <a:srgbClr val="000000"/>
                </a:buClr>
                <a:buSzPts val="1400"/>
              </a:pPr>
              <a:endParaRPr sz="1400" b="1" dirty="0">
                <a:solidFill>
                  <a:srgbClr val="7D2D46"/>
                </a:solidFill>
                <a:latin typeface="CCSD_manrope ExtraBold" panose="00000500000000000000" pitchFamily="2" charset="0"/>
                <a:ea typeface="Ubuntu"/>
                <a:cs typeface="Ubuntu"/>
                <a:sym typeface="Ubuntu"/>
              </a:endParaRPr>
            </a:p>
          </p:txBody>
        </p:sp>
        <p:sp>
          <p:nvSpPr>
            <p:cNvPr id="6" name="Google Shape;414;p30">
              <a:extLst>
                <a:ext uri="{FF2B5EF4-FFF2-40B4-BE49-F238E27FC236}">
                  <a16:creationId xmlns:a16="http://schemas.microsoft.com/office/drawing/2014/main" id="{E46B39BD-C03C-4024-A441-5007B8516461}"/>
                </a:ext>
              </a:extLst>
            </p:cNvPr>
            <p:cNvSpPr/>
            <p:nvPr/>
          </p:nvSpPr>
          <p:spPr>
            <a:xfrm>
              <a:off x="5939162" y="2391916"/>
              <a:ext cx="3559800" cy="1341000"/>
            </a:xfrm>
            <a:prstGeom prst="rect">
              <a:avLst/>
            </a:prstGeom>
            <a:solidFill>
              <a:srgbClr val="FFFFFF">
                <a:alpha val="40000"/>
              </a:srgbClr>
            </a:solidFill>
            <a:ln>
              <a:noFill/>
            </a:ln>
          </p:spPr>
          <p:txBody>
            <a:bodyPr spcFirstLastPara="1" wrap="square" lIns="1371600" tIns="91425" rIns="91425" bIns="91425" anchor="t" anchorCtr="0">
              <a:noAutofit/>
            </a:bodyPr>
            <a:lstStyle/>
            <a:p>
              <a:pPr algn="r">
                <a:buClr>
                  <a:schemeClr val="dk1"/>
                </a:buClr>
                <a:buSzPts val="1100"/>
              </a:pPr>
              <a:endParaRPr sz="1400" dirty="0">
                <a:solidFill>
                  <a:srgbClr val="7D2D46"/>
                </a:solidFill>
                <a:latin typeface="Ubuntu"/>
                <a:ea typeface="Ubuntu"/>
                <a:cs typeface="Ubuntu"/>
                <a:sym typeface="Ubuntu"/>
              </a:endParaRPr>
            </a:p>
          </p:txBody>
        </p:sp>
        <p:sp>
          <p:nvSpPr>
            <p:cNvPr id="7" name="Google Shape;415;p30">
              <a:extLst>
                <a:ext uri="{FF2B5EF4-FFF2-40B4-BE49-F238E27FC236}">
                  <a16:creationId xmlns:a16="http://schemas.microsoft.com/office/drawing/2014/main" id="{A3422008-D73C-4B80-BD46-A9D9F20ADB52}"/>
                </a:ext>
              </a:extLst>
            </p:cNvPr>
            <p:cNvSpPr/>
            <p:nvPr/>
          </p:nvSpPr>
          <p:spPr>
            <a:xfrm>
              <a:off x="2214747" y="3880096"/>
              <a:ext cx="3577265" cy="1341000"/>
            </a:xfrm>
            <a:prstGeom prst="rect">
              <a:avLst/>
            </a:prstGeom>
            <a:solidFill>
              <a:srgbClr val="FFFFFF">
                <a:alpha val="40000"/>
              </a:srgbClr>
            </a:solidFill>
            <a:ln>
              <a:noFill/>
            </a:ln>
          </p:spPr>
          <p:txBody>
            <a:bodyPr spcFirstLastPara="1" wrap="square" lIns="91425" tIns="91425" rIns="1371600" bIns="91425" anchor="b" anchorCtr="0">
              <a:noAutofit/>
            </a:bodyPr>
            <a:lstStyle/>
            <a:p>
              <a:pPr>
                <a:buClr>
                  <a:schemeClr val="dk1"/>
                </a:buClr>
                <a:buSzPts val="1100"/>
              </a:pPr>
              <a:endParaRPr sz="1400" b="1" dirty="0">
                <a:solidFill>
                  <a:srgbClr val="7D2D46"/>
                </a:solidFill>
                <a:latin typeface="Ubuntu"/>
                <a:ea typeface="Ubuntu"/>
                <a:cs typeface="Ubuntu"/>
                <a:sym typeface="Ubuntu"/>
              </a:endParaRPr>
            </a:p>
          </p:txBody>
        </p:sp>
        <p:sp>
          <p:nvSpPr>
            <p:cNvPr id="8" name="Google Shape;416;p30">
              <a:extLst>
                <a:ext uri="{FF2B5EF4-FFF2-40B4-BE49-F238E27FC236}">
                  <a16:creationId xmlns:a16="http://schemas.microsoft.com/office/drawing/2014/main" id="{1795F18C-7138-423F-95E8-69E4AC0A68F6}"/>
                </a:ext>
              </a:extLst>
            </p:cNvPr>
            <p:cNvSpPr/>
            <p:nvPr/>
          </p:nvSpPr>
          <p:spPr>
            <a:xfrm>
              <a:off x="5939162" y="3880096"/>
              <a:ext cx="3559800" cy="1341000"/>
            </a:xfrm>
            <a:prstGeom prst="rect">
              <a:avLst/>
            </a:prstGeom>
            <a:solidFill>
              <a:srgbClr val="FFFFFF">
                <a:alpha val="40000"/>
              </a:srgbClr>
            </a:solidFill>
            <a:ln>
              <a:noFill/>
            </a:ln>
          </p:spPr>
          <p:txBody>
            <a:bodyPr spcFirstLastPara="1" wrap="square" lIns="1371600" tIns="91425" rIns="91425" bIns="91425" anchor="b" anchorCtr="0">
              <a:noAutofit/>
            </a:bodyPr>
            <a:lstStyle/>
            <a:p>
              <a:pPr algn="r">
                <a:buClr>
                  <a:schemeClr val="dk1"/>
                </a:buClr>
                <a:buSzPts val="1100"/>
              </a:pPr>
              <a:endParaRPr sz="1400" dirty="0">
                <a:solidFill>
                  <a:srgbClr val="7D2D46"/>
                </a:solidFill>
                <a:latin typeface="Ubuntu"/>
                <a:ea typeface="Ubuntu"/>
                <a:cs typeface="Ubuntu"/>
                <a:sym typeface="Ubuntu"/>
              </a:endParaRPr>
            </a:p>
          </p:txBody>
        </p:sp>
        <p:sp>
          <p:nvSpPr>
            <p:cNvPr id="9" name="Google Shape;417;p30">
              <a:extLst>
                <a:ext uri="{FF2B5EF4-FFF2-40B4-BE49-F238E27FC236}">
                  <a16:creationId xmlns:a16="http://schemas.microsoft.com/office/drawing/2014/main" id="{C1A98214-0D63-467C-8B47-38232808FC0F}"/>
                </a:ext>
              </a:extLst>
            </p:cNvPr>
            <p:cNvSpPr/>
            <p:nvPr/>
          </p:nvSpPr>
          <p:spPr>
            <a:xfrm>
              <a:off x="4762588" y="2699871"/>
              <a:ext cx="2029604" cy="2045401"/>
            </a:xfrm>
            <a:prstGeom prst="pie">
              <a:avLst>
                <a:gd name="adj1" fmla="val 10803365"/>
                <a:gd name="adj2" fmla="val 16200000"/>
              </a:avLst>
            </a:prstGeom>
            <a:solidFill>
              <a:srgbClr val="CD3C0A"/>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0" name="Google Shape;418;p30">
              <a:extLst>
                <a:ext uri="{FF2B5EF4-FFF2-40B4-BE49-F238E27FC236}">
                  <a16:creationId xmlns:a16="http://schemas.microsoft.com/office/drawing/2014/main" id="{C155D0C0-A88A-4F11-83C1-6CC5839BFA77}"/>
                </a:ext>
              </a:extLst>
            </p:cNvPr>
            <p:cNvSpPr/>
            <p:nvPr/>
          </p:nvSpPr>
          <p:spPr>
            <a:xfrm rot="5400000">
              <a:off x="4915477" y="2709248"/>
              <a:ext cx="2048585" cy="2045399"/>
            </a:xfrm>
            <a:prstGeom prst="pie">
              <a:avLst>
                <a:gd name="adj1" fmla="val 10788866"/>
                <a:gd name="adj2" fmla="val 16200000"/>
              </a:avLst>
            </a:prstGeom>
            <a:solidFill>
              <a:srgbClr val="A53232"/>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1" name="Google Shape;419;p30">
              <a:extLst>
                <a:ext uri="{FF2B5EF4-FFF2-40B4-BE49-F238E27FC236}">
                  <a16:creationId xmlns:a16="http://schemas.microsoft.com/office/drawing/2014/main" id="{65F615DE-849E-45B5-9326-52115AB2EA25}"/>
                </a:ext>
              </a:extLst>
            </p:cNvPr>
            <p:cNvSpPr/>
            <p:nvPr/>
          </p:nvSpPr>
          <p:spPr>
            <a:xfrm rot="10800000">
              <a:off x="4911394" y="2858021"/>
              <a:ext cx="2055536" cy="2034121"/>
            </a:xfrm>
            <a:prstGeom prst="pie">
              <a:avLst>
                <a:gd name="adj1" fmla="val 10814666"/>
                <a:gd name="adj2" fmla="val 16200000"/>
              </a:avLst>
            </a:prstGeom>
            <a:solidFill>
              <a:srgbClr val="7D2D2D"/>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7D2D46"/>
                </a:solidFill>
                <a:latin typeface="Arial"/>
                <a:ea typeface="Arial"/>
                <a:cs typeface="Arial"/>
                <a:sym typeface="Arial"/>
              </a:endParaRPr>
            </a:p>
          </p:txBody>
        </p:sp>
        <p:sp>
          <p:nvSpPr>
            <p:cNvPr id="12" name="Google Shape;420;p30">
              <a:extLst>
                <a:ext uri="{FF2B5EF4-FFF2-40B4-BE49-F238E27FC236}">
                  <a16:creationId xmlns:a16="http://schemas.microsoft.com/office/drawing/2014/main" id="{046E808B-A8FF-43E3-82C3-4E2DFE957718}"/>
                </a:ext>
              </a:extLst>
            </p:cNvPr>
            <p:cNvSpPr/>
            <p:nvPr/>
          </p:nvSpPr>
          <p:spPr>
            <a:xfrm rot="-5400000">
              <a:off x="4764412" y="2854836"/>
              <a:ext cx="2045400" cy="2045400"/>
            </a:xfrm>
            <a:prstGeom prst="pie">
              <a:avLst>
                <a:gd name="adj1" fmla="val 10788866"/>
                <a:gd name="adj2" fmla="val 16200000"/>
              </a:avLst>
            </a:prstGeom>
            <a:solidFill>
              <a:srgbClr val="1E198E"/>
            </a:solidFill>
            <a:ln>
              <a:noFill/>
            </a:ln>
          </p:spPr>
          <p:txBody>
            <a:bodyPr spcFirstLastPara="1" wrap="square" lIns="91425" tIns="91425" rIns="91425" bIns="91425" anchor="ctr" anchorCtr="0">
              <a:noAutofit/>
            </a:bodyPr>
            <a:lstStyle/>
            <a:p>
              <a:pPr>
                <a:buClr>
                  <a:srgbClr val="000000"/>
                </a:buClr>
                <a:buSzPts val="1400"/>
              </a:pPr>
              <a:endParaRPr sz="1400">
                <a:solidFill>
                  <a:srgbClr val="7D2D46"/>
                </a:solidFill>
                <a:latin typeface="Arial"/>
                <a:ea typeface="Arial"/>
                <a:cs typeface="Arial"/>
                <a:sym typeface="Arial"/>
              </a:endParaRPr>
            </a:p>
          </p:txBody>
        </p:sp>
        <p:sp>
          <p:nvSpPr>
            <p:cNvPr id="17" name="ZoneTexte 16">
              <a:extLst>
                <a:ext uri="{FF2B5EF4-FFF2-40B4-BE49-F238E27FC236}">
                  <a16:creationId xmlns:a16="http://schemas.microsoft.com/office/drawing/2014/main" id="{FC4BF1C2-1FC0-42DE-BCF2-DDBACCB397EA}"/>
                </a:ext>
              </a:extLst>
            </p:cNvPr>
            <p:cNvSpPr txBox="1"/>
            <p:nvPr/>
          </p:nvSpPr>
          <p:spPr>
            <a:xfrm>
              <a:off x="2123058" y="2851825"/>
              <a:ext cx="2461251" cy="338554"/>
            </a:xfrm>
            <a:prstGeom prst="rect">
              <a:avLst/>
            </a:prstGeom>
            <a:noFill/>
          </p:spPr>
          <p:txBody>
            <a:bodyPr wrap="square" rtlCol="0">
              <a:spAutoFit/>
            </a:bodyPr>
            <a:lstStyle/>
            <a:p>
              <a:r>
                <a:rPr lang="fr-FR" sz="1600" dirty="0">
                  <a:solidFill>
                    <a:srgbClr val="2B2795"/>
                  </a:solidFill>
                  <a:latin typeface="CCSD_manrope Medium" panose="00000500000000000000" pitchFamily="2" charset="0"/>
                </a:rPr>
                <a:t>Avoir un compte sur HAL</a:t>
              </a:r>
            </a:p>
          </p:txBody>
        </p:sp>
        <p:sp>
          <p:nvSpPr>
            <p:cNvPr id="18" name="ZoneTexte 17">
              <a:extLst>
                <a:ext uri="{FF2B5EF4-FFF2-40B4-BE49-F238E27FC236}">
                  <a16:creationId xmlns:a16="http://schemas.microsoft.com/office/drawing/2014/main" id="{7B41605B-B604-4F65-AA70-C11EA2BC769C}"/>
                </a:ext>
              </a:extLst>
            </p:cNvPr>
            <p:cNvSpPr txBox="1"/>
            <p:nvPr/>
          </p:nvSpPr>
          <p:spPr>
            <a:xfrm>
              <a:off x="6944851" y="2843556"/>
              <a:ext cx="3379836" cy="584775"/>
            </a:xfrm>
            <a:prstGeom prst="rect">
              <a:avLst/>
            </a:prstGeom>
            <a:noFill/>
          </p:spPr>
          <p:txBody>
            <a:bodyPr wrap="square" rtlCol="0">
              <a:spAutoFit/>
            </a:bodyPr>
            <a:lstStyle/>
            <a:p>
              <a:pPr algn="r"/>
              <a:r>
                <a:rPr lang="fr-FR" sz="1600">
                  <a:solidFill>
                    <a:srgbClr val="2B2795"/>
                  </a:solidFill>
                  <a:latin typeface="CCSD_manrope Medium" panose="00000500000000000000" pitchFamily="2" charset="0"/>
                </a:rPr>
                <a:t>Avoir </a:t>
              </a:r>
              <a:r>
                <a:rPr lang="fr-FR" sz="1600" dirty="0">
                  <a:solidFill>
                    <a:srgbClr val="2B2795"/>
                  </a:solidFill>
                  <a:latin typeface="CCSD_manrope Medium" panose="00000500000000000000" pitchFamily="2" charset="0"/>
                </a:rPr>
                <a:t>l’accord des co-auteurs du dépôt</a:t>
              </a:r>
            </a:p>
          </p:txBody>
        </p:sp>
        <p:sp>
          <p:nvSpPr>
            <p:cNvPr id="19" name="ZoneTexte 18">
              <a:extLst>
                <a:ext uri="{FF2B5EF4-FFF2-40B4-BE49-F238E27FC236}">
                  <a16:creationId xmlns:a16="http://schemas.microsoft.com/office/drawing/2014/main" id="{BCC5510E-C49D-4B78-843D-B707C2857CFA}"/>
                </a:ext>
              </a:extLst>
            </p:cNvPr>
            <p:cNvSpPr txBox="1"/>
            <p:nvPr/>
          </p:nvSpPr>
          <p:spPr>
            <a:xfrm>
              <a:off x="2123059" y="4262002"/>
              <a:ext cx="2653296" cy="861774"/>
            </a:xfrm>
            <a:prstGeom prst="rect">
              <a:avLst/>
            </a:prstGeom>
            <a:noFill/>
          </p:spPr>
          <p:txBody>
            <a:bodyPr wrap="square" rtlCol="0">
              <a:spAutoFit/>
            </a:bodyPr>
            <a:lstStyle/>
            <a:p>
              <a:r>
                <a:rPr lang="fr-FR" sz="1600" dirty="0">
                  <a:solidFill>
                    <a:srgbClr val="2B2795"/>
                  </a:solidFill>
                  <a:latin typeface="CCSD_manrope Medium" panose="00000500000000000000" pitchFamily="2" charset="0"/>
                </a:rPr>
                <a:t>Contrôler la législation en vigueur en matière de publication [</a:t>
              </a:r>
              <a:r>
                <a:rPr lang="fr-FR" sz="1600" dirty="0">
                  <a:solidFill>
                    <a:srgbClr val="D34D2F"/>
                  </a:solidFill>
                  <a:latin typeface="CCSD_manrope Medium" panose="00000500000000000000" pitchFamily="2" charset="0"/>
                </a:rPr>
                <a:t>voir chapitre 1</a:t>
              </a:r>
              <a:r>
                <a:rPr lang="fr-FR" sz="1600" dirty="0">
                  <a:solidFill>
                    <a:srgbClr val="2B2795"/>
                  </a:solidFill>
                  <a:latin typeface="CCSD_manrope Medium" panose="00000500000000000000" pitchFamily="2" charset="0"/>
                </a:rPr>
                <a:t>]</a:t>
              </a:r>
            </a:p>
          </p:txBody>
        </p:sp>
        <p:sp>
          <p:nvSpPr>
            <p:cNvPr id="20" name="ZoneTexte 19">
              <a:extLst>
                <a:ext uri="{FF2B5EF4-FFF2-40B4-BE49-F238E27FC236}">
                  <a16:creationId xmlns:a16="http://schemas.microsoft.com/office/drawing/2014/main" id="{1DDAEE48-E589-4EF6-AD12-2AA409E26D63}"/>
                </a:ext>
              </a:extLst>
            </p:cNvPr>
            <p:cNvSpPr txBox="1"/>
            <p:nvPr/>
          </p:nvSpPr>
          <p:spPr>
            <a:xfrm>
              <a:off x="6944396" y="4253733"/>
              <a:ext cx="3380291" cy="830997"/>
            </a:xfrm>
            <a:prstGeom prst="rect">
              <a:avLst/>
            </a:prstGeom>
            <a:noFill/>
          </p:spPr>
          <p:txBody>
            <a:bodyPr wrap="square" rtlCol="0">
              <a:spAutoFit/>
            </a:bodyPr>
            <a:lstStyle/>
            <a:p>
              <a:pPr algn="r"/>
              <a:r>
                <a:rPr lang="fr-FR" sz="1600" dirty="0">
                  <a:solidFill>
                    <a:srgbClr val="2B2795"/>
                  </a:solidFill>
                  <a:latin typeface="CCSD_manrope Medium" panose="00000500000000000000" pitchFamily="2" charset="0"/>
                </a:rPr>
                <a:t>Prendre connaissance des spécificités du type de document que je souhaite déposer</a:t>
              </a:r>
            </a:p>
          </p:txBody>
        </p:sp>
        <p:sp>
          <p:nvSpPr>
            <p:cNvPr id="21" name="ZoneTexte 20">
              <a:extLst>
                <a:ext uri="{FF2B5EF4-FFF2-40B4-BE49-F238E27FC236}">
                  <a16:creationId xmlns:a16="http://schemas.microsoft.com/office/drawing/2014/main" id="{F79AA3FE-2681-437F-999A-1BACC68E3EEB}"/>
                </a:ext>
              </a:extLst>
            </p:cNvPr>
            <p:cNvSpPr txBox="1"/>
            <p:nvPr/>
          </p:nvSpPr>
          <p:spPr>
            <a:xfrm>
              <a:off x="5285569" y="31359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1</a:t>
              </a:r>
            </a:p>
          </p:txBody>
        </p:sp>
        <p:sp>
          <p:nvSpPr>
            <p:cNvPr id="22" name="ZoneTexte 21">
              <a:extLst>
                <a:ext uri="{FF2B5EF4-FFF2-40B4-BE49-F238E27FC236}">
                  <a16:creationId xmlns:a16="http://schemas.microsoft.com/office/drawing/2014/main" id="{4ACB01DE-B28C-4611-9D11-5C30892D965A}"/>
                </a:ext>
              </a:extLst>
            </p:cNvPr>
            <p:cNvSpPr txBox="1"/>
            <p:nvPr/>
          </p:nvSpPr>
          <p:spPr>
            <a:xfrm>
              <a:off x="6078470" y="31359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2</a:t>
              </a:r>
            </a:p>
          </p:txBody>
        </p:sp>
        <p:sp>
          <p:nvSpPr>
            <p:cNvPr id="23" name="ZoneTexte 22">
              <a:extLst>
                <a:ext uri="{FF2B5EF4-FFF2-40B4-BE49-F238E27FC236}">
                  <a16:creationId xmlns:a16="http://schemas.microsoft.com/office/drawing/2014/main" id="{D3C65BFC-0E04-417D-9017-D17B0B720D42}"/>
                </a:ext>
              </a:extLst>
            </p:cNvPr>
            <p:cNvSpPr txBox="1"/>
            <p:nvPr/>
          </p:nvSpPr>
          <p:spPr>
            <a:xfrm>
              <a:off x="5285569" y="396044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4</a:t>
              </a:r>
            </a:p>
          </p:txBody>
        </p:sp>
        <p:sp>
          <p:nvSpPr>
            <p:cNvPr id="24" name="ZoneTexte 23">
              <a:extLst>
                <a:ext uri="{FF2B5EF4-FFF2-40B4-BE49-F238E27FC236}">
                  <a16:creationId xmlns:a16="http://schemas.microsoft.com/office/drawing/2014/main" id="{28D6F458-6706-4817-BF5C-9558737B6FC4}"/>
                </a:ext>
              </a:extLst>
            </p:cNvPr>
            <p:cNvSpPr txBox="1"/>
            <p:nvPr/>
          </p:nvSpPr>
          <p:spPr>
            <a:xfrm>
              <a:off x="6078470" y="3957992"/>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3</a:t>
              </a:r>
            </a:p>
          </p:txBody>
        </p:sp>
      </p:grpSp>
      <p:sp>
        <p:nvSpPr>
          <p:cNvPr id="4" name="ZoneTexte 3">
            <a:extLst>
              <a:ext uri="{FF2B5EF4-FFF2-40B4-BE49-F238E27FC236}">
                <a16:creationId xmlns:a16="http://schemas.microsoft.com/office/drawing/2014/main" id="{E396E10A-5026-4E4B-9F84-00C56774D3DE}"/>
              </a:ext>
            </a:extLst>
          </p:cNvPr>
          <p:cNvSpPr txBox="1"/>
          <p:nvPr/>
        </p:nvSpPr>
        <p:spPr>
          <a:xfrm>
            <a:off x="957765" y="1577800"/>
            <a:ext cx="4000500"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4 actions que je dois réaliser avant de déposer :</a:t>
            </a:r>
          </a:p>
        </p:txBody>
      </p:sp>
      <p:sp>
        <p:nvSpPr>
          <p:cNvPr id="13" name="Rectangle 12">
            <a:hlinkClick r:id="rId2" action="ppaction://hlinksldjump"/>
            <a:extLst>
              <a:ext uri="{FF2B5EF4-FFF2-40B4-BE49-F238E27FC236}">
                <a16:creationId xmlns:a16="http://schemas.microsoft.com/office/drawing/2014/main" id="{54C6C027-54DB-45D5-BD74-53BACE2BFB07}"/>
              </a:ext>
            </a:extLst>
          </p:cNvPr>
          <p:cNvSpPr/>
          <p:nvPr/>
        </p:nvSpPr>
        <p:spPr>
          <a:xfrm>
            <a:off x="3611563" y="337564"/>
            <a:ext cx="2632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9C4589BA-BDEE-432D-9F47-2B16CEB62C17}"/>
              </a:ext>
            </a:extLst>
          </p:cNvPr>
          <p:cNvSpPr/>
          <p:nvPr/>
        </p:nvSpPr>
        <p:spPr>
          <a:xfrm>
            <a:off x="3243827" y="5168344"/>
            <a:ext cx="1212609" cy="26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hlinkClick r:id="rId3" action="ppaction://hlinksldjump"/>
            <a:extLst>
              <a:ext uri="{FF2B5EF4-FFF2-40B4-BE49-F238E27FC236}">
                <a16:creationId xmlns:a16="http://schemas.microsoft.com/office/drawing/2014/main" id="{617EE7C8-C5FB-458F-ACAF-A6D24D2626E9}"/>
              </a:ext>
            </a:extLst>
          </p:cNvPr>
          <p:cNvSpPr/>
          <p:nvPr/>
        </p:nvSpPr>
        <p:spPr>
          <a:xfrm>
            <a:off x="3243827" y="5168344"/>
            <a:ext cx="1212609" cy="26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260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0DB0F55-C36B-4BE1-8FF5-655F82C5970D}"/>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8684118-FA9D-47BC-9404-D3DECC64EAE6}"/>
              </a:ext>
            </a:extLst>
          </p:cNvPr>
          <p:cNvSpPr>
            <a:spLocks noGrp="1"/>
          </p:cNvSpPr>
          <p:nvPr>
            <p:ph type="body" idx="20"/>
          </p:nvPr>
        </p:nvSpPr>
        <p:spPr/>
        <p:txBody>
          <a:bodyPr/>
          <a:lstStyle/>
          <a:p>
            <a:r>
              <a:rPr lang="fr-FR" dirty="0"/>
              <a:t>2- Les éléments à connaître avant de déposer</a:t>
            </a:r>
          </a:p>
        </p:txBody>
      </p:sp>
      <p:sp>
        <p:nvSpPr>
          <p:cNvPr id="14" name="Espace réservé du texte 13">
            <a:extLst>
              <a:ext uri="{FF2B5EF4-FFF2-40B4-BE49-F238E27FC236}">
                <a16:creationId xmlns:a16="http://schemas.microsoft.com/office/drawing/2014/main" id="{B98F7CBF-8FB7-4915-B057-D7D6EACA3D07}"/>
              </a:ext>
            </a:extLst>
          </p:cNvPr>
          <p:cNvSpPr>
            <a:spLocks noGrp="1"/>
          </p:cNvSpPr>
          <p:nvPr>
            <p:ph type="body" idx="24"/>
          </p:nvPr>
        </p:nvSpPr>
        <p:spPr/>
        <p:txBody>
          <a:bodyPr>
            <a:normAutofit/>
          </a:bodyPr>
          <a:lstStyle/>
          <a:p>
            <a:r>
              <a:rPr lang="fr-FR" dirty="0"/>
              <a:t>À savoir avant de déposer</a:t>
            </a:r>
          </a:p>
        </p:txBody>
      </p:sp>
      <p:grpSp>
        <p:nvGrpSpPr>
          <p:cNvPr id="16" name="Groupe 15">
            <a:extLst>
              <a:ext uri="{FF2B5EF4-FFF2-40B4-BE49-F238E27FC236}">
                <a16:creationId xmlns:a16="http://schemas.microsoft.com/office/drawing/2014/main" id="{D0D1D3B8-5EE6-4EC1-A02E-E865B277A233}"/>
              </a:ext>
            </a:extLst>
          </p:cNvPr>
          <p:cNvGrpSpPr/>
          <p:nvPr/>
        </p:nvGrpSpPr>
        <p:grpSpPr>
          <a:xfrm>
            <a:off x="1423835" y="1438230"/>
            <a:ext cx="9344330" cy="4923517"/>
            <a:chOff x="1416233" y="1390225"/>
            <a:chExt cx="9344330" cy="4923517"/>
          </a:xfrm>
        </p:grpSpPr>
        <p:grpSp>
          <p:nvGrpSpPr>
            <p:cNvPr id="13" name="Groupe 12">
              <a:extLst>
                <a:ext uri="{FF2B5EF4-FFF2-40B4-BE49-F238E27FC236}">
                  <a16:creationId xmlns:a16="http://schemas.microsoft.com/office/drawing/2014/main" id="{D4AB7647-6E95-4460-A405-D674D06C7153}"/>
                </a:ext>
              </a:extLst>
            </p:cNvPr>
            <p:cNvGrpSpPr/>
            <p:nvPr/>
          </p:nvGrpSpPr>
          <p:grpSpPr>
            <a:xfrm>
              <a:off x="2453285" y="2430933"/>
              <a:ext cx="7284216" cy="2838900"/>
              <a:chOff x="2453285" y="2430932"/>
              <a:chExt cx="7284216" cy="2838900"/>
            </a:xfrm>
          </p:grpSpPr>
          <p:sp>
            <p:nvSpPr>
              <p:cNvPr id="5" name="Google Shape;413;p30">
                <a:extLst>
                  <a:ext uri="{FF2B5EF4-FFF2-40B4-BE49-F238E27FC236}">
                    <a16:creationId xmlns:a16="http://schemas.microsoft.com/office/drawing/2014/main" id="{AC7367EB-C76F-4CD3-A026-CF4268DBF617}"/>
                  </a:ext>
                </a:extLst>
              </p:cNvPr>
              <p:cNvSpPr/>
              <p:nvPr/>
            </p:nvSpPr>
            <p:spPr>
              <a:xfrm>
                <a:off x="2454499" y="2430932"/>
                <a:ext cx="3559800" cy="1341000"/>
              </a:xfrm>
              <a:prstGeom prst="rect">
                <a:avLst/>
              </a:prstGeom>
              <a:solidFill>
                <a:srgbClr val="CD3C0A"/>
              </a:solidFill>
              <a:ln>
                <a:noFill/>
              </a:ln>
            </p:spPr>
            <p:txBody>
              <a:bodyPr spcFirstLastPara="1" wrap="square" lIns="91425" tIns="91425" rIns="1371600" bIns="91425" anchor="t" anchorCtr="0">
                <a:noAutofit/>
              </a:bodyPr>
              <a:lstStyle/>
              <a:p>
                <a:pPr>
                  <a:buClr>
                    <a:srgbClr val="000000"/>
                  </a:buClr>
                  <a:buSzPts val="1400"/>
                </a:pPr>
                <a:endParaRPr sz="1400" b="1" dirty="0">
                  <a:solidFill>
                    <a:schemeClr val="bg1"/>
                  </a:solidFill>
                  <a:latin typeface="CCSD_manrope ExtraBold" panose="00000500000000000000" pitchFamily="2" charset="0"/>
                  <a:ea typeface="Ubuntu"/>
                  <a:cs typeface="Ubuntu"/>
                  <a:sym typeface="Ubuntu"/>
                </a:endParaRPr>
              </a:p>
            </p:txBody>
          </p:sp>
          <p:sp>
            <p:nvSpPr>
              <p:cNvPr id="6" name="Google Shape;414;p30">
                <a:extLst>
                  <a:ext uri="{FF2B5EF4-FFF2-40B4-BE49-F238E27FC236}">
                    <a16:creationId xmlns:a16="http://schemas.microsoft.com/office/drawing/2014/main" id="{E46B39BD-C03C-4024-A441-5007B8516461}"/>
                  </a:ext>
                </a:extLst>
              </p:cNvPr>
              <p:cNvSpPr/>
              <p:nvPr/>
            </p:nvSpPr>
            <p:spPr>
              <a:xfrm>
                <a:off x="6177701" y="2440652"/>
                <a:ext cx="3559800" cy="1341000"/>
              </a:xfrm>
              <a:prstGeom prst="rect">
                <a:avLst/>
              </a:prstGeom>
              <a:solidFill>
                <a:srgbClr val="A53232"/>
              </a:solidFill>
              <a:ln>
                <a:noFill/>
              </a:ln>
            </p:spPr>
            <p:txBody>
              <a:bodyPr spcFirstLastPara="1" wrap="square" lIns="1371600" tIns="91425" rIns="91425" bIns="91425" anchor="t" anchorCtr="0">
                <a:noAutofit/>
              </a:bodyPr>
              <a:lstStyle/>
              <a:p>
                <a:pPr algn="r">
                  <a:buClr>
                    <a:schemeClr val="dk1"/>
                  </a:buClr>
                  <a:buSzPts val="1100"/>
                </a:pPr>
                <a:endParaRPr sz="1400" dirty="0">
                  <a:solidFill>
                    <a:schemeClr val="dk1"/>
                  </a:solidFill>
                  <a:latin typeface="Ubuntu"/>
                  <a:ea typeface="Ubuntu"/>
                  <a:cs typeface="Ubuntu"/>
                  <a:sym typeface="Ubuntu"/>
                </a:endParaRPr>
              </a:p>
            </p:txBody>
          </p:sp>
          <p:sp>
            <p:nvSpPr>
              <p:cNvPr id="7" name="Google Shape;415;p30">
                <a:extLst>
                  <a:ext uri="{FF2B5EF4-FFF2-40B4-BE49-F238E27FC236}">
                    <a16:creationId xmlns:a16="http://schemas.microsoft.com/office/drawing/2014/main" id="{A3422008-D73C-4B80-BD46-A9D9F20ADB52}"/>
                  </a:ext>
                </a:extLst>
              </p:cNvPr>
              <p:cNvSpPr/>
              <p:nvPr/>
            </p:nvSpPr>
            <p:spPr>
              <a:xfrm>
                <a:off x="2453285" y="3928832"/>
                <a:ext cx="3577265" cy="1341000"/>
              </a:xfrm>
              <a:prstGeom prst="rect">
                <a:avLst/>
              </a:prstGeom>
              <a:solidFill>
                <a:srgbClr val="1E198E"/>
              </a:solidFill>
              <a:ln>
                <a:noFill/>
              </a:ln>
            </p:spPr>
            <p:txBody>
              <a:bodyPr spcFirstLastPara="1" wrap="square" lIns="91425" tIns="91425" rIns="1371600" bIns="91425" anchor="b" anchorCtr="0">
                <a:noAutofit/>
              </a:bodyPr>
              <a:lstStyle/>
              <a:p>
                <a:pPr>
                  <a:buClr>
                    <a:schemeClr val="dk1"/>
                  </a:buClr>
                  <a:buSzPts val="1100"/>
                </a:pPr>
                <a:endParaRPr sz="1400" b="1" dirty="0">
                  <a:solidFill>
                    <a:schemeClr val="dk1"/>
                  </a:solidFill>
                  <a:latin typeface="Ubuntu"/>
                  <a:ea typeface="Ubuntu"/>
                  <a:cs typeface="Ubuntu"/>
                  <a:sym typeface="Ubuntu"/>
                </a:endParaRPr>
              </a:p>
            </p:txBody>
          </p:sp>
          <p:sp>
            <p:nvSpPr>
              <p:cNvPr id="8" name="Google Shape;416;p30">
                <a:extLst>
                  <a:ext uri="{FF2B5EF4-FFF2-40B4-BE49-F238E27FC236}">
                    <a16:creationId xmlns:a16="http://schemas.microsoft.com/office/drawing/2014/main" id="{1795F18C-7138-423F-95E8-69E4AC0A68F6}"/>
                  </a:ext>
                </a:extLst>
              </p:cNvPr>
              <p:cNvSpPr/>
              <p:nvPr/>
            </p:nvSpPr>
            <p:spPr>
              <a:xfrm>
                <a:off x="6177701" y="3928832"/>
                <a:ext cx="3559800" cy="1341000"/>
              </a:xfrm>
              <a:prstGeom prst="rect">
                <a:avLst/>
              </a:prstGeom>
              <a:solidFill>
                <a:srgbClr val="7D2D2D"/>
              </a:solidFill>
              <a:ln>
                <a:noFill/>
              </a:ln>
            </p:spPr>
            <p:txBody>
              <a:bodyPr spcFirstLastPara="1" wrap="square" lIns="1371600" tIns="91425" rIns="91425" bIns="91425" anchor="b" anchorCtr="0">
                <a:noAutofit/>
              </a:bodyPr>
              <a:lstStyle/>
              <a:p>
                <a:pPr algn="r">
                  <a:buClr>
                    <a:schemeClr val="dk1"/>
                  </a:buClr>
                  <a:buSzPts val="1100"/>
                </a:pPr>
                <a:endParaRPr sz="1400" dirty="0">
                  <a:solidFill>
                    <a:schemeClr val="dk1"/>
                  </a:solidFill>
                  <a:latin typeface="Ubuntu"/>
                  <a:ea typeface="Ubuntu"/>
                  <a:cs typeface="Ubuntu"/>
                  <a:sym typeface="Ubuntu"/>
                </a:endParaRPr>
              </a:p>
            </p:txBody>
          </p:sp>
        </p:grpSp>
        <p:sp>
          <p:nvSpPr>
            <p:cNvPr id="9" name="Google Shape;417;p30">
              <a:extLst>
                <a:ext uri="{FF2B5EF4-FFF2-40B4-BE49-F238E27FC236}">
                  <a16:creationId xmlns:a16="http://schemas.microsoft.com/office/drawing/2014/main" id="{C1A98214-0D63-467C-8B47-38232808FC0F}"/>
                </a:ext>
              </a:extLst>
            </p:cNvPr>
            <p:cNvSpPr/>
            <p:nvPr/>
          </p:nvSpPr>
          <p:spPr>
            <a:xfrm>
              <a:off x="8730959" y="4268341"/>
              <a:ext cx="2029604" cy="2045401"/>
            </a:xfrm>
            <a:prstGeom prst="pie">
              <a:avLst>
                <a:gd name="adj1" fmla="val 10803365"/>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0" name="Google Shape;418;p30">
              <a:extLst>
                <a:ext uri="{FF2B5EF4-FFF2-40B4-BE49-F238E27FC236}">
                  <a16:creationId xmlns:a16="http://schemas.microsoft.com/office/drawing/2014/main" id="{C155D0C0-A88A-4F11-83C1-6CC5839BFA77}"/>
                </a:ext>
              </a:extLst>
            </p:cNvPr>
            <p:cNvSpPr/>
            <p:nvPr/>
          </p:nvSpPr>
          <p:spPr>
            <a:xfrm rot="5400000">
              <a:off x="1414641" y="4247134"/>
              <a:ext cx="2048585" cy="2045399"/>
            </a:xfrm>
            <a:prstGeom prst="pie">
              <a:avLst>
                <a:gd name="adj1" fmla="val 10817283"/>
                <a:gd name="adj2" fmla="val 16228401"/>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1" name="Google Shape;419;p30">
              <a:extLst>
                <a:ext uri="{FF2B5EF4-FFF2-40B4-BE49-F238E27FC236}">
                  <a16:creationId xmlns:a16="http://schemas.microsoft.com/office/drawing/2014/main" id="{65F615DE-849E-45B5-9326-52115AB2EA25}"/>
                </a:ext>
              </a:extLst>
            </p:cNvPr>
            <p:cNvSpPr/>
            <p:nvPr/>
          </p:nvSpPr>
          <p:spPr>
            <a:xfrm rot="10800000">
              <a:off x="1416233" y="1390225"/>
              <a:ext cx="2055536" cy="2034121"/>
            </a:xfrm>
            <a:prstGeom prst="pie">
              <a:avLst>
                <a:gd name="adj1" fmla="val 10814666"/>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Arial"/>
                <a:ea typeface="Arial"/>
                <a:cs typeface="Arial"/>
                <a:sym typeface="Arial"/>
              </a:endParaRPr>
            </a:p>
          </p:txBody>
        </p:sp>
        <p:sp>
          <p:nvSpPr>
            <p:cNvPr id="12" name="Google Shape;420;p30">
              <a:extLst>
                <a:ext uri="{FF2B5EF4-FFF2-40B4-BE49-F238E27FC236}">
                  <a16:creationId xmlns:a16="http://schemas.microsoft.com/office/drawing/2014/main" id="{046E808B-A8FF-43E3-82C3-4E2DFE957718}"/>
                </a:ext>
              </a:extLst>
            </p:cNvPr>
            <p:cNvSpPr/>
            <p:nvPr/>
          </p:nvSpPr>
          <p:spPr>
            <a:xfrm rot="-5400000">
              <a:off x="8715163" y="1396744"/>
              <a:ext cx="2045400" cy="2045400"/>
            </a:xfrm>
            <a:prstGeom prst="pie">
              <a:avLst>
                <a:gd name="adj1" fmla="val 10788867"/>
                <a:gd name="adj2" fmla="val 16200000"/>
              </a:avLst>
            </a:prstGeom>
            <a:solidFill>
              <a:schemeClr val="bg1">
                <a:alpha val="50000"/>
              </a:schemeClr>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 name="ZoneTexte 16">
              <a:extLst>
                <a:ext uri="{FF2B5EF4-FFF2-40B4-BE49-F238E27FC236}">
                  <a16:creationId xmlns:a16="http://schemas.microsoft.com/office/drawing/2014/main" id="{FC4BF1C2-1FC0-42DE-BCF2-DDBACCB397EA}"/>
                </a:ext>
              </a:extLst>
            </p:cNvPr>
            <p:cNvSpPr txBox="1"/>
            <p:nvPr/>
          </p:nvSpPr>
          <p:spPr>
            <a:xfrm>
              <a:off x="3205690" y="2868426"/>
              <a:ext cx="2829383" cy="523220"/>
            </a:xfrm>
            <a:prstGeom prst="rect">
              <a:avLst/>
            </a:prstGeom>
            <a:noFill/>
          </p:spPr>
          <p:txBody>
            <a:bodyPr wrap="square" rtlCol="0">
              <a:spAutoFit/>
            </a:bodyPr>
            <a:lstStyle/>
            <a:p>
              <a:pPr algn="r"/>
              <a:r>
                <a:rPr lang="fr-FR" sz="1400" dirty="0">
                  <a:solidFill>
                    <a:schemeClr val="bg1"/>
                  </a:solidFill>
                  <a:latin typeface="CCSD_manrope Medium" panose="00000500000000000000" pitchFamily="2" charset="0"/>
                </a:rPr>
                <a:t>Les métadonnées du dépôt doivent décrire le fichier déposé</a:t>
              </a:r>
            </a:p>
          </p:txBody>
        </p:sp>
        <p:sp>
          <p:nvSpPr>
            <p:cNvPr id="18" name="ZoneTexte 17">
              <a:extLst>
                <a:ext uri="{FF2B5EF4-FFF2-40B4-BE49-F238E27FC236}">
                  <a16:creationId xmlns:a16="http://schemas.microsoft.com/office/drawing/2014/main" id="{7B41605B-B604-4F65-AA70-C11EA2BC769C}"/>
                </a:ext>
              </a:extLst>
            </p:cNvPr>
            <p:cNvSpPr txBox="1"/>
            <p:nvPr/>
          </p:nvSpPr>
          <p:spPr>
            <a:xfrm>
              <a:off x="6198474" y="2868426"/>
              <a:ext cx="2757004" cy="523220"/>
            </a:xfrm>
            <a:prstGeom prst="rect">
              <a:avLst/>
            </a:prstGeom>
            <a:noFill/>
          </p:spPr>
          <p:txBody>
            <a:bodyPr wrap="square" rtlCol="0">
              <a:spAutoFit/>
            </a:bodyPr>
            <a:lstStyle/>
            <a:p>
              <a:r>
                <a:rPr lang="fr-FR" sz="1400" dirty="0">
                  <a:solidFill>
                    <a:schemeClr val="bg1"/>
                  </a:solidFill>
                  <a:latin typeface="CCSD_manrope Medium" panose="00000500000000000000" pitchFamily="2" charset="0"/>
                </a:rPr>
                <a:t>Mon dépôt avec fichier est vérifié avant sa mise en ligne</a:t>
              </a:r>
            </a:p>
          </p:txBody>
        </p:sp>
        <p:sp>
          <p:nvSpPr>
            <p:cNvPr id="19" name="ZoneTexte 18">
              <a:extLst>
                <a:ext uri="{FF2B5EF4-FFF2-40B4-BE49-F238E27FC236}">
                  <a16:creationId xmlns:a16="http://schemas.microsoft.com/office/drawing/2014/main" id="{BCC5510E-C49D-4B78-843D-B707C2857CFA}"/>
                </a:ext>
              </a:extLst>
            </p:cNvPr>
            <p:cNvSpPr txBox="1"/>
            <p:nvPr/>
          </p:nvSpPr>
          <p:spPr>
            <a:xfrm>
              <a:off x="3192324" y="4268341"/>
              <a:ext cx="2838227" cy="738664"/>
            </a:xfrm>
            <a:prstGeom prst="rect">
              <a:avLst/>
            </a:prstGeom>
            <a:noFill/>
          </p:spPr>
          <p:txBody>
            <a:bodyPr wrap="square" rtlCol="0">
              <a:spAutoFit/>
            </a:bodyPr>
            <a:lstStyle/>
            <a:p>
              <a:pPr algn="r"/>
              <a:r>
                <a:rPr lang="fr-FR" sz="1400" dirty="0">
                  <a:solidFill>
                    <a:schemeClr val="bg1"/>
                  </a:solidFill>
                  <a:latin typeface="CCSD_manrope Medium" panose="00000500000000000000" pitchFamily="2" charset="0"/>
                </a:rPr>
                <a:t>Si mon dépôt ne correspond pas aux critères de l'archive, il peut être refusé </a:t>
              </a:r>
            </a:p>
          </p:txBody>
        </p:sp>
        <p:sp>
          <p:nvSpPr>
            <p:cNvPr id="20" name="ZoneTexte 19">
              <a:extLst>
                <a:ext uri="{FF2B5EF4-FFF2-40B4-BE49-F238E27FC236}">
                  <a16:creationId xmlns:a16="http://schemas.microsoft.com/office/drawing/2014/main" id="{1DDAEE48-E589-4EF6-AD12-2AA409E26D63}"/>
                </a:ext>
              </a:extLst>
            </p:cNvPr>
            <p:cNvSpPr txBox="1"/>
            <p:nvPr/>
          </p:nvSpPr>
          <p:spPr>
            <a:xfrm>
              <a:off x="6202764" y="4268339"/>
              <a:ext cx="2665185" cy="738664"/>
            </a:xfrm>
            <a:prstGeom prst="rect">
              <a:avLst/>
            </a:prstGeom>
            <a:noFill/>
          </p:spPr>
          <p:txBody>
            <a:bodyPr wrap="square" rtlCol="0">
              <a:spAutoFit/>
            </a:bodyPr>
            <a:lstStyle/>
            <a:p>
              <a:r>
                <a:rPr lang="fr-FR" sz="1400" dirty="0">
                  <a:solidFill>
                    <a:schemeClr val="bg1"/>
                  </a:solidFill>
                  <a:latin typeface="CCSD_manrope Medium" panose="00000500000000000000" pitchFamily="2" charset="0"/>
                </a:rPr>
                <a:t>Une fois acceptée, le déposant ne peut plus supprimer un dépôt avec fichier</a:t>
              </a:r>
            </a:p>
          </p:txBody>
        </p:sp>
        <p:sp>
          <p:nvSpPr>
            <p:cNvPr id="21" name="ZoneTexte 20">
              <a:extLst>
                <a:ext uri="{FF2B5EF4-FFF2-40B4-BE49-F238E27FC236}">
                  <a16:creationId xmlns:a16="http://schemas.microsoft.com/office/drawing/2014/main" id="{F79AA3FE-2681-437F-999A-1BACC68E3EEB}"/>
                </a:ext>
              </a:extLst>
            </p:cNvPr>
            <p:cNvSpPr txBox="1"/>
            <p:nvPr/>
          </p:nvSpPr>
          <p:spPr>
            <a:xfrm>
              <a:off x="2669300" y="2518013"/>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1</a:t>
              </a:r>
            </a:p>
          </p:txBody>
        </p:sp>
        <p:sp>
          <p:nvSpPr>
            <p:cNvPr id="22" name="ZoneTexte 21">
              <a:extLst>
                <a:ext uri="{FF2B5EF4-FFF2-40B4-BE49-F238E27FC236}">
                  <a16:creationId xmlns:a16="http://schemas.microsoft.com/office/drawing/2014/main" id="{4ACB01DE-B28C-4611-9D11-5C30892D965A}"/>
                </a:ext>
              </a:extLst>
            </p:cNvPr>
            <p:cNvSpPr txBox="1"/>
            <p:nvPr/>
          </p:nvSpPr>
          <p:spPr>
            <a:xfrm>
              <a:off x="9201112" y="2612964"/>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2</a:t>
              </a:r>
            </a:p>
          </p:txBody>
        </p:sp>
        <p:sp>
          <p:nvSpPr>
            <p:cNvPr id="23" name="ZoneTexte 22">
              <a:extLst>
                <a:ext uri="{FF2B5EF4-FFF2-40B4-BE49-F238E27FC236}">
                  <a16:creationId xmlns:a16="http://schemas.microsoft.com/office/drawing/2014/main" id="{D3C65BFC-0E04-417D-9017-D17B0B720D42}"/>
                </a:ext>
              </a:extLst>
            </p:cNvPr>
            <p:cNvSpPr txBox="1"/>
            <p:nvPr/>
          </p:nvSpPr>
          <p:spPr>
            <a:xfrm>
              <a:off x="2728059" y="4685463"/>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4</a:t>
              </a:r>
            </a:p>
          </p:txBody>
        </p:sp>
        <p:sp>
          <p:nvSpPr>
            <p:cNvPr id="24" name="ZoneTexte 23">
              <a:extLst>
                <a:ext uri="{FF2B5EF4-FFF2-40B4-BE49-F238E27FC236}">
                  <a16:creationId xmlns:a16="http://schemas.microsoft.com/office/drawing/2014/main" id="{28D6F458-6706-4817-BF5C-9558737B6FC4}"/>
                </a:ext>
              </a:extLst>
            </p:cNvPr>
            <p:cNvSpPr txBox="1"/>
            <p:nvPr/>
          </p:nvSpPr>
          <p:spPr>
            <a:xfrm>
              <a:off x="9201112" y="4645787"/>
              <a:ext cx="290755" cy="523220"/>
            </a:xfrm>
            <a:prstGeom prst="rect">
              <a:avLst/>
            </a:prstGeom>
            <a:noFill/>
          </p:spPr>
          <p:txBody>
            <a:bodyPr wrap="square" rtlCol="0">
              <a:spAutoFit/>
            </a:bodyPr>
            <a:lstStyle/>
            <a:p>
              <a:pPr algn="ctr"/>
              <a:r>
                <a:rPr lang="fr-FR" sz="2800" dirty="0">
                  <a:solidFill>
                    <a:schemeClr val="bg1"/>
                  </a:solidFill>
                  <a:latin typeface="CCSD_manrope SemiBold" panose="00000500000000000000" pitchFamily="2" charset="0"/>
                </a:rPr>
                <a:t>3</a:t>
              </a:r>
            </a:p>
          </p:txBody>
        </p:sp>
      </p:grpSp>
      <p:sp>
        <p:nvSpPr>
          <p:cNvPr id="25" name="Rectangle 24">
            <a:hlinkClick r:id="rId2" action="ppaction://hlinksldjump"/>
            <a:extLst>
              <a:ext uri="{FF2B5EF4-FFF2-40B4-BE49-F238E27FC236}">
                <a16:creationId xmlns:a16="http://schemas.microsoft.com/office/drawing/2014/main" id="{53E99941-C4CE-4F42-89C1-6480B8D05AD5}"/>
              </a:ext>
            </a:extLst>
          </p:cNvPr>
          <p:cNvSpPr/>
          <p:nvPr/>
        </p:nvSpPr>
        <p:spPr>
          <a:xfrm>
            <a:off x="3471769" y="339725"/>
            <a:ext cx="273426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29747041-447D-4D8C-A61C-C18B794543C0}"/>
              </a:ext>
            </a:extLst>
          </p:cNvPr>
          <p:cNvSpPr txBox="1"/>
          <p:nvPr/>
        </p:nvSpPr>
        <p:spPr>
          <a:xfrm>
            <a:off x="957765" y="1577800"/>
            <a:ext cx="6937880" cy="307777"/>
          </a:xfrm>
          <a:prstGeom prst="rect">
            <a:avLst/>
          </a:prstGeom>
          <a:noFill/>
        </p:spPr>
        <p:txBody>
          <a:bodyPr wrap="square" rtlCol="0">
            <a:spAutoFit/>
          </a:bodyPr>
          <a:lstStyle/>
          <a:p>
            <a:r>
              <a:rPr lang="fr-FR" sz="1400" dirty="0">
                <a:solidFill>
                  <a:srgbClr val="00005F"/>
                </a:solidFill>
                <a:latin typeface="CCSD_manrope" panose="00000500000000000000" pitchFamily="2" charset="0"/>
              </a:rPr>
              <a:t>4 caractéristiques sont à prendre en compte lorsque je dépose un fichier dans HAL : </a:t>
            </a:r>
          </a:p>
        </p:txBody>
      </p:sp>
    </p:spTree>
    <p:extLst>
      <p:ext uri="{BB962C8B-B14F-4D97-AF65-F5344CB8AC3E}">
        <p14:creationId xmlns:p14="http://schemas.microsoft.com/office/powerpoint/2010/main" val="239466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974034" y="2288714"/>
            <a:ext cx="1993319" cy="31582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200">
                <a:solidFill>
                  <a:srgbClr val="17176E"/>
                </a:solidFill>
                <a:latin typeface="icomoon" pitchFamily="2" charset="0"/>
              </a:rPr>
              <a:t></a:t>
            </a:r>
            <a:r>
              <a:rPr lang="fr-FR" sz="1200">
                <a:solidFill>
                  <a:srgbClr val="17176E"/>
                </a:solidFill>
              </a:rPr>
              <a:t>  </a:t>
            </a:r>
            <a:r>
              <a:rPr lang="fr-FR" sz="1051">
                <a:solidFill>
                  <a:srgbClr val="17176E"/>
                </a:solidFill>
                <a:latin typeface="CCSD_manrope Medium" panose="00000500000000000000" pitchFamily="2" charset="0"/>
              </a:rPr>
              <a:t>Article </a:t>
            </a:r>
            <a:r>
              <a:rPr lang="fr-FR" sz="1051" dirty="0">
                <a:solidFill>
                  <a:srgbClr val="17176E"/>
                </a:solidFill>
                <a:latin typeface="CCSD_manrope Medium" panose="00000500000000000000" pitchFamily="2" charset="0"/>
              </a:rPr>
              <a:t>dans une revue</a:t>
            </a:r>
            <a:endParaRPr lang="fr-FR" sz="1200" dirty="0">
              <a:solidFill>
                <a:srgbClr val="17176E"/>
              </a:solidFill>
              <a:latin typeface="CCSD_manrope Medium" panose="00000500000000000000" pitchFamily="2" charset="0"/>
            </a:endParaRPr>
          </a:p>
        </p:txBody>
      </p:sp>
      <p:sp>
        <p:nvSpPr>
          <p:cNvPr id="2" name="Espace réservé du texte 1"/>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a:p>
            <a:endParaRPr lang="fr-FR" dirty="0"/>
          </a:p>
        </p:txBody>
      </p:sp>
      <p:sp>
        <p:nvSpPr>
          <p:cNvPr id="3" name="Espace réservé du texte 2"/>
          <p:cNvSpPr>
            <a:spLocks noGrp="1"/>
          </p:cNvSpPr>
          <p:nvPr>
            <p:ph type="body" idx="20"/>
          </p:nvPr>
        </p:nvSpPr>
        <p:spPr/>
        <p:txBody>
          <a:bodyPr/>
          <a:lstStyle/>
          <a:p>
            <a:r>
              <a:rPr lang="fr-FR" dirty="0"/>
              <a:t>3- Les types de documents acceptés </a:t>
            </a:r>
            <a:r>
              <a:rPr lang="fr-FR"/>
              <a:t>dans HAL</a:t>
            </a:r>
            <a:endParaRPr lang="fr-FR" dirty="0"/>
          </a:p>
        </p:txBody>
      </p:sp>
      <p:sp>
        <p:nvSpPr>
          <p:cNvPr id="5" name="Rectangle 4"/>
          <p:cNvSpPr/>
          <p:nvPr/>
        </p:nvSpPr>
        <p:spPr>
          <a:xfrm>
            <a:off x="968369" y="1781745"/>
            <a:ext cx="3388563" cy="307777"/>
          </a:xfrm>
          <a:prstGeom prst="rect">
            <a:avLst/>
          </a:prstGeom>
        </p:spPr>
        <p:txBody>
          <a:bodyPr wrap="square">
            <a:spAutoFit/>
          </a:bodyPr>
          <a:lstStyle/>
          <a:p>
            <a:r>
              <a:rPr lang="fr-FR" sz="1400" b="1" dirty="0" err="1">
                <a:solidFill>
                  <a:srgbClr val="17176E"/>
                </a:solidFill>
                <a:latin typeface="CCSD_manrope" panose="00000500000000000000" pitchFamily="2" charset="0"/>
              </a:rPr>
              <a:t>Pré-publications</a:t>
            </a:r>
            <a:r>
              <a:rPr lang="fr-FR" sz="1400" b="1" dirty="0">
                <a:solidFill>
                  <a:srgbClr val="17176E"/>
                </a:solidFill>
                <a:latin typeface="CCSD_manrope" panose="00000500000000000000" pitchFamily="2" charset="0"/>
              </a:rPr>
              <a:t>, publications </a:t>
            </a:r>
            <a:r>
              <a:rPr lang="fr-FR" sz="1400" b="1" dirty="0">
                <a:latin typeface="CCSD_manrope" panose="00000500000000000000" pitchFamily="2" charset="0"/>
              </a:rPr>
              <a:t>:</a:t>
            </a:r>
          </a:p>
        </p:txBody>
      </p:sp>
      <p:sp>
        <p:nvSpPr>
          <p:cNvPr id="8" name="Rectangle à coins arrondis 7"/>
          <p:cNvSpPr/>
          <p:nvPr/>
        </p:nvSpPr>
        <p:spPr>
          <a:xfrm>
            <a:off x="968370" y="3940813"/>
            <a:ext cx="1996671" cy="53276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Communication dans  un congrès</a:t>
            </a:r>
          </a:p>
        </p:txBody>
      </p:sp>
      <p:sp>
        <p:nvSpPr>
          <p:cNvPr id="10" name="Rectangle à coins arrondis 9"/>
          <p:cNvSpPr/>
          <p:nvPr/>
        </p:nvSpPr>
        <p:spPr>
          <a:xfrm>
            <a:off x="963770" y="4572041"/>
            <a:ext cx="2001271" cy="53276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Poster de conférence</a:t>
            </a:r>
          </a:p>
        </p:txBody>
      </p:sp>
      <p:sp>
        <p:nvSpPr>
          <p:cNvPr id="11" name="Rectangle à coins arrondis 10"/>
          <p:cNvSpPr/>
          <p:nvPr/>
        </p:nvSpPr>
        <p:spPr>
          <a:xfrm>
            <a:off x="3320351" y="2288712"/>
            <a:ext cx="2245623" cy="31348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Ouvrage</a:t>
            </a:r>
          </a:p>
        </p:txBody>
      </p:sp>
      <p:sp>
        <p:nvSpPr>
          <p:cNvPr id="12" name="Rectangle à coins arrondis 11"/>
          <p:cNvSpPr/>
          <p:nvPr/>
        </p:nvSpPr>
        <p:spPr>
          <a:xfrm>
            <a:off x="3319634" y="3316933"/>
            <a:ext cx="2245623" cy="20242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Chapitre d’ouvrage</a:t>
            </a:r>
          </a:p>
        </p:txBody>
      </p:sp>
      <p:sp>
        <p:nvSpPr>
          <p:cNvPr id="13" name="Rectangle à coins arrondis 12"/>
          <p:cNvSpPr/>
          <p:nvPr/>
        </p:nvSpPr>
        <p:spPr>
          <a:xfrm>
            <a:off x="3320351" y="3615151"/>
            <a:ext cx="2244904" cy="218800"/>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Brevet</a:t>
            </a:r>
          </a:p>
        </p:txBody>
      </p:sp>
      <p:sp>
        <p:nvSpPr>
          <p:cNvPr id="14" name="Rectangle à coins arrondis 13"/>
          <p:cNvSpPr/>
          <p:nvPr/>
        </p:nvSpPr>
        <p:spPr>
          <a:xfrm>
            <a:off x="3320351" y="3941637"/>
            <a:ext cx="2244904" cy="531939"/>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err="1">
                <a:solidFill>
                  <a:srgbClr val="17176E"/>
                </a:solidFill>
                <a:latin typeface="CCSD_manrope Medium" panose="00000500000000000000" pitchFamily="2" charset="0"/>
              </a:rPr>
              <a:t>Pré-publication</a:t>
            </a:r>
            <a:r>
              <a:rPr lang="fr-FR" sz="1051" dirty="0">
                <a:solidFill>
                  <a:srgbClr val="17176E"/>
                </a:solidFill>
                <a:latin typeface="CCSD_manrope Medium" panose="00000500000000000000" pitchFamily="2" charset="0"/>
              </a:rPr>
              <a:t>, Document de travail</a:t>
            </a:r>
          </a:p>
        </p:txBody>
      </p:sp>
      <p:sp>
        <p:nvSpPr>
          <p:cNvPr id="16" name="Rectangle à coins arrondis 15"/>
          <p:cNvSpPr/>
          <p:nvPr/>
        </p:nvSpPr>
        <p:spPr>
          <a:xfrm>
            <a:off x="3319318" y="4547711"/>
            <a:ext cx="1262797" cy="203784"/>
          </a:xfrm>
          <a:prstGeom prst="rect">
            <a:avLst/>
          </a:prstGeom>
          <a:solidFill>
            <a:srgbClr val="D9D9D9"/>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err="1">
                <a:solidFill>
                  <a:srgbClr val="17176E"/>
                </a:solidFill>
                <a:latin typeface="CCSD_manrope ExtraLight" panose="00000300000000000000" pitchFamily="2" charset="0"/>
              </a:rPr>
              <a:t>Preprint</a:t>
            </a:r>
            <a:r>
              <a:rPr lang="fr-FR" sz="700" dirty="0">
                <a:solidFill>
                  <a:srgbClr val="17176E"/>
                </a:solidFill>
                <a:latin typeface="CCSD_manrope ExtraLight" panose="00000300000000000000" pitchFamily="2" charset="0"/>
              </a:rPr>
              <a:t>/</a:t>
            </a:r>
            <a:r>
              <a:rPr lang="fr-FR" sz="700" dirty="0" err="1">
                <a:solidFill>
                  <a:srgbClr val="17176E"/>
                </a:solidFill>
                <a:latin typeface="CCSD_manrope ExtraLight" panose="00000300000000000000" pitchFamily="2" charset="0"/>
              </a:rPr>
              <a:t>prepublication</a:t>
            </a:r>
            <a:endParaRPr lang="fr-FR" sz="700" dirty="0">
              <a:solidFill>
                <a:srgbClr val="17176E"/>
              </a:solidFill>
              <a:latin typeface="CCSD_manrope ExtraLight" panose="00000300000000000000" pitchFamily="2" charset="0"/>
            </a:endParaRPr>
          </a:p>
        </p:txBody>
      </p:sp>
      <p:sp>
        <p:nvSpPr>
          <p:cNvPr id="18" name="Rectangle à coins arrondis 17"/>
          <p:cNvSpPr/>
          <p:nvPr/>
        </p:nvSpPr>
        <p:spPr>
          <a:xfrm>
            <a:off x="974035" y="2725076"/>
            <a:ext cx="100079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a:solidFill>
                  <a:srgbClr val="17176E"/>
                </a:solidFill>
                <a:latin typeface="CCSD_manrope ExtraLight" panose="00000300000000000000" pitchFamily="2" charset="0"/>
              </a:rPr>
              <a:t>Article </a:t>
            </a:r>
            <a:r>
              <a:rPr lang="fr-FR" sz="700" dirty="0">
                <a:solidFill>
                  <a:srgbClr val="17176E"/>
                </a:solidFill>
                <a:latin typeface="CCSD_manrope ExtraLight" panose="00000300000000000000" pitchFamily="2" charset="0"/>
              </a:rPr>
              <a:t>de synthèse</a:t>
            </a:r>
          </a:p>
        </p:txBody>
      </p:sp>
      <p:sp>
        <p:nvSpPr>
          <p:cNvPr id="19" name="Rectangle à coins arrondis 18"/>
          <p:cNvSpPr/>
          <p:nvPr/>
        </p:nvSpPr>
        <p:spPr>
          <a:xfrm>
            <a:off x="2079955" y="2725076"/>
            <a:ext cx="88549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Data </a:t>
            </a:r>
            <a:r>
              <a:rPr lang="fr-FR" sz="700" dirty="0" err="1">
                <a:solidFill>
                  <a:srgbClr val="17176E"/>
                </a:solidFill>
                <a:latin typeface="CCSD_manrope ExtraLight" panose="00000300000000000000" pitchFamily="2" charset="0"/>
              </a:rPr>
              <a:t>paper</a:t>
            </a:r>
            <a:endParaRPr lang="fr-FR" sz="700" dirty="0">
              <a:solidFill>
                <a:srgbClr val="17176E"/>
              </a:solidFill>
              <a:latin typeface="CCSD_manrope ExtraLight" panose="00000300000000000000" pitchFamily="2" charset="0"/>
            </a:endParaRPr>
          </a:p>
        </p:txBody>
      </p:sp>
      <p:sp>
        <p:nvSpPr>
          <p:cNvPr id="21" name="Rectangle à coins arrondis 20"/>
          <p:cNvSpPr/>
          <p:nvPr/>
        </p:nvSpPr>
        <p:spPr>
          <a:xfrm>
            <a:off x="974034" y="3027568"/>
            <a:ext cx="1991413"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Compte-rendu de lecture</a:t>
            </a:r>
          </a:p>
        </p:txBody>
      </p:sp>
      <p:sp>
        <p:nvSpPr>
          <p:cNvPr id="22" name="Rectangle à coins arrondis 21"/>
          <p:cNvSpPr/>
          <p:nvPr/>
        </p:nvSpPr>
        <p:spPr>
          <a:xfrm>
            <a:off x="5922674" y="3643161"/>
            <a:ext cx="2339589" cy="302660"/>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Rapport</a:t>
            </a:r>
          </a:p>
        </p:txBody>
      </p:sp>
      <p:sp>
        <p:nvSpPr>
          <p:cNvPr id="23" name="Rectangle à coins arrondis 22"/>
          <p:cNvSpPr/>
          <p:nvPr/>
        </p:nvSpPr>
        <p:spPr>
          <a:xfrm>
            <a:off x="3319317" y="4836431"/>
            <a:ext cx="2244904" cy="237139"/>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Thèse</a:t>
            </a:r>
          </a:p>
        </p:txBody>
      </p:sp>
      <p:sp>
        <p:nvSpPr>
          <p:cNvPr id="24" name="Rectangle à coins arrondis 23"/>
          <p:cNvSpPr/>
          <p:nvPr/>
        </p:nvSpPr>
        <p:spPr>
          <a:xfrm>
            <a:off x="3320349" y="5176870"/>
            <a:ext cx="2243872" cy="23672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HDR</a:t>
            </a:r>
          </a:p>
        </p:txBody>
      </p:sp>
      <p:sp>
        <p:nvSpPr>
          <p:cNvPr id="26" name="Rectangle 25"/>
          <p:cNvSpPr/>
          <p:nvPr/>
        </p:nvSpPr>
        <p:spPr>
          <a:xfrm>
            <a:off x="9144851" y="1778735"/>
            <a:ext cx="2722195" cy="307777"/>
          </a:xfrm>
          <a:prstGeom prst="rect">
            <a:avLst/>
          </a:prstGeom>
        </p:spPr>
        <p:txBody>
          <a:bodyPr wrap="square">
            <a:spAutoFit/>
          </a:bodyPr>
          <a:lstStyle/>
          <a:p>
            <a:r>
              <a:rPr lang="fr-FR" sz="1400" b="1" dirty="0">
                <a:solidFill>
                  <a:srgbClr val="17176E"/>
                </a:solidFill>
                <a:latin typeface="CCSD_manrope" panose="00000500000000000000" pitchFamily="2" charset="0"/>
              </a:rPr>
              <a:t>Autres types de documents :</a:t>
            </a:r>
          </a:p>
        </p:txBody>
      </p:sp>
      <p:sp>
        <p:nvSpPr>
          <p:cNvPr id="27" name="Rectangle à coins arrondis 26"/>
          <p:cNvSpPr/>
          <p:nvPr/>
        </p:nvSpPr>
        <p:spPr>
          <a:xfrm>
            <a:off x="9239547" y="2288712"/>
            <a:ext cx="2172863" cy="315824"/>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Image</a:t>
            </a:r>
          </a:p>
        </p:txBody>
      </p:sp>
      <p:sp>
        <p:nvSpPr>
          <p:cNvPr id="28" name="Rectangle à coins arrondis 27"/>
          <p:cNvSpPr/>
          <p:nvPr/>
        </p:nvSpPr>
        <p:spPr>
          <a:xfrm>
            <a:off x="9237999" y="3322202"/>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Vidéo</a:t>
            </a:r>
          </a:p>
        </p:txBody>
      </p:sp>
      <p:sp>
        <p:nvSpPr>
          <p:cNvPr id="29" name="Rectangle à coins arrondis 28"/>
          <p:cNvSpPr/>
          <p:nvPr/>
        </p:nvSpPr>
        <p:spPr>
          <a:xfrm>
            <a:off x="9237999" y="3993863"/>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Son</a:t>
            </a:r>
          </a:p>
        </p:txBody>
      </p:sp>
      <p:sp>
        <p:nvSpPr>
          <p:cNvPr id="30" name="Rectangle à coins arrondis 29"/>
          <p:cNvSpPr/>
          <p:nvPr/>
        </p:nvSpPr>
        <p:spPr>
          <a:xfrm>
            <a:off x="9237999" y="4711447"/>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Carte</a:t>
            </a:r>
          </a:p>
        </p:txBody>
      </p:sp>
      <p:sp>
        <p:nvSpPr>
          <p:cNvPr id="31" name="Rectangle à coins arrondis 30"/>
          <p:cNvSpPr/>
          <p:nvPr/>
        </p:nvSpPr>
        <p:spPr>
          <a:xfrm>
            <a:off x="9237999" y="5424277"/>
            <a:ext cx="2172863" cy="3323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Logiciel</a:t>
            </a:r>
          </a:p>
        </p:txBody>
      </p:sp>
      <p:sp>
        <p:nvSpPr>
          <p:cNvPr id="32" name="Rectangle à coins arrondis 31"/>
          <p:cNvSpPr/>
          <p:nvPr/>
        </p:nvSpPr>
        <p:spPr>
          <a:xfrm>
            <a:off x="9235339" y="2733463"/>
            <a:ext cx="778884"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Photographie</a:t>
            </a:r>
          </a:p>
        </p:txBody>
      </p:sp>
      <p:sp>
        <p:nvSpPr>
          <p:cNvPr id="33" name="Rectangle à coins arrondis 32"/>
          <p:cNvSpPr/>
          <p:nvPr/>
        </p:nvSpPr>
        <p:spPr>
          <a:xfrm>
            <a:off x="10076809" y="2731057"/>
            <a:ext cx="586027"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Dessin</a:t>
            </a:r>
          </a:p>
        </p:txBody>
      </p:sp>
      <p:sp>
        <p:nvSpPr>
          <p:cNvPr id="34" name="Rectangle à coins arrondis 33"/>
          <p:cNvSpPr/>
          <p:nvPr/>
        </p:nvSpPr>
        <p:spPr>
          <a:xfrm>
            <a:off x="9236017" y="3026227"/>
            <a:ext cx="499353"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Carte</a:t>
            </a:r>
          </a:p>
        </p:txBody>
      </p:sp>
      <p:sp>
        <p:nvSpPr>
          <p:cNvPr id="35" name="Rectangle à coins arrondis 34"/>
          <p:cNvSpPr/>
          <p:nvPr/>
        </p:nvSpPr>
        <p:spPr>
          <a:xfrm>
            <a:off x="10725424" y="2740628"/>
            <a:ext cx="695491"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Illustration</a:t>
            </a:r>
          </a:p>
        </p:txBody>
      </p:sp>
      <p:sp>
        <p:nvSpPr>
          <p:cNvPr id="36" name="Rectangle à coins arrondis 35"/>
          <p:cNvSpPr/>
          <p:nvPr/>
        </p:nvSpPr>
        <p:spPr>
          <a:xfrm>
            <a:off x="9791773" y="3032604"/>
            <a:ext cx="586027" cy="201475"/>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Gravure</a:t>
            </a:r>
          </a:p>
        </p:txBody>
      </p:sp>
      <p:sp>
        <p:nvSpPr>
          <p:cNvPr id="37" name="Rectangle à coins arrondis 36"/>
          <p:cNvSpPr/>
          <p:nvPr/>
        </p:nvSpPr>
        <p:spPr>
          <a:xfrm>
            <a:off x="10434205" y="3032603"/>
            <a:ext cx="976656"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Image de synthèse</a:t>
            </a:r>
          </a:p>
        </p:txBody>
      </p:sp>
      <p:sp>
        <p:nvSpPr>
          <p:cNvPr id="39" name="Rectangle à coins arrondis 38"/>
          <p:cNvSpPr/>
          <p:nvPr/>
        </p:nvSpPr>
        <p:spPr>
          <a:xfrm>
            <a:off x="3319317" y="5507017"/>
            <a:ext cx="2243872" cy="245531"/>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Cours</a:t>
            </a:r>
          </a:p>
        </p:txBody>
      </p:sp>
      <p:sp>
        <p:nvSpPr>
          <p:cNvPr id="40" name="Rectangle à coins arrondis 39"/>
          <p:cNvSpPr/>
          <p:nvPr/>
        </p:nvSpPr>
        <p:spPr>
          <a:xfrm>
            <a:off x="5919315" y="4060941"/>
            <a:ext cx="1136000"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de recherche</a:t>
            </a:r>
          </a:p>
        </p:txBody>
      </p:sp>
      <p:sp>
        <p:nvSpPr>
          <p:cNvPr id="41" name="Rectangle à coins arrondis 40"/>
          <p:cNvSpPr/>
          <p:nvPr/>
        </p:nvSpPr>
        <p:spPr>
          <a:xfrm>
            <a:off x="7144028" y="4060941"/>
            <a:ext cx="1117147" cy="198219"/>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technique</a:t>
            </a:r>
          </a:p>
        </p:txBody>
      </p:sp>
      <p:sp>
        <p:nvSpPr>
          <p:cNvPr id="42" name="Rectangle à coins arrondis 41"/>
          <p:cNvSpPr/>
          <p:nvPr/>
        </p:nvSpPr>
        <p:spPr>
          <a:xfrm>
            <a:off x="5922068" y="4338393"/>
            <a:ext cx="2340195"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contrat/projet</a:t>
            </a:r>
          </a:p>
        </p:txBody>
      </p:sp>
      <p:sp>
        <p:nvSpPr>
          <p:cNvPr id="43" name="Rectangle à coins arrondis 42"/>
          <p:cNvSpPr/>
          <p:nvPr/>
        </p:nvSpPr>
        <p:spPr>
          <a:xfrm>
            <a:off x="5915103" y="4662151"/>
            <a:ext cx="2346072"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Rapport de d’expertise collective</a:t>
            </a:r>
          </a:p>
        </p:txBody>
      </p:sp>
      <p:sp>
        <p:nvSpPr>
          <p:cNvPr id="44" name="Rectangle à coins arrondis 43"/>
          <p:cNvSpPr/>
          <p:nvPr/>
        </p:nvSpPr>
        <p:spPr>
          <a:xfrm>
            <a:off x="5916948" y="4970656"/>
            <a:ext cx="2345315" cy="311096"/>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Plan de gestion de données/ data management plan</a:t>
            </a:r>
          </a:p>
        </p:txBody>
      </p:sp>
      <p:sp>
        <p:nvSpPr>
          <p:cNvPr id="45" name="Rectangle à coins arrondis 44"/>
          <p:cNvSpPr/>
          <p:nvPr/>
        </p:nvSpPr>
        <p:spPr>
          <a:xfrm>
            <a:off x="5922067" y="5424277"/>
            <a:ext cx="2344879" cy="33247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a:solidFill>
                  <a:srgbClr val="17176E"/>
                </a:solidFill>
                <a:latin typeface="icomoon" pitchFamily="2" charset="0"/>
              </a:rPr>
              <a:t> </a:t>
            </a:r>
            <a:r>
              <a:rPr lang="fr-FR" sz="1051">
                <a:solidFill>
                  <a:srgbClr val="17176E"/>
                </a:solidFill>
                <a:latin typeface="CCSD_manrope Medium" panose="00000500000000000000" pitchFamily="2" charset="0"/>
              </a:rPr>
              <a:t>Autre </a:t>
            </a:r>
            <a:r>
              <a:rPr lang="fr-FR" sz="1051" dirty="0">
                <a:solidFill>
                  <a:srgbClr val="17176E"/>
                </a:solidFill>
                <a:latin typeface="CCSD_manrope Medium" panose="00000500000000000000" pitchFamily="2" charset="0"/>
              </a:rPr>
              <a:t>publication scientifique</a:t>
            </a:r>
          </a:p>
        </p:txBody>
      </p:sp>
      <p:sp>
        <p:nvSpPr>
          <p:cNvPr id="46" name="Rectangle à coins arrondis 45"/>
          <p:cNvSpPr/>
          <p:nvPr/>
        </p:nvSpPr>
        <p:spPr>
          <a:xfrm>
            <a:off x="4690174" y="4542178"/>
            <a:ext cx="871127" cy="209317"/>
          </a:xfrm>
          <a:prstGeom prst="rect">
            <a:avLst/>
          </a:prstGeom>
          <a:solidFill>
            <a:srgbClr val="D9D9D9"/>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err="1">
                <a:solidFill>
                  <a:srgbClr val="17176E"/>
                </a:solidFill>
                <a:latin typeface="CCSD_manrope ExtraLight" panose="00000300000000000000" pitchFamily="2" charset="0"/>
              </a:rPr>
              <a:t>Working</a:t>
            </a:r>
            <a:r>
              <a:rPr lang="fr-FR" sz="700" dirty="0">
                <a:solidFill>
                  <a:srgbClr val="17176E"/>
                </a:solidFill>
                <a:latin typeface="CCSD_manrope ExtraLight" panose="00000300000000000000" pitchFamily="2" charset="0"/>
              </a:rPr>
              <a:t> </a:t>
            </a:r>
            <a:r>
              <a:rPr lang="fr-FR" sz="700" dirty="0" err="1">
                <a:solidFill>
                  <a:srgbClr val="17176E"/>
                </a:solidFill>
                <a:latin typeface="CCSD_manrope ExtraLight" panose="00000300000000000000" pitchFamily="2" charset="0"/>
              </a:rPr>
              <a:t>paper</a:t>
            </a:r>
            <a:endParaRPr lang="fr-FR" sz="700" dirty="0">
              <a:solidFill>
                <a:srgbClr val="17176E"/>
              </a:solidFill>
              <a:latin typeface="CCSD_manrope ExtraLight" panose="00000300000000000000" pitchFamily="2" charset="0"/>
            </a:endParaRPr>
          </a:p>
        </p:txBody>
      </p:sp>
      <p:sp>
        <p:nvSpPr>
          <p:cNvPr id="47" name="Rectangle à coins arrondis 46"/>
          <p:cNvSpPr/>
          <p:nvPr/>
        </p:nvSpPr>
        <p:spPr>
          <a:xfrm>
            <a:off x="4622999" y="2726216"/>
            <a:ext cx="942976"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Édition critique</a:t>
            </a:r>
          </a:p>
        </p:txBody>
      </p:sp>
      <p:sp>
        <p:nvSpPr>
          <p:cNvPr id="48" name="Rectangle à coins arrondis 47"/>
          <p:cNvSpPr/>
          <p:nvPr/>
        </p:nvSpPr>
        <p:spPr>
          <a:xfrm>
            <a:off x="4876216" y="3025233"/>
            <a:ext cx="689757"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Manuel</a:t>
            </a:r>
          </a:p>
        </p:txBody>
      </p:sp>
      <p:sp>
        <p:nvSpPr>
          <p:cNvPr id="49" name="Rectangle à coins arrondis 48"/>
          <p:cNvSpPr/>
          <p:nvPr/>
        </p:nvSpPr>
        <p:spPr>
          <a:xfrm>
            <a:off x="3320351" y="2725067"/>
            <a:ext cx="1215720"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Ouvrage de synthèse</a:t>
            </a:r>
          </a:p>
        </p:txBody>
      </p:sp>
      <p:sp>
        <p:nvSpPr>
          <p:cNvPr id="50" name="Rectangle à coins arrondis 49"/>
          <p:cNvSpPr/>
          <p:nvPr/>
        </p:nvSpPr>
        <p:spPr>
          <a:xfrm>
            <a:off x="3319993" y="3031089"/>
            <a:ext cx="1497129" cy="203784"/>
          </a:xfrm>
          <a:prstGeom prst="rect">
            <a:avLst/>
          </a:prstGeom>
          <a:solidFill>
            <a:schemeClr val="bg1">
              <a:lumMod val="85000"/>
            </a:schemeClr>
          </a:solidFill>
          <a:ln w="3175">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700" dirty="0">
                <a:solidFill>
                  <a:srgbClr val="17176E"/>
                </a:solidFill>
                <a:latin typeface="CCSD_manrope ExtraLight" panose="00000300000000000000" pitchFamily="2" charset="0"/>
              </a:rPr>
              <a:t>Dictionnaire, encyclopédie</a:t>
            </a:r>
          </a:p>
        </p:txBody>
      </p:sp>
      <p:sp>
        <p:nvSpPr>
          <p:cNvPr id="51" name="Rectangle à coins arrondis 50"/>
          <p:cNvSpPr/>
          <p:nvPr/>
        </p:nvSpPr>
        <p:spPr>
          <a:xfrm>
            <a:off x="963770" y="5222769"/>
            <a:ext cx="1996671" cy="53193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err="1">
                <a:solidFill>
                  <a:srgbClr val="17176E"/>
                </a:solidFill>
                <a:latin typeface="CCSD_manrope Medium" panose="00000500000000000000" pitchFamily="2" charset="0"/>
              </a:rPr>
              <a:t>Proceedings</a:t>
            </a:r>
            <a:r>
              <a:rPr lang="fr-FR" sz="1051" dirty="0">
                <a:solidFill>
                  <a:srgbClr val="17176E"/>
                </a:solidFill>
                <a:latin typeface="CCSD_manrope Medium" panose="00000500000000000000" pitchFamily="2" charset="0"/>
              </a:rPr>
              <a:t>/recueil des communications</a:t>
            </a:r>
          </a:p>
        </p:txBody>
      </p:sp>
      <p:sp>
        <p:nvSpPr>
          <p:cNvPr id="52" name="Rectangle à coins arrondis 51"/>
          <p:cNvSpPr/>
          <p:nvPr/>
        </p:nvSpPr>
        <p:spPr>
          <a:xfrm>
            <a:off x="968370" y="3315870"/>
            <a:ext cx="1998983" cy="521161"/>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Numéro spécial de revues/</a:t>
            </a:r>
            <a:r>
              <a:rPr lang="fr-FR" sz="1051" dirty="0" err="1">
                <a:solidFill>
                  <a:srgbClr val="17176E"/>
                </a:solidFill>
                <a:latin typeface="CCSD_manrope Medium" panose="00000500000000000000" pitchFamily="2" charset="0"/>
              </a:rPr>
              <a:t>special</a:t>
            </a:r>
            <a:r>
              <a:rPr lang="fr-FR" sz="1051" dirty="0">
                <a:solidFill>
                  <a:srgbClr val="17176E"/>
                </a:solidFill>
                <a:latin typeface="CCSD_manrope Medium" panose="00000500000000000000" pitchFamily="2" charset="0"/>
              </a:rPr>
              <a:t> issue</a:t>
            </a:r>
          </a:p>
        </p:txBody>
      </p:sp>
      <p:sp>
        <p:nvSpPr>
          <p:cNvPr id="53" name="Rectangle à coins arrondis 52"/>
          <p:cNvSpPr/>
          <p:nvPr/>
        </p:nvSpPr>
        <p:spPr>
          <a:xfrm>
            <a:off x="5915103" y="3111477"/>
            <a:ext cx="2339589" cy="432987"/>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Notice d’encyclopédie ou de dictionnaire</a:t>
            </a:r>
          </a:p>
        </p:txBody>
      </p:sp>
      <p:sp>
        <p:nvSpPr>
          <p:cNvPr id="54" name="Rectangle à coins arrondis 53"/>
          <p:cNvSpPr/>
          <p:nvPr/>
        </p:nvSpPr>
        <p:spPr>
          <a:xfrm>
            <a:off x="5922069" y="2714507"/>
            <a:ext cx="2332623" cy="274795"/>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Article de blog scientifique</a:t>
            </a:r>
          </a:p>
        </p:txBody>
      </p:sp>
      <p:sp>
        <p:nvSpPr>
          <p:cNvPr id="55" name="Rectangle à coins arrondis 54"/>
          <p:cNvSpPr/>
          <p:nvPr/>
        </p:nvSpPr>
        <p:spPr>
          <a:xfrm>
            <a:off x="5915103" y="2288713"/>
            <a:ext cx="2346072" cy="321073"/>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sz="1200" dirty="0">
                <a:solidFill>
                  <a:srgbClr val="17176E"/>
                </a:solidFill>
                <a:latin typeface="icomoon" pitchFamily="2" charset="0"/>
              </a:rPr>
              <a:t> </a:t>
            </a:r>
            <a:r>
              <a:rPr lang="fr-FR" sz="1051" dirty="0">
                <a:solidFill>
                  <a:srgbClr val="17176E"/>
                </a:solidFill>
                <a:latin typeface="CCSD_manrope Medium" panose="00000500000000000000" pitchFamily="2" charset="0"/>
              </a:rPr>
              <a:t>Traduction</a:t>
            </a:r>
          </a:p>
        </p:txBody>
      </p:sp>
      <p:cxnSp>
        <p:nvCxnSpPr>
          <p:cNvPr id="63" name="Connecteur droit 62">
            <a:extLst>
              <a:ext uri="{FF2B5EF4-FFF2-40B4-BE49-F238E27FC236}">
                <a16:creationId xmlns:a16="http://schemas.microsoft.com/office/drawing/2014/main" id="{E079A181-E0D4-4286-8DB1-CE81AB7D7CCA}"/>
              </a:ext>
            </a:extLst>
          </p:cNvPr>
          <p:cNvCxnSpPr>
            <a:cxnSpLocks/>
          </p:cNvCxnSpPr>
          <p:nvPr/>
        </p:nvCxnSpPr>
        <p:spPr>
          <a:xfrm>
            <a:off x="8758427" y="2055541"/>
            <a:ext cx="5935" cy="3897584"/>
          </a:xfrm>
          <a:prstGeom prst="line">
            <a:avLst/>
          </a:prstGeom>
          <a:ln w="15875" cap="rnd">
            <a:solidFill>
              <a:srgbClr val="D23D1C"/>
            </a:solidFill>
          </a:ln>
        </p:spPr>
        <p:style>
          <a:lnRef idx="1">
            <a:schemeClr val="accent1"/>
          </a:lnRef>
          <a:fillRef idx="0">
            <a:schemeClr val="accent1"/>
          </a:fillRef>
          <a:effectRef idx="0">
            <a:schemeClr val="accent1"/>
          </a:effectRef>
          <a:fontRef idx="minor">
            <a:schemeClr val="tx1"/>
          </a:fontRef>
        </p:style>
      </p:cxnSp>
      <p:sp>
        <p:nvSpPr>
          <p:cNvPr id="56" name="Rectangle 55">
            <a:hlinkClick r:id="rId2" action="ppaction://hlinksldjump"/>
            <a:extLst>
              <a:ext uri="{FF2B5EF4-FFF2-40B4-BE49-F238E27FC236}">
                <a16:creationId xmlns:a16="http://schemas.microsoft.com/office/drawing/2014/main" id="{5FF9AC3F-DDED-4B92-B8A2-5BD2B9C6D35A}"/>
              </a:ext>
            </a:extLst>
          </p:cNvPr>
          <p:cNvSpPr/>
          <p:nvPr/>
        </p:nvSpPr>
        <p:spPr>
          <a:xfrm>
            <a:off x="3587607" y="323632"/>
            <a:ext cx="2746519"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Graphique 57">
            <a:hlinkClick r:id="rId3" action="ppaction://hlinksldjump"/>
            <a:extLst>
              <a:ext uri="{FF2B5EF4-FFF2-40B4-BE49-F238E27FC236}">
                <a16:creationId xmlns:a16="http://schemas.microsoft.com/office/drawing/2014/main" id="{06D8753B-00E0-4FA8-8A4F-3B310AE1A1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186329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BB8005E-E0D9-4DB5-9712-CE4F547CB8C6}"/>
              </a:ext>
            </a:extLst>
          </p:cNvPr>
          <p:cNvSpPr>
            <a:spLocks noGrp="1"/>
          </p:cNvSpPr>
          <p:nvPr>
            <p:ph type="body" idx="20"/>
          </p:nvPr>
        </p:nvSpPr>
        <p:spPr>
          <a:xfrm>
            <a:off x="1055689" y="908050"/>
            <a:ext cx="7897812" cy="255702"/>
          </a:xfrm>
        </p:spPr>
        <p:txBody>
          <a:bodyPr/>
          <a:lstStyle/>
          <a:p>
            <a:r>
              <a:rPr lang="fr-FR" dirty="0"/>
              <a:t>4- Types de documents : cas général et spécificités</a:t>
            </a:r>
          </a:p>
        </p:txBody>
      </p:sp>
      <p:sp>
        <p:nvSpPr>
          <p:cNvPr id="18" name="Espace réservé du texte 17">
            <a:extLst>
              <a:ext uri="{FF2B5EF4-FFF2-40B4-BE49-F238E27FC236}">
                <a16:creationId xmlns:a16="http://schemas.microsoft.com/office/drawing/2014/main" id="{C9E688AB-A97E-4D90-A628-BC2FA503A304}"/>
              </a:ext>
            </a:extLst>
          </p:cNvPr>
          <p:cNvSpPr>
            <a:spLocks noGrp="1"/>
          </p:cNvSpPr>
          <p:nvPr>
            <p:ph type="body" idx="24"/>
          </p:nvPr>
        </p:nvSpPr>
        <p:spPr>
          <a:xfrm>
            <a:off x="1052047" y="1263379"/>
            <a:ext cx="7897812" cy="255702"/>
          </a:xfrm>
        </p:spPr>
        <p:txBody>
          <a:bodyPr/>
          <a:lstStyle/>
          <a:p>
            <a:r>
              <a:rPr lang="fr-FR" dirty="0"/>
              <a:t>Les métadonnées obligatoires pour chaque type de document</a:t>
            </a:r>
          </a:p>
        </p:txBody>
      </p:sp>
      <p:sp>
        <p:nvSpPr>
          <p:cNvPr id="50" name="Rectangle 49">
            <a:extLst>
              <a:ext uri="{FF2B5EF4-FFF2-40B4-BE49-F238E27FC236}">
                <a16:creationId xmlns:a16="http://schemas.microsoft.com/office/drawing/2014/main" id="{E67D9E27-DB9D-4603-A694-17537E29D590}"/>
              </a:ext>
            </a:extLst>
          </p:cNvPr>
          <p:cNvSpPr/>
          <p:nvPr/>
        </p:nvSpPr>
        <p:spPr>
          <a:xfrm>
            <a:off x="6039373" y="1751777"/>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1" name="Hexagon 65">
            <a:extLst>
              <a:ext uri="{FF2B5EF4-FFF2-40B4-BE49-F238E27FC236}">
                <a16:creationId xmlns:a16="http://schemas.microsoft.com/office/drawing/2014/main" id="{89454017-8493-4CE9-A966-B0930C0DE663}"/>
              </a:ext>
            </a:extLst>
          </p:cNvPr>
          <p:cNvSpPr/>
          <p:nvPr/>
        </p:nvSpPr>
        <p:spPr>
          <a:xfrm flipH="1">
            <a:off x="6027428" y="217318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sp>
        <p:nvSpPr>
          <p:cNvPr id="52" name="Hexagon 65">
            <a:extLst>
              <a:ext uri="{FF2B5EF4-FFF2-40B4-BE49-F238E27FC236}">
                <a16:creationId xmlns:a16="http://schemas.microsoft.com/office/drawing/2014/main" id="{C0393E4F-B13F-4299-9D9D-960BED694064}"/>
              </a:ext>
            </a:extLst>
          </p:cNvPr>
          <p:cNvSpPr/>
          <p:nvPr/>
        </p:nvSpPr>
        <p:spPr>
          <a:xfrm flipH="1">
            <a:off x="7168253" y="2743972"/>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54" name="Hexagon 65">
            <a:extLst>
              <a:ext uri="{FF2B5EF4-FFF2-40B4-BE49-F238E27FC236}">
                <a16:creationId xmlns:a16="http://schemas.microsoft.com/office/drawing/2014/main" id="{B0AC2109-06A5-4BBE-9B74-FAEF695FD886}"/>
              </a:ext>
            </a:extLst>
          </p:cNvPr>
          <p:cNvSpPr/>
          <p:nvPr/>
        </p:nvSpPr>
        <p:spPr>
          <a:xfrm flipH="1">
            <a:off x="6039372" y="4644420"/>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6" name="Hexagon 65">
            <a:extLst>
              <a:ext uri="{FF2B5EF4-FFF2-40B4-BE49-F238E27FC236}">
                <a16:creationId xmlns:a16="http://schemas.microsoft.com/office/drawing/2014/main" id="{21DC4876-0F29-4BA7-9833-76342BA72953}"/>
              </a:ext>
            </a:extLst>
          </p:cNvPr>
          <p:cNvSpPr/>
          <p:nvPr/>
        </p:nvSpPr>
        <p:spPr>
          <a:xfrm flipH="1">
            <a:off x="7168253" y="3967126"/>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730F14B3-2782-4349-9E79-98750A9BD764}"/>
              </a:ext>
            </a:extLst>
          </p:cNvPr>
          <p:cNvSpPr/>
          <p:nvPr/>
        </p:nvSpPr>
        <p:spPr>
          <a:xfrm flipH="1">
            <a:off x="6039372" y="3397352"/>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Hexagon 65">
            <a:extLst>
              <a:ext uri="{FF2B5EF4-FFF2-40B4-BE49-F238E27FC236}">
                <a16:creationId xmlns:a16="http://schemas.microsoft.com/office/drawing/2014/main" id="{6F4AA58D-A89E-479B-8605-1D05B2AD9609}"/>
              </a:ext>
            </a:extLst>
          </p:cNvPr>
          <p:cNvSpPr/>
          <p:nvPr/>
        </p:nvSpPr>
        <p:spPr>
          <a:xfrm flipH="1">
            <a:off x="10117953" y="3263733"/>
            <a:ext cx="182880" cy="165268"/>
          </a:xfrm>
          <a:prstGeom prst="hexagon">
            <a:avLst/>
          </a:prstGeom>
          <a:noFill/>
          <a:ln w="19050">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4" name="ZoneTexte 43">
            <a:extLst>
              <a:ext uri="{FF2B5EF4-FFF2-40B4-BE49-F238E27FC236}">
                <a16:creationId xmlns:a16="http://schemas.microsoft.com/office/drawing/2014/main" id="{D27F6F05-48BF-440D-A5FD-8E068DF167BF}"/>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17" name="ZoneTexte 16">
            <a:extLst>
              <a:ext uri="{FF2B5EF4-FFF2-40B4-BE49-F238E27FC236}">
                <a16:creationId xmlns:a16="http://schemas.microsoft.com/office/drawing/2014/main" id="{774E1C00-F761-4304-BC47-84BD539190B6}"/>
              </a:ext>
            </a:extLst>
          </p:cNvPr>
          <p:cNvSpPr txBox="1"/>
          <p:nvPr/>
        </p:nvSpPr>
        <p:spPr>
          <a:xfrm>
            <a:off x="957634" y="2546102"/>
            <a:ext cx="4804883" cy="1600438"/>
          </a:xfrm>
          <a:prstGeom prst="rect">
            <a:avLst/>
          </a:prstGeom>
          <a:noFill/>
        </p:spPr>
        <p:txBody>
          <a:bodyPr wrap="square" rtlCol="0">
            <a:spAutoFit/>
          </a:bodyPr>
          <a:lstStyle/>
          <a:p>
            <a:r>
              <a:rPr lang="fr-FR" sz="1400" dirty="0">
                <a:solidFill>
                  <a:srgbClr val="17176E"/>
                </a:solidFill>
                <a:latin typeface="CCSD_manrope Medium" panose="00000500000000000000" pitchFamily="2" charset="0"/>
              </a:rPr>
              <a:t>Certaines métadonnées sont obligatoires pour tous les types de document.</a:t>
            </a:r>
            <a:endParaRPr lang="fr-FR" sz="1400" dirty="0">
              <a:solidFill>
                <a:srgbClr val="18187A"/>
              </a:solidFill>
              <a:latin typeface="CCSD_manrope Light" panose="00000500000000000000" pitchFamily="2" charset="0"/>
            </a:endParaRPr>
          </a:p>
          <a:p>
            <a:endParaRPr lang="fr-FR" sz="1400" dirty="0">
              <a:solidFill>
                <a:srgbClr val="18187A"/>
              </a:solidFill>
              <a:latin typeface="CCSD_manrope Light" panose="00000500000000000000" pitchFamily="2" charset="0"/>
            </a:endParaRPr>
          </a:p>
          <a:p>
            <a:endParaRPr lang="fr-FR" sz="1400" dirty="0">
              <a:solidFill>
                <a:srgbClr val="18187A"/>
              </a:solidFill>
              <a:latin typeface="CCSD_manrope Light" panose="00000500000000000000" pitchFamily="2" charset="0"/>
            </a:endParaRPr>
          </a:p>
          <a:p>
            <a:r>
              <a:rPr lang="fr-FR" sz="1400" dirty="0">
                <a:solidFill>
                  <a:srgbClr val="18187A"/>
                </a:solidFill>
                <a:latin typeface="CCSD_manrope Medium" panose="00000500000000000000" pitchFamily="2" charset="0"/>
              </a:rPr>
              <a:t>D’autres métadonnées sont obligatoires pour des types de documents spécifiques comme le nom de la revue pour un article qui est indispensable pour la citation.</a:t>
            </a:r>
          </a:p>
        </p:txBody>
      </p:sp>
    </p:spTree>
    <p:extLst>
      <p:ext uri="{BB962C8B-B14F-4D97-AF65-F5344CB8AC3E}">
        <p14:creationId xmlns:p14="http://schemas.microsoft.com/office/powerpoint/2010/main" val="414896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a:extLst>
              <a:ext uri="{FF2B5EF4-FFF2-40B4-BE49-F238E27FC236}">
                <a16:creationId xmlns:a16="http://schemas.microsoft.com/office/drawing/2014/main" id="{60D996EF-9687-4F45-9B24-B1B682A3B77A}"/>
              </a:ext>
            </a:extLst>
          </p:cNvPr>
          <p:cNvSpPr/>
          <p:nvPr/>
        </p:nvSpPr>
        <p:spPr>
          <a:xfrm>
            <a:off x="2653652"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34" name="Ellipse 33">
            <a:extLst>
              <a:ext uri="{FF2B5EF4-FFF2-40B4-BE49-F238E27FC236}">
                <a16:creationId xmlns:a16="http://schemas.microsoft.com/office/drawing/2014/main" id="{337E5816-F8C3-4BC6-A5C2-F2C37DB62270}"/>
              </a:ext>
            </a:extLst>
          </p:cNvPr>
          <p:cNvSpPr/>
          <p:nvPr/>
        </p:nvSpPr>
        <p:spPr>
          <a:xfrm>
            <a:off x="2903787"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9" name="Ellipse 28">
            <a:extLst>
              <a:ext uri="{FF2B5EF4-FFF2-40B4-BE49-F238E27FC236}">
                <a16:creationId xmlns:a16="http://schemas.microsoft.com/office/drawing/2014/main" id="{880F8F23-01C9-4F43-A7ED-025E5F77E871}"/>
              </a:ext>
            </a:extLst>
          </p:cNvPr>
          <p:cNvSpPr/>
          <p:nvPr/>
        </p:nvSpPr>
        <p:spPr>
          <a:xfrm>
            <a:off x="5632409"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5" name="Espace réservé du texte 4">
            <a:extLst>
              <a:ext uri="{FF2B5EF4-FFF2-40B4-BE49-F238E27FC236}">
                <a16:creationId xmlns:a16="http://schemas.microsoft.com/office/drawing/2014/main" id="{EEAB084C-C5A9-4C14-9A60-6B9273623808}"/>
              </a:ext>
            </a:extLst>
          </p:cNvPr>
          <p:cNvSpPr>
            <a:spLocks noGrp="1"/>
          </p:cNvSpPr>
          <p:nvPr>
            <p:ph type="body" idx="20"/>
          </p:nvPr>
        </p:nvSpPr>
        <p:spPr>
          <a:xfrm>
            <a:off x="1055689" y="908050"/>
            <a:ext cx="7897812" cy="537830"/>
          </a:xfrm>
        </p:spPr>
        <p:txBody>
          <a:bodyPr/>
          <a:lstStyle/>
          <a:p>
            <a:r>
              <a:rPr lang="fr-FR" dirty="0"/>
              <a:t>4- Types de documents: cas général et spécificités</a:t>
            </a:r>
          </a:p>
          <a:p>
            <a:endParaRPr lang="fr-FR" dirty="0"/>
          </a:p>
        </p:txBody>
      </p:sp>
      <p:sp>
        <p:nvSpPr>
          <p:cNvPr id="6" name="Espace réservé du texte 5">
            <a:extLst>
              <a:ext uri="{FF2B5EF4-FFF2-40B4-BE49-F238E27FC236}">
                <a16:creationId xmlns:a16="http://schemas.microsoft.com/office/drawing/2014/main" id="{275FF267-21F0-4EEC-BF41-E9A2CE5ECC9F}"/>
              </a:ext>
            </a:extLst>
          </p:cNvPr>
          <p:cNvSpPr>
            <a:spLocks noGrp="1"/>
          </p:cNvSpPr>
          <p:nvPr>
            <p:ph type="body" idx="24"/>
          </p:nvPr>
        </p:nvSpPr>
        <p:spPr>
          <a:xfrm>
            <a:off x="1052047" y="1263379"/>
            <a:ext cx="7897812" cy="537830"/>
          </a:xfrm>
        </p:spPr>
        <p:txBody>
          <a:bodyPr/>
          <a:lstStyle/>
          <a:p>
            <a:r>
              <a:rPr lang="fr-FR" dirty="0"/>
              <a:t>Trois types de documents requièrent mon attention</a:t>
            </a:r>
          </a:p>
          <a:p>
            <a:endParaRPr lang="fr-FR" dirty="0"/>
          </a:p>
        </p:txBody>
      </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49" name="ZoneTexte 48">
            <a:extLst>
              <a:ext uri="{FF2B5EF4-FFF2-40B4-BE49-F238E27FC236}">
                <a16:creationId xmlns:a16="http://schemas.microsoft.com/office/drawing/2014/main" id="{445A15D2-FCD3-4217-B786-467D09BA194A}"/>
              </a:ext>
            </a:extLst>
          </p:cNvPr>
          <p:cNvSpPr txBox="1"/>
          <p:nvPr/>
        </p:nvSpPr>
        <p:spPr>
          <a:xfrm>
            <a:off x="948660" y="4734474"/>
            <a:ext cx="6240019" cy="1200329"/>
          </a:xfrm>
          <a:prstGeom prst="rect">
            <a:avLst/>
          </a:prstGeom>
          <a:noFill/>
        </p:spPr>
        <p:txBody>
          <a:bodyPr wrap="square" rtlCol="0">
            <a:spAutoFit/>
          </a:bodyPr>
          <a:lstStyle/>
          <a:p>
            <a:r>
              <a:rPr lang="fr-FR" dirty="0">
                <a:solidFill>
                  <a:srgbClr val="17176E"/>
                </a:solidFill>
                <a:latin typeface="CCSD_manrope Medium" panose="00000500000000000000" pitchFamily="2" charset="0"/>
              </a:rPr>
              <a:t>Pourquoi ces types de documents en particulier ? </a:t>
            </a:r>
          </a:p>
          <a:p>
            <a:endParaRPr lang="fr-FR" dirty="0">
              <a:solidFill>
                <a:srgbClr val="17176E"/>
              </a:solidFill>
              <a:latin typeface="CCSD_manrope Medium" panose="00000500000000000000" pitchFamily="2" charset="0"/>
            </a:endParaRPr>
          </a:p>
          <a:p>
            <a:r>
              <a:rPr lang="fr-FR" dirty="0">
                <a:solidFill>
                  <a:srgbClr val="18187A"/>
                </a:solidFill>
                <a:latin typeface="CCSD_manrope Light" panose="00000500000000000000" pitchFamily="2" charset="0"/>
              </a:rPr>
              <a:t>Ce sont les types de document pour lesquels il y a le plus d’erreurs rencontrées</a:t>
            </a:r>
          </a:p>
        </p:txBody>
      </p:sp>
      <p:sp>
        <p:nvSpPr>
          <p:cNvPr id="21" name="Rectangle 20">
            <a:hlinkClick r:id="rId6" action="ppaction://hlinksldjump"/>
            <a:extLst>
              <a:ext uri="{FF2B5EF4-FFF2-40B4-BE49-F238E27FC236}">
                <a16:creationId xmlns:a16="http://schemas.microsoft.com/office/drawing/2014/main" id="{3EAB6074-4150-4285-84FA-FC2FC8BAD127}"/>
              </a:ext>
            </a:extLst>
          </p:cNvPr>
          <p:cNvSpPr/>
          <p:nvPr/>
        </p:nvSpPr>
        <p:spPr>
          <a:xfrm>
            <a:off x="3084404" y="3163871"/>
            <a:ext cx="714202"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2400" dirty="0"/>
          </a:p>
        </p:txBody>
      </p:sp>
      <p:sp>
        <p:nvSpPr>
          <p:cNvPr id="26" name="Ellipse 25">
            <a:extLst>
              <a:ext uri="{FF2B5EF4-FFF2-40B4-BE49-F238E27FC236}">
                <a16:creationId xmlns:a16="http://schemas.microsoft.com/office/drawing/2014/main" id="{AB49E068-7986-40DA-8EA9-F3BA80DA9348}"/>
              </a:ext>
            </a:extLst>
          </p:cNvPr>
          <p:cNvSpPr/>
          <p:nvPr/>
        </p:nvSpPr>
        <p:spPr>
          <a:xfrm>
            <a:off x="9062809" y="2671606"/>
            <a:ext cx="1569600" cy="1569304"/>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7" name="Ellipse 26">
            <a:extLst>
              <a:ext uri="{FF2B5EF4-FFF2-40B4-BE49-F238E27FC236}">
                <a16:creationId xmlns:a16="http://schemas.microsoft.com/office/drawing/2014/main" id="{58D2C4E1-6E2C-4407-8805-91C05C4CE35D}"/>
              </a:ext>
            </a:extLst>
          </p:cNvPr>
          <p:cNvSpPr/>
          <p:nvPr/>
        </p:nvSpPr>
        <p:spPr>
          <a:xfrm>
            <a:off x="9312944"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8" name="Rectangle 27">
            <a:extLst>
              <a:ext uri="{FF2B5EF4-FFF2-40B4-BE49-F238E27FC236}">
                <a16:creationId xmlns:a16="http://schemas.microsoft.com/office/drawing/2014/main" id="{E7FF0EDD-D98E-4D38-B5DC-B7AC8C4290F3}"/>
              </a:ext>
            </a:extLst>
          </p:cNvPr>
          <p:cNvSpPr/>
          <p:nvPr/>
        </p:nvSpPr>
        <p:spPr>
          <a:xfrm>
            <a:off x="9432699" y="3163871"/>
            <a:ext cx="829817"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3200" dirty="0">
              <a:latin typeface="CCSD_manrope SemiBold" panose="00000500000000000000" pitchFamily="2" charset="0"/>
            </a:endParaRPr>
          </a:p>
        </p:txBody>
      </p:sp>
      <p:sp>
        <p:nvSpPr>
          <p:cNvPr id="31" name="Google Shape;345;p41">
            <a:hlinkClick r:id="rId7" action="ppaction://hlinksldjump"/>
            <a:extLst>
              <a:ext uri="{FF2B5EF4-FFF2-40B4-BE49-F238E27FC236}">
                <a16:creationId xmlns:a16="http://schemas.microsoft.com/office/drawing/2014/main" id="{201F5EBC-A32B-4925-A145-C88C7B27CBBC}"/>
              </a:ext>
            </a:extLst>
          </p:cNvPr>
          <p:cNvSpPr txBox="1"/>
          <p:nvPr/>
        </p:nvSpPr>
        <p:spPr>
          <a:xfrm>
            <a:off x="7349357" y="2656058"/>
            <a:ext cx="1350914" cy="518238"/>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Communication dans un congrès</a:t>
            </a:r>
          </a:p>
        </p:txBody>
      </p:sp>
      <p:sp>
        <p:nvSpPr>
          <p:cNvPr id="33" name="Google Shape;491;p45">
            <a:extLst>
              <a:ext uri="{FF2B5EF4-FFF2-40B4-BE49-F238E27FC236}">
                <a16:creationId xmlns:a16="http://schemas.microsoft.com/office/drawing/2014/main" id="{5CE7B5BA-990A-43F6-A901-04EAC20E14E5}"/>
              </a:ext>
            </a:extLst>
          </p:cNvPr>
          <p:cNvSpPr/>
          <p:nvPr/>
        </p:nvSpPr>
        <p:spPr>
          <a:xfrm rot="10800000" flipH="1">
            <a:off x="2712609" y="3416636"/>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sp>
        <p:nvSpPr>
          <p:cNvPr id="47" name="Google Shape;345;p41">
            <a:hlinkClick r:id="rId8" action="ppaction://hlinksldjump"/>
            <a:extLst>
              <a:ext uri="{FF2B5EF4-FFF2-40B4-BE49-F238E27FC236}">
                <a16:creationId xmlns:a16="http://schemas.microsoft.com/office/drawing/2014/main" id="{FE819519-FB75-466E-BE6B-11758C02BF9D}"/>
              </a:ext>
            </a:extLst>
          </p:cNvPr>
          <p:cNvSpPr txBox="1"/>
          <p:nvPr/>
        </p:nvSpPr>
        <p:spPr>
          <a:xfrm>
            <a:off x="4557449" y="2730511"/>
            <a:ext cx="626171" cy="369332"/>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Thèse</a:t>
            </a:r>
          </a:p>
        </p:txBody>
      </p:sp>
      <p:sp>
        <p:nvSpPr>
          <p:cNvPr id="53" name="Google Shape;345;p41">
            <a:extLst>
              <a:ext uri="{FF2B5EF4-FFF2-40B4-BE49-F238E27FC236}">
                <a16:creationId xmlns:a16="http://schemas.microsoft.com/office/drawing/2014/main" id="{254CC8BE-96EE-4199-B9FB-47934E096D38}"/>
              </a:ext>
            </a:extLst>
          </p:cNvPr>
          <p:cNvSpPr txBox="1"/>
          <p:nvPr/>
        </p:nvSpPr>
        <p:spPr>
          <a:xfrm>
            <a:off x="1460119" y="2662352"/>
            <a:ext cx="830995" cy="357630"/>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Ouvrage</a:t>
            </a:r>
          </a:p>
        </p:txBody>
      </p:sp>
      <p:cxnSp>
        <p:nvCxnSpPr>
          <p:cNvPr id="35" name="Connecteur droit 34">
            <a:extLst>
              <a:ext uri="{FF2B5EF4-FFF2-40B4-BE49-F238E27FC236}">
                <a16:creationId xmlns:a16="http://schemas.microsoft.com/office/drawing/2014/main" id="{F685C8F1-A5BC-4B16-AAD2-5C77E89763B8}"/>
              </a:ext>
            </a:extLst>
          </p:cNvPr>
          <p:cNvCxnSpPr>
            <a:cxnSpLocks/>
          </p:cNvCxnSpPr>
          <p:nvPr/>
        </p:nvCxnSpPr>
        <p:spPr>
          <a:xfrm rot="10800000">
            <a:off x="2291115" y="2841168"/>
            <a:ext cx="421495" cy="61509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Google Shape;491;p45">
            <a:extLst>
              <a:ext uri="{FF2B5EF4-FFF2-40B4-BE49-F238E27FC236}">
                <a16:creationId xmlns:a16="http://schemas.microsoft.com/office/drawing/2014/main" id="{C0860785-77AD-46BB-BAF5-BA11CF390361}"/>
              </a:ext>
            </a:extLst>
          </p:cNvPr>
          <p:cNvSpPr/>
          <p:nvPr/>
        </p:nvSpPr>
        <p:spPr>
          <a:xfrm rot="10800000" flipH="1">
            <a:off x="5673077" y="3416637"/>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sp>
        <p:nvSpPr>
          <p:cNvPr id="63" name="Google Shape;491;p45">
            <a:extLst>
              <a:ext uri="{FF2B5EF4-FFF2-40B4-BE49-F238E27FC236}">
                <a16:creationId xmlns:a16="http://schemas.microsoft.com/office/drawing/2014/main" id="{3C4D316C-AECD-4E9E-8B1B-34ACAF1353ED}"/>
              </a:ext>
            </a:extLst>
          </p:cNvPr>
          <p:cNvSpPr/>
          <p:nvPr/>
        </p:nvSpPr>
        <p:spPr>
          <a:xfrm rot="10800000" flipH="1">
            <a:off x="9163821" y="3416636"/>
            <a:ext cx="88225"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cxnSp>
        <p:nvCxnSpPr>
          <p:cNvPr id="64" name="Connecteur droit 34">
            <a:extLst>
              <a:ext uri="{FF2B5EF4-FFF2-40B4-BE49-F238E27FC236}">
                <a16:creationId xmlns:a16="http://schemas.microsoft.com/office/drawing/2014/main" id="{43BA7A90-1150-4BF5-962A-B84D9B24DBB2}"/>
              </a:ext>
            </a:extLst>
          </p:cNvPr>
          <p:cNvCxnSpPr>
            <a:cxnSpLocks/>
          </p:cNvCxnSpPr>
          <p:nvPr/>
        </p:nvCxnSpPr>
        <p:spPr>
          <a:xfrm rot="10800000">
            <a:off x="8700271" y="2878174"/>
            <a:ext cx="463550" cy="54108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hlinkClick r:id="rId6" action="ppaction://hlinksldjump"/>
            <a:extLst>
              <a:ext uri="{FF2B5EF4-FFF2-40B4-BE49-F238E27FC236}">
                <a16:creationId xmlns:a16="http://schemas.microsoft.com/office/drawing/2014/main" id="{FBC85FF4-FC6D-4D79-B3E3-7401E0933EC2}"/>
              </a:ext>
            </a:extLst>
          </p:cNvPr>
          <p:cNvSpPr/>
          <p:nvPr/>
        </p:nvSpPr>
        <p:spPr>
          <a:xfrm>
            <a:off x="1436083" y="2730511"/>
            <a:ext cx="8550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0F77EA76-97C9-41EC-BC4E-B9983E365204}"/>
              </a:ext>
            </a:extLst>
          </p:cNvPr>
          <p:cNvSpPr/>
          <p:nvPr/>
        </p:nvSpPr>
        <p:spPr>
          <a:xfrm>
            <a:off x="5882544" y="2936993"/>
            <a:ext cx="1069329" cy="10385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59" name="Connecteur droit 34">
            <a:extLst>
              <a:ext uri="{FF2B5EF4-FFF2-40B4-BE49-F238E27FC236}">
                <a16:creationId xmlns:a16="http://schemas.microsoft.com/office/drawing/2014/main" id="{858F5B30-245A-408B-99B0-9D501F20D870}"/>
              </a:ext>
            </a:extLst>
          </p:cNvPr>
          <p:cNvCxnSpPr>
            <a:cxnSpLocks/>
          </p:cNvCxnSpPr>
          <p:nvPr/>
        </p:nvCxnSpPr>
        <p:spPr>
          <a:xfrm rot="10800000">
            <a:off x="5183621" y="2878173"/>
            <a:ext cx="489457" cy="54108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EE0785-430E-4A8B-BA84-9FD0B659F57D}"/>
              </a:ext>
            </a:extLst>
          </p:cNvPr>
          <p:cNvSpPr/>
          <p:nvPr/>
        </p:nvSpPr>
        <p:spPr>
          <a:xfrm>
            <a:off x="6035616" y="3163871"/>
            <a:ext cx="714202" cy="584775"/>
          </a:xfrm>
          <a:prstGeom prst="rect">
            <a:avLst/>
          </a:prstGeom>
        </p:spPr>
        <p:txBody>
          <a:bodyPr wrap="square" anchor="ctr">
            <a:spAutoFit/>
          </a:bodyPr>
          <a:lstStyle/>
          <a:p>
            <a:pPr algn="ctr"/>
            <a:r>
              <a:rPr lang="fr-FR" sz="3200" dirty="0">
                <a:solidFill>
                  <a:srgbClr val="17176E"/>
                </a:solidFill>
                <a:latin typeface="icomoon" pitchFamily="2" charset="0"/>
              </a:rPr>
              <a:t></a:t>
            </a:r>
            <a:endParaRPr lang="fr-FR" sz="2400" dirty="0"/>
          </a:p>
        </p:txBody>
      </p:sp>
      <p:sp>
        <p:nvSpPr>
          <p:cNvPr id="4" name="Ellipse 3">
            <a:hlinkClick r:id="rId6" action="ppaction://hlinksldjump"/>
            <a:extLst>
              <a:ext uri="{FF2B5EF4-FFF2-40B4-BE49-F238E27FC236}">
                <a16:creationId xmlns:a16="http://schemas.microsoft.com/office/drawing/2014/main" id="{98BCCEC6-A649-4E93-897C-BAB2831F1EF0}"/>
              </a:ext>
            </a:extLst>
          </p:cNvPr>
          <p:cNvSpPr/>
          <p:nvPr/>
        </p:nvSpPr>
        <p:spPr>
          <a:xfrm>
            <a:off x="2662908"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hlinkClick r:id="rId8" action="ppaction://hlinksldjump"/>
            <a:extLst>
              <a:ext uri="{FF2B5EF4-FFF2-40B4-BE49-F238E27FC236}">
                <a16:creationId xmlns:a16="http://schemas.microsoft.com/office/drawing/2014/main" id="{B688C8A9-D774-41F6-8FDD-679E5FDDDE27}"/>
              </a:ext>
            </a:extLst>
          </p:cNvPr>
          <p:cNvSpPr/>
          <p:nvPr/>
        </p:nvSpPr>
        <p:spPr>
          <a:xfrm>
            <a:off x="5638130"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hlinkClick r:id="rId7" action="ppaction://hlinksldjump"/>
            <a:extLst>
              <a:ext uri="{FF2B5EF4-FFF2-40B4-BE49-F238E27FC236}">
                <a16:creationId xmlns:a16="http://schemas.microsoft.com/office/drawing/2014/main" id="{BB9FBDAE-0191-4E37-AC6E-39917D898BBB}"/>
              </a:ext>
            </a:extLst>
          </p:cNvPr>
          <p:cNvSpPr/>
          <p:nvPr/>
        </p:nvSpPr>
        <p:spPr>
          <a:xfrm>
            <a:off x="9066451" y="2681691"/>
            <a:ext cx="1558155" cy="1549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100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B4F1-7871-475D-B0CB-96330B436D9F}"/>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0BB8005E-E0D9-4DB5-9712-CE4F547CB8C6}"/>
              </a:ext>
            </a:extLst>
          </p:cNvPr>
          <p:cNvSpPr>
            <a:spLocks noGrp="1"/>
          </p:cNvSpPr>
          <p:nvPr>
            <p:ph type="body" idx="20"/>
          </p:nvPr>
        </p:nvSpPr>
        <p:spPr>
          <a:xfrm>
            <a:off x="1055689" y="908050"/>
            <a:ext cx="7897812" cy="349702"/>
          </a:xfrm>
        </p:spPr>
        <p:txBody>
          <a:bodyPr/>
          <a:lstStyle/>
          <a:p>
            <a:r>
              <a:rPr lang="fr-FR" dirty="0"/>
              <a:t>4- Les spécificités de l’ouvrage</a:t>
            </a:r>
          </a:p>
        </p:txBody>
      </p:sp>
      <p:sp>
        <p:nvSpPr>
          <p:cNvPr id="50" name="Rectangle 49">
            <a:extLst>
              <a:ext uri="{FF2B5EF4-FFF2-40B4-BE49-F238E27FC236}">
                <a16:creationId xmlns:a16="http://schemas.microsoft.com/office/drawing/2014/main" id="{E67D9E27-DB9D-4603-A694-17537E29D590}"/>
              </a:ext>
            </a:extLst>
          </p:cNvPr>
          <p:cNvSpPr/>
          <p:nvPr/>
        </p:nvSpPr>
        <p:spPr>
          <a:xfrm>
            <a:off x="5167312" y="1800617"/>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1" name="Hexagon 65">
            <a:extLst>
              <a:ext uri="{FF2B5EF4-FFF2-40B4-BE49-F238E27FC236}">
                <a16:creationId xmlns:a16="http://schemas.microsoft.com/office/drawing/2014/main" id="{89454017-8493-4CE9-A966-B0930C0DE663}"/>
              </a:ext>
            </a:extLst>
          </p:cNvPr>
          <p:cNvSpPr/>
          <p:nvPr/>
        </p:nvSpPr>
        <p:spPr>
          <a:xfrm flipH="1">
            <a:off x="6284672" y="2853775"/>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Auteur(s) du document</a:t>
            </a:r>
            <a:endParaRPr lang="fr-FR" sz="1000" dirty="0">
              <a:solidFill>
                <a:srgbClr val="7D2D46"/>
              </a:solidFill>
              <a:latin typeface="CCSD_manrope Medium" panose="00000500000000000000" pitchFamily="2" charset="0"/>
            </a:endParaRPr>
          </a:p>
        </p:txBody>
      </p:sp>
      <p:sp>
        <p:nvSpPr>
          <p:cNvPr id="53" name="Hexagon 65">
            <a:extLst>
              <a:ext uri="{FF2B5EF4-FFF2-40B4-BE49-F238E27FC236}">
                <a16:creationId xmlns:a16="http://schemas.microsoft.com/office/drawing/2014/main" id="{5DF9EF06-B9C1-4EFE-BE5F-094E4A85AE7D}"/>
              </a:ext>
            </a:extLst>
          </p:cNvPr>
          <p:cNvSpPr/>
          <p:nvPr/>
        </p:nvSpPr>
        <p:spPr>
          <a:xfrm flipH="1">
            <a:off x="6284672" y="5310359"/>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D04616"/>
                </a:solidFill>
                <a:latin typeface="CCSD_manrope Medium" panose="00000500000000000000" pitchFamily="2" charset="0"/>
                <a:sym typeface="Manrope ExtraLight"/>
              </a:rPr>
              <a:t>Date de publication</a:t>
            </a:r>
          </a:p>
        </p:txBody>
      </p:sp>
      <p:sp>
        <p:nvSpPr>
          <p:cNvPr id="54" name="Hexagon 65">
            <a:extLst>
              <a:ext uri="{FF2B5EF4-FFF2-40B4-BE49-F238E27FC236}">
                <a16:creationId xmlns:a16="http://schemas.microsoft.com/office/drawing/2014/main" id="{B0AC2109-06A5-4BBE-9B74-FAEF695FD886}"/>
              </a:ext>
            </a:extLst>
          </p:cNvPr>
          <p:cNvSpPr/>
          <p:nvPr/>
        </p:nvSpPr>
        <p:spPr>
          <a:xfrm flipH="1">
            <a:off x="5155791" y="4759361"/>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6" name="Hexagon 65">
            <a:extLst>
              <a:ext uri="{FF2B5EF4-FFF2-40B4-BE49-F238E27FC236}">
                <a16:creationId xmlns:a16="http://schemas.microsoft.com/office/drawing/2014/main" id="{21DC4876-0F29-4BA7-9833-76342BA72953}"/>
              </a:ext>
            </a:extLst>
          </p:cNvPr>
          <p:cNvSpPr/>
          <p:nvPr/>
        </p:nvSpPr>
        <p:spPr>
          <a:xfrm flipH="1">
            <a:off x="6284672" y="4082067"/>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730F14B3-2782-4349-9E79-98750A9BD764}"/>
              </a:ext>
            </a:extLst>
          </p:cNvPr>
          <p:cNvSpPr/>
          <p:nvPr/>
        </p:nvSpPr>
        <p:spPr>
          <a:xfrm flipH="1">
            <a:off x="5155791" y="351229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grpSp>
        <p:nvGrpSpPr>
          <p:cNvPr id="14" name="Groupe 13">
            <a:extLst>
              <a:ext uri="{FF2B5EF4-FFF2-40B4-BE49-F238E27FC236}">
                <a16:creationId xmlns:a16="http://schemas.microsoft.com/office/drawing/2014/main" id="{73376038-6052-4618-AD4B-AB4627A3F10F}"/>
              </a:ext>
            </a:extLst>
          </p:cNvPr>
          <p:cNvGrpSpPr/>
          <p:nvPr/>
        </p:nvGrpSpPr>
        <p:grpSpPr>
          <a:xfrm>
            <a:off x="254183" y="1664364"/>
            <a:ext cx="4569731" cy="4721975"/>
            <a:chOff x="254182" y="1664364"/>
            <a:chExt cx="4569731" cy="4721974"/>
          </a:xfrm>
        </p:grpSpPr>
        <p:grpSp>
          <p:nvGrpSpPr>
            <p:cNvPr id="12" name="Groupe 11">
              <a:extLst>
                <a:ext uri="{FF2B5EF4-FFF2-40B4-BE49-F238E27FC236}">
                  <a16:creationId xmlns:a16="http://schemas.microsoft.com/office/drawing/2014/main" id="{23BC9A99-D3E8-4A47-B813-671F15F9DA75}"/>
                </a:ext>
              </a:extLst>
            </p:cNvPr>
            <p:cNvGrpSpPr/>
            <p:nvPr/>
          </p:nvGrpSpPr>
          <p:grpSpPr>
            <a:xfrm>
              <a:off x="254182" y="1664364"/>
              <a:ext cx="4569731" cy="4721974"/>
              <a:chOff x="369838" y="1140170"/>
              <a:chExt cx="4569731" cy="4721974"/>
            </a:xfrm>
          </p:grpSpPr>
          <p:sp>
            <p:nvSpPr>
              <p:cNvPr id="5" name="Google Shape;345;p41">
                <a:extLst>
                  <a:ext uri="{FF2B5EF4-FFF2-40B4-BE49-F238E27FC236}">
                    <a16:creationId xmlns:a16="http://schemas.microsoft.com/office/drawing/2014/main" id="{89B76E64-BEF8-4253-B9EA-2C8F035F6BD0}"/>
                  </a:ext>
                </a:extLst>
              </p:cNvPr>
              <p:cNvSpPr txBox="1"/>
              <p:nvPr/>
            </p:nvSpPr>
            <p:spPr>
              <a:xfrm>
                <a:off x="3707550" y="4784412"/>
                <a:ext cx="908387" cy="1077732"/>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 Le sommaire seul </a:t>
                </a:r>
              </a:p>
              <a:p>
                <a:r>
                  <a:rPr lang="fr-FR" sz="1200" dirty="0">
                    <a:solidFill>
                      <a:srgbClr val="18187A"/>
                    </a:solidFill>
                    <a:latin typeface="CCSD_manrope Medium" panose="00000500000000000000" pitchFamily="2" charset="0"/>
                  </a:rPr>
                  <a:t>n’est pas accepté</a:t>
                </a:r>
              </a:p>
            </p:txBody>
          </p:sp>
          <p:sp>
            <p:nvSpPr>
              <p:cNvPr id="6" name="Google Shape;346;p41">
                <a:extLst>
                  <a:ext uri="{FF2B5EF4-FFF2-40B4-BE49-F238E27FC236}">
                    <a16:creationId xmlns:a16="http://schemas.microsoft.com/office/drawing/2014/main" id="{B5CACE27-C9FF-41B2-BF9F-6C02BDCF5C4C}"/>
                  </a:ext>
                </a:extLst>
              </p:cNvPr>
              <p:cNvSpPr txBox="1"/>
              <p:nvPr/>
            </p:nvSpPr>
            <p:spPr>
              <a:xfrm>
                <a:off x="424694" y="4519970"/>
                <a:ext cx="1254705" cy="1015663"/>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sym typeface="Manrope SemiBold"/>
                  </a:rPr>
                  <a:t>La couverture ou un extrait de l’ouvrage ne sont pas acceptés</a:t>
                </a:r>
                <a:endParaRPr lang="fr-FR" sz="1200" dirty="0">
                  <a:solidFill>
                    <a:srgbClr val="18187A"/>
                  </a:solidFill>
                  <a:latin typeface="CCSD_manrope Medium" panose="00000500000000000000" pitchFamily="2" charset="0"/>
                </a:endParaRPr>
              </a:p>
            </p:txBody>
          </p:sp>
          <p:sp>
            <p:nvSpPr>
              <p:cNvPr id="7" name="Google Shape;347;p41">
                <a:extLst>
                  <a:ext uri="{FF2B5EF4-FFF2-40B4-BE49-F238E27FC236}">
                    <a16:creationId xmlns:a16="http://schemas.microsoft.com/office/drawing/2014/main" id="{D585188F-82F9-40EE-BA43-A743AD4D89B1}"/>
                  </a:ext>
                </a:extLst>
              </p:cNvPr>
              <p:cNvSpPr txBox="1"/>
              <p:nvPr/>
            </p:nvSpPr>
            <p:spPr>
              <a:xfrm>
                <a:off x="3740417" y="1140170"/>
                <a:ext cx="1199152" cy="1420347"/>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sym typeface="Manrope SemiBold"/>
                  </a:rPr>
                  <a:t>Le flyer de présentation ne pourra être accepté qu’en fichier annexe du texte intégral</a:t>
                </a:r>
                <a:endParaRPr lang="fr-FR" sz="1200" dirty="0">
                  <a:solidFill>
                    <a:srgbClr val="18187A"/>
                  </a:solidFill>
                  <a:latin typeface="CCSD_manrope Medium" panose="00000500000000000000" pitchFamily="2" charset="0"/>
                </a:endParaRPr>
              </a:p>
              <a:p>
                <a:pPr algn="r">
                  <a:buClr>
                    <a:schemeClr val="dk1"/>
                  </a:buClr>
                  <a:buSzPts val="1100"/>
                </a:pPr>
                <a:endParaRPr sz="1000" dirty="0">
                  <a:solidFill>
                    <a:srgbClr val="999999"/>
                  </a:solidFill>
                  <a:latin typeface="Montserrat"/>
                  <a:ea typeface="Montserrat"/>
                  <a:cs typeface="Montserrat"/>
                  <a:sym typeface="Montserrat"/>
                </a:endParaRPr>
              </a:p>
            </p:txBody>
          </p:sp>
          <p:sp>
            <p:nvSpPr>
              <p:cNvPr id="11" name="Rectangle 10">
                <a:extLst>
                  <a:ext uri="{FF2B5EF4-FFF2-40B4-BE49-F238E27FC236}">
                    <a16:creationId xmlns:a16="http://schemas.microsoft.com/office/drawing/2014/main" id="{60854046-14AE-4229-9966-BC2053CF48C7}"/>
                  </a:ext>
                </a:extLst>
              </p:cNvPr>
              <p:cNvSpPr/>
              <p:nvPr/>
            </p:nvSpPr>
            <p:spPr>
              <a:xfrm>
                <a:off x="369838" y="1648986"/>
                <a:ext cx="769969" cy="1015663"/>
              </a:xfrm>
              <a:prstGeom prst="rect">
                <a:avLst/>
              </a:prstGeom>
            </p:spPr>
            <p:txBody>
              <a:bodyPr wrap="square">
                <a:spAutoFit/>
              </a:bodyPr>
              <a:lstStyle/>
              <a:p>
                <a:r>
                  <a:rPr lang="fr-FR" sz="1200" dirty="0">
                    <a:solidFill>
                      <a:srgbClr val="18187A"/>
                    </a:solidFill>
                    <a:latin typeface="CCSD_manrope Medium" panose="00000500000000000000" pitchFamily="2" charset="0"/>
                    <a:sym typeface="Montserrat"/>
                  </a:rPr>
                  <a:t>Seul le texte intégral doit être déposé</a:t>
                </a:r>
              </a:p>
            </p:txBody>
          </p:sp>
          <p:grpSp>
            <p:nvGrpSpPr>
              <p:cNvPr id="10" name="Groupe 9">
                <a:extLst>
                  <a:ext uri="{FF2B5EF4-FFF2-40B4-BE49-F238E27FC236}">
                    <a16:creationId xmlns:a16="http://schemas.microsoft.com/office/drawing/2014/main" id="{EE4FD7CA-2300-41EC-B463-C0994785F8F4}"/>
                  </a:ext>
                </a:extLst>
              </p:cNvPr>
              <p:cNvGrpSpPr/>
              <p:nvPr/>
            </p:nvGrpSpPr>
            <p:grpSpPr>
              <a:xfrm>
                <a:off x="754822" y="2383735"/>
                <a:ext cx="3585171" cy="2415309"/>
                <a:chOff x="754822" y="2383735"/>
                <a:chExt cx="3585171" cy="2415309"/>
              </a:xfrm>
            </p:grpSpPr>
            <p:grpSp>
              <p:nvGrpSpPr>
                <p:cNvPr id="46" name="Groupe 45">
                  <a:extLst>
                    <a:ext uri="{FF2B5EF4-FFF2-40B4-BE49-F238E27FC236}">
                      <a16:creationId xmlns:a16="http://schemas.microsoft.com/office/drawing/2014/main" id="{0D87DF1C-FEB6-47F2-BB07-63C3C34E0EF4}"/>
                    </a:ext>
                  </a:extLst>
                </p:cNvPr>
                <p:cNvGrpSpPr/>
                <p:nvPr/>
              </p:nvGrpSpPr>
              <p:grpSpPr>
                <a:xfrm>
                  <a:off x="1527956" y="2383735"/>
                  <a:ext cx="2415600" cy="2415309"/>
                  <a:chOff x="0" y="4442691"/>
                  <a:chExt cx="2415600" cy="2415309"/>
                </a:xfrm>
              </p:grpSpPr>
              <p:sp>
                <p:nvSpPr>
                  <p:cNvPr id="8" name="Ellipse 7">
                    <a:extLst>
                      <a:ext uri="{FF2B5EF4-FFF2-40B4-BE49-F238E27FC236}">
                        <a16:creationId xmlns:a16="http://schemas.microsoft.com/office/drawing/2014/main" id="{93658260-23AF-4AD8-A599-8404317560F0}"/>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9" name="Ellipse 8">
                    <a:extLst>
                      <a:ext uri="{FF2B5EF4-FFF2-40B4-BE49-F238E27FC236}">
                        <a16:creationId xmlns:a16="http://schemas.microsoft.com/office/drawing/2014/main" id="{721F3F0C-7CB4-4937-BA32-3272466BE60D}"/>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grpSp>
              <p:nvGrpSpPr>
                <p:cNvPr id="30" name="Google Shape;489;p45">
                  <a:extLst>
                    <a:ext uri="{FF2B5EF4-FFF2-40B4-BE49-F238E27FC236}">
                      <a16:creationId xmlns:a16="http://schemas.microsoft.com/office/drawing/2014/main" id="{8DB7120B-1AB4-4899-9D2F-0D57F7444F5C}"/>
                    </a:ext>
                  </a:extLst>
                </p:cNvPr>
                <p:cNvGrpSpPr/>
                <p:nvPr/>
              </p:nvGrpSpPr>
              <p:grpSpPr>
                <a:xfrm>
                  <a:off x="754822" y="2664649"/>
                  <a:ext cx="1158086" cy="434627"/>
                  <a:chOff x="5374225" y="1030572"/>
                  <a:chExt cx="1640225" cy="434627"/>
                </a:xfrm>
              </p:grpSpPr>
              <p:cxnSp>
                <p:nvCxnSpPr>
                  <p:cNvPr id="31" name="Google Shape;490;p45">
                    <a:extLst>
                      <a:ext uri="{FF2B5EF4-FFF2-40B4-BE49-F238E27FC236}">
                        <a16:creationId xmlns:a16="http://schemas.microsoft.com/office/drawing/2014/main" id="{13D8D2B6-1D18-4C4E-BC5B-AABD63BA56CB}"/>
                      </a:ext>
                    </a:extLst>
                  </p:cNvPr>
                  <p:cNvCxnSpPr>
                    <a:cxnSpLocks/>
                    <a:stCxn id="11" idx="2"/>
                    <a:endCxn id="32" idx="0"/>
                  </p:cNvCxnSpPr>
                  <p:nvPr/>
                </p:nvCxnSpPr>
                <p:spPr>
                  <a:xfrm rot="16200000" flipH="1">
                    <a:off x="5988169" y="416628"/>
                    <a:ext cx="357950" cy="1585837"/>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32" name="Google Shape;491;p45">
                    <a:extLst>
                      <a:ext uri="{FF2B5EF4-FFF2-40B4-BE49-F238E27FC236}">
                        <a16:creationId xmlns:a16="http://schemas.microsoft.com/office/drawing/2014/main" id="{ACD12B47-8C5A-4F52-8085-36D321990289}"/>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38" name="Google Shape;489;p45">
                  <a:extLst>
                    <a:ext uri="{FF2B5EF4-FFF2-40B4-BE49-F238E27FC236}">
                      <a16:creationId xmlns:a16="http://schemas.microsoft.com/office/drawing/2014/main" id="{DF9630FF-0660-497D-BC02-A6548B850861}"/>
                    </a:ext>
                  </a:extLst>
                </p:cNvPr>
                <p:cNvGrpSpPr/>
                <p:nvPr/>
              </p:nvGrpSpPr>
              <p:grpSpPr>
                <a:xfrm>
                  <a:off x="1052047" y="4232387"/>
                  <a:ext cx="955735" cy="287583"/>
                  <a:chOff x="6022348" y="1163312"/>
                  <a:chExt cx="955734" cy="287583"/>
                </a:xfrm>
              </p:grpSpPr>
              <p:cxnSp>
                <p:nvCxnSpPr>
                  <p:cNvPr id="39" name="Google Shape;490;p45">
                    <a:extLst>
                      <a:ext uri="{FF2B5EF4-FFF2-40B4-BE49-F238E27FC236}">
                        <a16:creationId xmlns:a16="http://schemas.microsoft.com/office/drawing/2014/main" id="{D12A4DFD-564A-4FAE-8397-DEB908973C2B}"/>
                      </a:ext>
                    </a:extLst>
                  </p:cNvPr>
                  <p:cNvCxnSpPr>
                    <a:cxnSpLocks/>
                    <a:stCxn id="6" idx="0"/>
                    <a:endCxn id="40" idx="0"/>
                  </p:cNvCxnSpPr>
                  <p:nvPr/>
                </p:nvCxnSpPr>
                <p:spPr>
                  <a:xfrm rot="5400000" flipH="1" flipV="1">
                    <a:off x="6372464" y="892311"/>
                    <a:ext cx="208468" cy="908700"/>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40" name="Google Shape;491;p45">
                    <a:extLst>
                      <a:ext uri="{FF2B5EF4-FFF2-40B4-BE49-F238E27FC236}">
                        <a16:creationId xmlns:a16="http://schemas.microsoft.com/office/drawing/2014/main" id="{45C0ED6C-39CF-4947-A0F3-EB0B577BBD8F}"/>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58" name="Google Shape;489;p45">
                  <a:extLst>
                    <a:ext uri="{FF2B5EF4-FFF2-40B4-BE49-F238E27FC236}">
                      <a16:creationId xmlns:a16="http://schemas.microsoft.com/office/drawing/2014/main" id="{C81B0690-FD04-4919-91B4-75F34E137F68}"/>
                    </a:ext>
                  </a:extLst>
                </p:cNvPr>
                <p:cNvGrpSpPr/>
                <p:nvPr/>
              </p:nvGrpSpPr>
              <p:grpSpPr>
                <a:xfrm flipH="1">
                  <a:off x="3079491" y="4504427"/>
                  <a:ext cx="1082253" cy="279985"/>
                  <a:chOff x="5902666" y="1163312"/>
                  <a:chExt cx="1075416" cy="279985"/>
                </a:xfrm>
              </p:grpSpPr>
              <p:cxnSp>
                <p:nvCxnSpPr>
                  <p:cNvPr id="59" name="Google Shape;490;p45">
                    <a:extLst>
                      <a:ext uri="{FF2B5EF4-FFF2-40B4-BE49-F238E27FC236}">
                        <a16:creationId xmlns:a16="http://schemas.microsoft.com/office/drawing/2014/main" id="{E8D8EE52-41F8-4349-A778-536AC1C86789}"/>
                      </a:ext>
                    </a:extLst>
                  </p:cNvPr>
                  <p:cNvCxnSpPr>
                    <a:cxnSpLocks/>
                    <a:stCxn id="5" idx="0"/>
                    <a:endCxn id="60" idx="0"/>
                  </p:cNvCxnSpPr>
                  <p:nvPr/>
                </p:nvCxnSpPr>
                <p:spPr>
                  <a:xfrm rot="5400000" flipH="1" flipV="1">
                    <a:off x="6316432" y="828661"/>
                    <a:ext cx="200870" cy="1028402"/>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0" name="Google Shape;491;p45">
                    <a:extLst>
                      <a:ext uri="{FF2B5EF4-FFF2-40B4-BE49-F238E27FC236}">
                        <a16:creationId xmlns:a16="http://schemas.microsoft.com/office/drawing/2014/main" id="{B1146123-5850-4C0F-B7E1-025D41AA0723}"/>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2" name="Google Shape;489;p45">
                  <a:extLst>
                    <a:ext uri="{FF2B5EF4-FFF2-40B4-BE49-F238E27FC236}">
                      <a16:creationId xmlns:a16="http://schemas.microsoft.com/office/drawing/2014/main" id="{FF85C44E-F25C-4626-ABC5-F1B34ED67A66}"/>
                    </a:ext>
                  </a:extLst>
                </p:cNvPr>
                <p:cNvGrpSpPr/>
                <p:nvPr/>
              </p:nvGrpSpPr>
              <p:grpSpPr>
                <a:xfrm flipH="1" flipV="1">
                  <a:off x="3210230" y="2560518"/>
                  <a:ext cx="1129763" cy="277717"/>
                  <a:chOff x="5855460" y="1163313"/>
                  <a:chExt cx="1122626" cy="260844"/>
                </a:xfrm>
              </p:grpSpPr>
              <p:cxnSp>
                <p:nvCxnSpPr>
                  <p:cNvPr id="65" name="Google Shape;490;p45">
                    <a:extLst>
                      <a:ext uri="{FF2B5EF4-FFF2-40B4-BE49-F238E27FC236}">
                        <a16:creationId xmlns:a16="http://schemas.microsoft.com/office/drawing/2014/main" id="{2E81210B-0C7B-48CD-9F5C-3D689032D654}"/>
                      </a:ext>
                    </a:extLst>
                  </p:cNvPr>
                  <p:cNvCxnSpPr>
                    <a:cxnSpLocks/>
                    <a:stCxn id="7" idx="2"/>
                    <a:endCxn id="66" idx="0"/>
                  </p:cNvCxnSpPr>
                  <p:nvPr/>
                </p:nvCxnSpPr>
                <p:spPr>
                  <a:xfrm rot="5400000" flipH="1" flipV="1">
                    <a:off x="6302297" y="795589"/>
                    <a:ext cx="181731" cy="1075406"/>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6" name="Google Shape;491;p45">
                    <a:extLst>
                      <a:ext uri="{FF2B5EF4-FFF2-40B4-BE49-F238E27FC236}">
                        <a16:creationId xmlns:a16="http://schemas.microsoft.com/office/drawing/2014/main" id="{F1AE9FC9-855F-44EB-90A8-0999D30DD37F}"/>
                      </a:ext>
                    </a:extLst>
                  </p:cNvPr>
                  <p:cNvSpPr/>
                  <p:nvPr/>
                </p:nvSpPr>
                <p:spPr>
                  <a:xfrm rot="11077936">
                    <a:off x="6890418" y="1163313"/>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grpSp>
        <p:sp>
          <p:nvSpPr>
            <p:cNvPr id="13" name="Rectangle 12">
              <a:extLst>
                <a:ext uri="{FF2B5EF4-FFF2-40B4-BE49-F238E27FC236}">
                  <a16:creationId xmlns:a16="http://schemas.microsoft.com/office/drawing/2014/main" id="{FB8E778C-31B1-4B4B-A740-DC527FF48A29}"/>
                </a:ext>
              </a:extLst>
            </p:cNvPr>
            <p:cNvSpPr/>
            <p:nvPr/>
          </p:nvSpPr>
          <p:spPr>
            <a:xfrm>
              <a:off x="2185079" y="3677593"/>
              <a:ext cx="870040" cy="923330"/>
            </a:xfrm>
            <a:prstGeom prst="rect">
              <a:avLst/>
            </a:prstGeom>
          </p:spPr>
          <p:txBody>
            <a:bodyPr wrap="square" anchor="ctr">
              <a:spAutoFit/>
            </a:bodyPr>
            <a:lstStyle/>
            <a:p>
              <a:pPr algn="ctr"/>
              <a:r>
                <a:rPr lang="fr-FR" sz="5400" dirty="0">
                  <a:solidFill>
                    <a:srgbClr val="17176E"/>
                  </a:solidFill>
                  <a:latin typeface="icomoon" pitchFamily="2" charset="0"/>
                </a:rPr>
                <a:t></a:t>
              </a:r>
              <a:endParaRPr lang="fr-FR" sz="4400" dirty="0"/>
            </a:p>
          </p:txBody>
        </p:sp>
      </p:grpSp>
      <p:sp>
        <p:nvSpPr>
          <p:cNvPr id="75" name="Rectangle 74">
            <a:hlinkClick r:id="rId2" action="ppaction://hlinksldjump"/>
            <a:extLst>
              <a:ext uri="{FF2B5EF4-FFF2-40B4-BE49-F238E27FC236}">
                <a16:creationId xmlns:a16="http://schemas.microsoft.com/office/drawing/2014/main" id="{3252EEF4-70A6-4349-894B-029BB6A3A065}"/>
              </a:ext>
            </a:extLst>
          </p:cNvPr>
          <p:cNvSpPr/>
          <p:nvPr/>
        </p:nvSpPr>
        <p:spPr>
          <a:xfrm>
            <a:off x="3582398" y="325651"/>
            <a:ext cx="263425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Hexagon 65">
            <a:extLst>
              <a:ext uri="{FF2B5EF4-FFF2-40B4-BE49-F238E27FC236}">
                <a16:creationId xmlns:a16="http://schemas.microsoft.com/office/drawing/2014/main" id="{6F4AA58D-A89E-479B-8605-1D05B2AD9609}"/>
              </a:ext>
            </a:extLst>
          </p:cNvPr>
          <p:cNvSpPr/>
          <p:nvPr/>
        </p:nvSpPr>
        <p:spPr>
          <a:xfrm flipH="1">
            <a:off x="10117953" y="3263733"/>
            <a:ext cx="182880" cy="165268"/>
          </a:xfrm>
          <a:prstGeom prst="hexagon">
            <a:avLst/>
          </a:prstGeom>
          <a:noFill/>
          <a:ln w="19050">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4" name="ZoneTexte 43">
            <a:extLst>
              <a:ext uri="{FF2B5EF4-FFF2-40B4-BE49-F238E27FC236}">
                <a16:creationId xmlns:a16="http://schemas.microsoft.com/office/drawing/2014/main" id="{D27F6F05-48BF-440D-A5FD-8E068DF167BF}"/>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45" name="ZoneTexte 44">
            <a:extLst>
              <a:ext uri="{FF2B5EF4-FFF2-40B4-BE49-F238E27FC236}">
                <a16:creationId xmlns:a16="http://schemas.microsoft.com/office/drawing/2014/main" id="{814FC494-6ED6-4AB1-B89A-29C92261FC7C}"/>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47" name="Hexagon 65">
            <a:extLst>
              <a:ext uri="{FF2B5EF4-FFF2-40B4-BE49-F238E27FC236}">
                <a16:creationId xmlns:a16="http://schemas.microsoft.com/office/drawing/2014/main" id="{491C89E3-92B4-4796-A195-BED9603F7CD3}"/>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48" name="Graphique 47">
            <a:hlinkClick r:id="rId3" action="ppaction://hlinksldjump"/>
            <a:extLst>
              <a:ext uri="{FF2B5EF4-FFF2-40B4-BE49-F238E27FC236}">
                <a16:creationId xmlns:a16="http://schemas.microsoft.com/office/drawing/2014/main" id="{A4CE6D2E-4583-45DF-8A3C-61BF99A90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
        <p:nvSpPr>
          <p:cNvPr id="41" name="Rectangle 40">
            <a:extLst>
              <a:ext uri="{FF2B5EF4-FFF2-40B4-BE49-F238E27FC236}">
                <a16:creationId xmlns:a16="http://schemas.microsoft.com/office/drawing/2014/main" id="{5F5EDD72-8B4F-4AA6-A782-714D040451B6}"/>
              </a:ext>
            </a:extLst>
          </p:cNvPr>
          <p:cNvSpPr/>
          <p:nvPr/>
        </p:nvSpPr>
        <p:spPr>
          <a:xfrm>
            <a:off x="7666840" y="3084711"/>
            <a:ext cx="2375971" cy="707886"/>
          </a:xfrm>
          <a:prstGeom prst="rect">
            <a:avLst/>
          </a:prstGeom>
        </p:spPr>
        <p:txBody>
          <a:bodyPr wrap="square">
            <a:spAutoFit/>
          </a:bodyPr>
          <a:lstStyle/>
          <a:p>
            <a:r>
              <a:rPr lang="fr-FR" sz="1000" dirty="0">
                <a:solidFill>
                  <a:srgbClr val="34348A"/>
                </a:solidFill>
                <a:latin typeface="CCSD_manrope Medium" panose="00000500000000000000" pitchFamily="2" charset="0"/>
              </a:rPr>
              <a:t>       Pour un ouvrage collectif, ajouter la fonction « Directeur de publication » ou « Editeur scientifique » pour chaque auteur dans les métadonnées auteur.</a:t>
            </a:r>
          </a:p>
        </p:txBody>
      </p:sp>
      <p:pic>
        <p:nvPicPr>
          <p:cNvPr id="42" name="Graphique 41" descr="Avertissement">
            <a:extLst>
              <a:ext uri="{FF2B5EF4-FFF2-40B4-BE49-F238E27FC236}">
                <a16:creationId xmlns:a16="http://schemas.microsoft.com/office/drawing/2014/main" id="{428CB22E-88DD-4C9A-8A45-61058F59A5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6162" y="3084711"/>
            <a:ext cx="197255" cy="197255"/>
          </a:xfrm>
          <a:prstGeom prst="rect">
            <a:avLst/>
          </a:prstGeom>
        </p:spPr>
      </p:pic>
      <p:sp>
        <p:nvSpPr>
          <p:cNvPr id="49" name="Hexagon 65">
            <a:extLst>
              <a:ext uri="{FF2B5EF4-FFF2-40B4-BE49-F238E27FC236}">
                <a16:creationId xmlns:a16="http://schemas.microsoft.com/office/drawing/2014/main" id="{393058FC-F883-48C4-A756-2685EAACEC2B}"/>
              </a:ext>
            </a:extLst>
          </p:cNvPr>
          <p:cNvSpPr/>
          <p:nvPr/>
        </p:nvSpPr>
        <p:spPr>
          <a:xfrm flipH="1">
            <a:off x="5155790" y="223865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Tree>
    <p:extLst>
      <p:ext uri="{BB962C8B-B14F-4D97-AF65-F5344CB8AC3E}">
        <p14:creationId xmlns:p14="http://schemas.microsoft.com/office/powerpoint/2010/main" val="391588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BF208C-E037-44C7-A326-287E07309F03}"/>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8F952CB5-CAC7-4E1D-838C-8509319B3E24}"/>
              </a:ext>
            </a:extLst>
          </p:cNvPr>
          <p:cNvSpPr>
            <a:spLocks noGrp="1"/>
          </p:cNvSpPr>
          <p:nvPr>
            <p:ph type="body" idx="20"/>
          </p:nvPr>
        </p:nvSpPr>
        <p:spPr/>
        <p:txBody>
          <a:bodyPr/>
          <a:lstStyle/>
          <a:p>
            <a:r>
              <a:rPr lang="fr-FR" dirty="0"/>
              <a:t>4- Les spécificités de la thèse</a:t>
            </a:r>
          </a:p>
        </p:txBody>
      </p:sp>
      <p:sp>
        <p:nvSpPr>
          <p:cNvPr id="186" name="Rectangle 185">
            <a:extLst>
              <a:ext uri="{FF2B5EF4-FFF2-40B4-BE49-F238E27FC236}">
                <a16:creationId xmlns:a16="http://schemas.microsoft.com/office/drawing/2014/main" id="{57A0EB7D-971A-4891-BEAD-2AB38013D235}"/>
              </a:ext>
            </a:extLst>
          </p:cNvPr>
          <p:cNvSpPr/>
          <p:nvPr/>
        </p:nvSpPr>
        <p:spPr>
          <a:xfrm>
            <a:off x="5169074" y="1814126"/>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241" name="Hexagon 65">
            <a:extLst>
              <a:ext uri="{FF2B5EF4-FFF2-40B4-BE49-F238E27FC236}">
                <a16:creationId xmlns:a16="http://schemas.microsoft.com/office/drawing/2014/main" id="{08A0E75C-2A7D-46F8-A682-A60C997E8BA3}"/>
              </a:ext>
            </a:extLst>
          </p:cNvPr>
          <p:cNvSpPr/>
          <p:nvPr/>
        </p:nvSpPr>
        <p:spPr>
          <a:xfrm flipH="1">
            <a:off x="5120569" y="2262980"/>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242" name="Hexagon 65">
            <a:extLst>
              <a:ext uri="{FF2B5EF4-FFF2-40B4-BE49-F238E27FC236}">
                <a16:creationId xmlns:a16="http://schemas.microsoft.com/office/drawing/2014/main" id="{7CD1CE2C-9C63-4C1D-887B-AB8413FDAB83}"/>
              </a:ext>
            </a:extLst>
          </p:cNvPr>
          <p:cNvSpPr/>
          <p:nvPr/>
        </p:nvSpPr>
        <p:spPr>
          <a:xfrm flipH="1">
            <a:off x="6263641" y="285817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1" dirty="0">
                <a:solidFill>
                  <a:srgbClr val="CD3C0A"/>
                </a:solidFill>
                <a:latin typeface="CCSD_manrope Medium" panose="00000500000000000000" pitchFamily="2" charset="0"/>
                <a:sym typeface="Manrope ExtraLight"/>
              </a:rPr>
              <a:t>Date de soutenance</a:t>
            </a:r>
            <a:endParaRPr lang="fr-FR" sz="951" dirty="0">
              <a:solidFill>
                <a:srgbClr val="CD3C0A"/>
              </a:solidFill>
              <a:latin typeface="CCSD_manrope Medium" panose="00000500000000000000" pitchFamily="2" charset="0"/>
            </a:endParaRPr>
          </a:p>
        </p:txBody>
      </p:sp>
      <p:sp>
        <p:nvSpPr>
          <p:cNvPr id="243" name="Hexagon 65">
            <a:extLst>
              <a:ext uri="{FF2B5EF4-FFF2-40B4-BE49-F238E27FC236}">
                <a16:creationId xmlns:a16="http://schemas.microsoft.com/office/drawing/2014/main" id="{0950258F-A2B3-4348-A490-F6BCD8E6878E}"/>
              </a:ext>
            </a:extLst>
          </p:cNvPr>
          <p:cNvSpPr/>
          <p:nvPr/>
        </p:nvSpPr>
        <p:spPr>
          <a:xfrm flipH="1">
            <a:off x="7435617" y="4752803"/>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CD3C0A"/>
                </a:solidFill>
                <a:latin typeface="CCSD_manrope Medium" panose="00000500000000000000" pitchFamily="2" charset="0"/>
                <a:sym typeface="Manrope ExtraLight"/>
              </a:rPr>
              <a:t>Titre (en français  et en anglais)</a:t>
            </a:r>
            <a:endParaRPr lang="fr-FR" sz="1000" dirty="0">
              <a:solidFill>
                <a:srgbClr val="CD3C0A"/>
              </a:solidFill>
              <a:latin typeface="CCSD_manrope Medium" panose="00000500000000000000" pitchFamily="2" charset="0"/>
            </a:endParaRPr>
          </a:p>
        </p:txBody>
      </p:sp>
      <p:sp>
        <p:nvSpPr>
          <p:cNvPr id="245" name="Hexagon 65">
            <a:extLst>
              <a:ext uri="{FF2B5EF4-FFF2-40B4-BE49-F238E27FC236}">
                <a16:creationId xmlns:a16="http://schemas.microsoft.com/office/drawing/2014/main" id="{BFE99720-3E17-455E-B381-C3CDE1BC7A40}"/>
              </a:ext>
            </a:extLst>
          </p:cNvPr>
          <p:cNvSpPr/>
          <p:nvPr/>
        </p:nvSpPr>
        <p:spPr>
          <a:xfrm flipH="1">
            <a:off x="8566745" y="409342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CD3C0A"/>
                </a:solidFill>
                <a:latin typeface="CCSD_manrope Medium" panose="00000500000000000000" pitchFamily="2" charset="0"/>
                <a:sym typeface="Manrope ExtraLight"/>
              </a:rPr>
              <a:t>Organisme de délivrance</a:t>
            </a:r>
            <a:endParaRPr lang="fr-FR" sz="1000" dirty="0">
              <a:solidFill>
                <a:srgbClr val="CD3C0A"/>
              </a:solidFill>
              <a:latin typeface="CCSD_manrope Medium" panose="00000500000000000000" pitchFamily="2" charset="0"/>
            </a:endParaRPr>
          </a:p>
        </p:txBody>
      </p:sp>
      <p:sp>
        <p:nvSpPr>
          <p:cNvPr id="246" name="Hexagon 65">
            <a:extLst>
              <a:ext uri="{FF2B5EF4-FFF2-40B4-BE49-F238E27FC236}">
                <a16:creationId xmlns:a16="http://schemas.microsoft.com/office/drawing/2014/main" id="{B969B9B4-5FF0-47DF-81F6-506E2A19651D}"/>
              </a:ext>
            </a:extLst>
          </p:cNvPr>
          <p:cNvSpPr/>
          <p:nvPr/>
        </p:nvSpPr>
        <p:spPr>
          <a:xfrm flipH="1">
            <a:off x="8566545" y="285817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CD3C0A"/>
                </a:solidFill>
                <a:latin typeface="CCSD_manrope Medium" panose="00000500000000000000" pitchFamily="2" charset="0"/>
                <a:sym typeface="Manrope ExtraLight"/>
              </a:rPr>
              <a:t>Mots-clés (en français et en anglais)</a:t>
            </a:r>
            <a:endParaRPr lang="fr-FR" sz="1000" dirty="0">
              <a:solidFill>
                <a:srgbClr val="CD3C0A"/>
              </a:solidFill>
              <a:latin typeface="CCSD_manrope Medium" panose="00000500000000000000" pitchFamily="2" charset="0"/>
            </a:endParaRPr>
          </a:p>
        </p:txBody>
      </p:sp>
      <p:sp>
        <p:nvSpPr>
          <p:cNvPr id="247" name="Hexagon 65">
            <a:extLst>
              <a:ext uri="{FF2B5EF4-FFF2-40B4-BE49-F238E27FC236}">
                <a16:creationId xmlns:a16="http://schemas.microsoft.com/office/drawing/2014/main" id="{80154F60-BF26-4E97-B27C-BA959EFECAE7}"/>
              </a:ext>
            </a:extLst>
          </p:cNvPr>
          <p:cNvSpPr/>
          <p:nvPr/>
        </p:nvSpPr>
        <p:spPr>
          <a:xfrm flipH="1">
            <a:off x="5132513" y="475280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248" name="Hexagon 65">
            <a:extLst>
              <a:ext uri="{FF2B5EF4-FFF2-40B4-BE49-F238E27FC236}">
                <a16:creationId xmlns:a16="http://schemas.microsoft.com/office/drawing/2014/main" id="{A7F1271E-7A2F-4DD5-AC35-15F5F360E1EC}"/>
              </a:ext>
            </a:extLst>
          </p:cNvPr>
          <p:cNvSpPr/>
          <p:nvPr/>
        </p:nvSpPr>
        <p:spPr>
          <a:xfrm flipH="1">
            <a:off x="6263641" y="4080963"/>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D04616"/>
                </a:solidFill>
                <a:latin typeface="CCSD_manrope Medium" panose="00000500000000000000" pitchFamily="2" charset="0"/>
                <a:sym typeface="Manrope ExtraLight"/>
              </a:rPr>
              <a:t>Directeur de thèse</a:t>
            </a:r>
            <a:endParaRPr lang="fr-FR" sz="1000" dirty="0">
              <a:solidFill>
                <a:srgbClr val="D04616"/>
              </a:solidFill>
              <a:latin typeface="CCSD_manrope Medium" panose="00000500000000000000" pitchFamily="2" charset="0"/>
            </a:endParaRPr>
          </a:p>
        </p:txBody>
      </p:sp>
      <p:sp>
        <p:nvSpPr>
          <p:cNvPr id="249" name="Hexagon 65">
            <a:extLst>
              <a:ext uri="{FF2B5EF4-FFF2-40B4-BE49-F238E27FC236}">
                <a16:creationId xmlns:a16="http://schemas.microsoft.com/office/drawing/2014/main" id="{B72C5832-8814-4A7F-9272-87F2888D9A8F}"/>
              </a:ext>
            </a:extLst>
          </p:cNvPr>
          <p:cNvSpPr/>
          <p:nvPr/>
        </p:nvSpPr>
        <p:spPr>
          <a:xfrm flipH="1">
            <a:off x="7415093" y="350573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250" name="Hexagon 65">
            <a:extLst>
              <a:ext uri="{FF2B5EF4-FFF2-40B4-BE49-F238E27FC236}">
                <a16:creationId xmlns:a16="http://schemas.microsoft.com/office/drawing/2014/main" id="{9D407A39-7CFF-4BC1-B5ED-FB67F3EF5180}"/>
              </a:ext>
            </a:extLst>
          </p:cNvPr>
          <p:cNvSpPr/>
          <p:nvPr/>
        </p:nvSpPr>
        <p:spPr>
          <a:xfrm flipH="1">
            <a:off x="5132513" y="350573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251" name="Hexagon 65">
            <a:extLst>
              <a:ext uri="{FF2B5EF4-FFF2-40B4-BE49-F238E27FC236}">
                <a16:creationId xmlns:a16="http://schemas.microsoft.com/office/drawing/2014/main" id="{ED81F377-610A-417D-99DD-80042DF0F239}"/>
              </a:ext>
            </a:extLst>
          </p:cNvPr>
          <p:cNvSpPr/>
          <p:nvPr/>
        </p:nvSpPr>
        <p:spPr>
          <a:xfrm flipH="1">
            <a:off x="7435617" y="2262980"/>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CD3C0A"/>
                </a:solidFill>
                <a:latin typeface="CCSD_manrope Medium" panose="00000500000000000000" pitchFamily="2" charset="0"/>
                <a:sym typeface="Manrope ExtraLight"/>
              </a:rPr>
              <a:t>Résumé (en français et en anglais)</a:t>
            </a:r>
            <a:endParaRPr lang="fr-FR" sz="1000" dirty="0">
              <a:solidFill>
                <a:srgbClr val="CD3C0A"/>
              </a:solidFill>
              <a:latin typeface="CCSD_manrope Medium" panose="00000500000000000000" pitchFamily="2" charset="0"/>
            </a:endParaRPr>
          </a:p>
        </p:txBody>
      </p:sp>
      <p:grpSp>
        <p:nvGrpSpPr>
          <p:cNvPr id="12" name="Groupe 11">
            <a:extLst>
              <a:ext uri="{FF2B5EF4-FFF2-40B4-BE49-F238E27FC236}">
                <a16:creationId xmlns:a16="http://schemas.microsoft.com/office/drawing/2014/main" id="{0B29E7D3-0F36-4790-96F9-743173B4279F}"/>
              </a:ext>
            </a:extLst>
          </p:cNvPr>
          <p:cNvGrpSpPr/>
          <p:nvPr/>
        </p:nvGrpSpPr>
        <p:grpSpPr>
          <a:xfrm>
            <a:off x="211487" y="2035834"/>
            <a:ext cx="4616285" cy="4606506"/>
            <a:chOff x="206813" y="2027519"/>
            <a:chExt cx="4616285" cy="4606506"/>
          </a:xfrm>
        </p:grpSpPr>
        <p:sp>
          <p:nvSpPr>
            <p:cNvPr id="28" name="Google Shape;345;p41">
              <a:extLst>
                <a:ext uri="{FF2B5EF4-FFF2-40B4-BE49-F238E27FC236}">
                  <a16:creationId xmlns:a16="http://schemas.microsoft.com/office/drawing/2014/main" id="{6DE42AD1-CBCB-442D-A15B-695AFAD49FDD}"/>
                </a:ext>
              </a:extLst>
            </p:cNvPr>
            <p:cNvSpPr txBox="1"/>
            <p:nvPr/>
          </p:nvSpPr>
          <p:spPr>
            <a:xfrm>
              <a:off x="463969" y="5690852"/>
              <a:ext cx="1736676" cy="792840"/>
            </a:xfrm>
            <a:prstGeom prst="rect">
              <a:avLst/>
            </a:prstGeom>
            <a:noFill/>
            <a:ln>
              <a:noFill/>
            </a:ln>
          </p:spPr>
          <p:txBody>
            <a:bodyPr spcFirstLastPara="1" wrap="square" lIns="91425" tIns="91425" rIns="91425" bIns="91425" anchor="t" anchorCtr="0">
              <a:noAutofit/>
            </a:bodyPr>
            <a:lstStyle/>
            <a:p>
              <a:pPr algn="just">
                <a:buClr>
                  <a:schemeClr val="dk1"/>
                </a:buClr>
                <a:buSzPts val="1100"/>
              </a:pPr>
              <a:r>
                <a:rPr lang="fr-FR" sz="1200" dirty="0">
                  <a:solidFill>
                    <a:srgbClr val="18187A"/>
                  </a:solidFill>
                  <a:latin typeface="CCSD_manrope Medium" panose="00000500000000000000" pitchFamily="2" charset="0"/>
                  <a:sym typeface="Montserrat"/>
                </a:rPr>
                <a:t>Il faut vérifier si la thèse n’a pas déjà été déposée par son université</a:t>
              </a:r>
              <a:r>
                <a:rPr lang="fr-FR" sz="1200" i="1" dirty="0">
                  <a:solidFill>
                    <a:srgbClr val="18187A"/>
                  </a:solidFill>
                  <a:latin typeface="CCSD_manrope Medium" panose="00000500000000000000" pitchFamily="2" charset="0"/>
                  <a:sym typeface="Montserrat"/>
                </a:rPr>
                <a:t> </a:t>
              </a:r>
              <a:r>
                <a:rPr lang="fr-FR" sz="1200" dirty="0">
                  <a:solidFill>
                    <a:srgbClr val="18187A"/>
                  </a:solidFill>
                  <a:latin typeface="CCSD_manrope Medium" panose="00000500000000000000" pitchFamily="2" charset="0"/>
                  <a:sym typeface="Montserrat"/>
                </a:rPr>
                <a:t>(via l’</a:t>
              </a:r>
              <a:r>
                <a:rPr lang="fr-FR" sz="1200" dirty="0" err="1">
                  <a:solidFill>
                    <a:srgbClr val="18187A"/>
                  </a:solidFill>
                  <a:latin typeface="CCSD_manrope Medium" panose="00000500000000000000" pitchFamily="2" charset="0"/>
                  <a:sym typeface="Montserrat"/>
                </a:rPr>
                <a:t>Abes</a:t>
              </a:r>
              <a:r>
                <a:rPr lang="fr-FR" sz="1200" dirty="0">
                  <a:solidFill>
                    <a:srgbClr val="18187A"/>
                  </a:solidFill>
                  <a:latin typeface="CCSD_manrope Medium" panose="00000500000000000000" pitchFamily="2" charset="0"/>
                  <a:sym typeface="Montserrat"/>
                </a:rPr>
                <a:t>)</a:t>
              </a:r>
            </a:p>
          </p:txBody>
        </p:sp>
        <p:sp>
          <p:nvSpPr>
            <p:cNvPr id="30" name="Google Shape;347;p41">
              <a:extLst>
                <a:ext uri="{FF2B5EF4-FFF2-40B4-BE49-F238E27FC236}">
                  <a16:creationId xmlns:a16="http://schemas.microsoft.com/office/drawing/2014/main" id="{B154C290-D440-4F3F-A692-DD62ABAF0025}"/>
                </a:ext>
              </a:extLst>
            </p:cNvPr>
            <p:cNvSpPr txBox="1"/>
            <p:nvPr/>
          </p:nvSpPr>
          <p:spPr>
            <a:xfrm>
              <a:off x="206813" y="2027519"/>
              <a:ext cx="1016060" cy="1169078"/>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Une thèse ne peut  être déposée qu’après soutenance</a:t>
              </a:r>
            </a:p>
          </p:txBody>
        </p:sp>
        <p:sp>
          <p:nvSpPr>
            <p:cNvPr id="64" name="Google Shape;347;p41">
              <a:extLst>
                <a:ext uri="{FF2B5EF4-FFF2-40B4-BE49-F238E27FC236}">
                  <a16:creationId xmlns:a16="http://schemas.microsoft.com/office/drawing/2014/main" id="{1BE8A0A9-FCEF-4C4D-9A15-2CCEA94F9680}"/>
                </a:ext>
              </a:extLst>
            </p:cNvPr>
            <p:cNvSpPr txBox="1"/>
            <p:nvPr/>
          </p:nvSpPr>
          <p:spPr>
            <a:xfrm>
              <a:off x="3712173" y="2355323"/>
              <a:ext cx="1110925" cy="637966"/>
            </a:xfrm>
            <a:prstGeom prst="rect">
              <a:avLst/>
            </a:prstGeom>
            <a:noFill/>
            <a:ln>
              <a:noFill/>
            </a:ln>
          </p:spPr>
          <p:txBody>
            <a:bodyPr spcFirstLastPara="1" wrap="square" lIns="91425" tIns="91425" rIns="91425" bIns="91425" anchor="t" anchorCtr="0">
              <a:noAutofit/>
            </a:bodyPr>
            <a:lstStyle/>
            <a:p>
              <a:pPr algn="just"/>
              <a:r>
                <a:rPr lang="fr-FR" sz="1200" dirty="0">
                  <a:solidFill>
                    <a:srgbClr val="18187A"/>
                  </a:solidFill>
                  <a:latin typeface="CCSD_manrope Medium" panose="00000500000000000000" pitchFamily="2" charset="0"/>
                  <a:sym typeface="Montserrat"/>
                </a:rPr>
                <a:t>Seul le texte intégral doit être déposé</a:t>
              </a:r>
              <a:endParaRPr lang="fr-FR" sz="1200" dirty="0">
                <a:solidFill>
                  <a:srgbClr val="18187A"/>
                </a:solidFill>
                <a:latin typeface="CCSD_manrope Medium" panose="00000500000000000000" pitchFamily="2" charset="0"/>
              </a:endParaRPr>
            </a:p>
          </p:txBody>
        </p:sp>
        <p:sp>
          <p:nvSpPr>
            <p:cNvPr id="65" name="Google Shape;345;p41">
              <a:extLst>
                <a:ext uri="{FF2B5EF4-FFF2-40B4-BE49-F238E27FC236}">
                  <a16:creationId xmlns:a16="http://schemas.microsoft.com/office/drawing/2014/main" id="{C576F0CA-FE65-4290-A354-095EFFE86B37}"/>
                </a:ext>
              </a:extLst>
            </p:cNvPr>
            <p:cNvSpPr txBox="1"/>
            <p:nvPr/>
          </p:nvSpPr>
          <p:spPr>
            <a:xfrm>
              <a:off x="3444960" y="5411423"/>
              <a:ext cx="1122366" cy="1222602"/>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rPr>
                <a:t> Une thèse doit contenir la page de garde selon le modèle de l’université</a:t>
              </a:r>
            </a:p>
          </p:txBody>
        </p:sp>
        <p:grpSp>
          <p:nvGrpSpPr>
            <p:cNvPr id="7" name="Groupe 6">
              <a:extLst>
                <a:ext uri="{FF2B5EF4-FFF2-40B4-BE49-F238E27FC236}">
                  <a16:creationId xmlns:a16="http://schemas.microsoft.com/office/drawing/2014/main" id="{F5048F84-BC3C-44CD-B7D9-54A94DB6DF28}"/>
                </a:ext>
              </a:extLst>
            </p:cNvPr>
            <p:cNvGrpSpPr/>
            <p:nvPr/>
          </p:nvGrpSpPr>
          <p:grpSpPr>
            <a:xfrm>
              <a:off x="714843" y="2899305"/>
              <a:ext cx="3552793" cy="2791547"/>
              <a:chOff x="714843" y="2899305"/>
              <a:chExt cx="3552793" cy="2791547"/>
            </a:xfrm>
          </p:grpSpPr>
          <p:grpSp>
            <p:nvGrpSpPr>
              <p:cNvPr id="6" name="Groupe 5">
                <a:extLst>
                  <a:ext uri="{FF2B5EF4-FFF2-40B4-BE49-F238E27FC236}">
                    <a16:creationId xmlns:a16="http://schemas.microsoft.com/office/drawing/2014/main" id="{AFF103DC-F1CC-494E-AB37-C4DE1FA07ECD}"/>
                  </a:ext>
                </a:extLst>
              </p:cNvPr>
              <p:cNvGrpSpPr/>
              <p:nvPr/>
            </p:nvGrpSpPr>
            <p:grpSpPr>
              <a:xfrm>
                <a:off x="714843" y="2899305"/>
                <a:ext cx="3552793" cy="2791547"/>
                <a:chOff x="7741514" y="14503"/>
                <a:chExt cx="3552793" cy="2791547"/>
              </a:xfrm>
            </p:grpSpPr>
            <p:grpSp>
              <p:nvGrpSpPr>
                <p:cNvPr id="57" name="Groupe 56">
                  <a:extLst>
                    <a:ext uri="{FF2B5EF4-FFF2-40B4-BE49-F238E27FC236}">
                      <a16:creationId xmlns:a16="http://schemas.microsoft.com/office/drawing/2014/main" id="{49180CDD-4653-4125-A93E-9CECED033918}"/>
                    </a:ext>
                  </a:extLst>
                </p:cNvPr>
                <p:cNvGrpSpPr/>
                <p:nvPr/>
              </p:nvGrpSpPr>
              <p:grpSpPr>
                <a:xfrm>
                  <a:off x="8440989" y="14503"/>
                  <a:ext cx="2415600" cy="2415309"/>
                  <a:chOff x="0" y="4442691"/>
                  <a:chExt cx="2415600" cy="2415309"/>
                </a:xfrm>
              </p:grpSpPr>
              <p:sp>
                <p:nvSpPr>
                  <p:cNvPr id="58" name="Ellipse 57">
                    <a:extLst>
                      <a:ext uri="{FF2B5EF4-FFF2-40B4-BE49-F238E27FC236}">
                        <a16:creationId xmlns:a16="http://schemas.microsoft.com/office/drawing/2014/main" id="{104C28FD-72FC-4F69-90FC-819D22605A0F}"/>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59" name="Ellipse 58">
                    <a:extLst>
                      <a:ext uri="{FF2B5EF4-FFF2-40B4-BE49-F238E27FC236}">
                        <a16:creationId xmlns:a16="http://schemas.microsoft.com/office/drawing/2014/main" id="{9399E052-5C95-4102-AC61-3391440ED91E}"/>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400" dirty="0">
                      <a:solidFill>
                        <a:schemeClr val="tx1"/>
                      </a:solidFill>
                      <a:latin typeface="CCSD_manrope SemiBold" panose="00000500000000000000" pitchFamily="2" charset="0"/>
                    </a:endParaRPr>
                  </a:p>
                </p:txBody>
              </p:sp>
            </p:grpSp>
            <p:grpSp>
              <p:nvGrpSpPr>
                <p:cNvPr id="60" name="Google Shape;489;p45">
                  <a:extLst>
                    <a:ext uri="{FF2B5EF4-FFF2-40B4-BE49-F238E27FC236}">
                      <a16:creationId xmlns:a16="http://schemas.microsoft.com/office/drawing/2014/main" id="{0D7C3E98-6C86-4739-A250-3F42855386D2}"/>
                    </a:ext>
                  </a:extLst>
                </p:cNvPr>
                <p:cNvGrpSpPr/>
                <p:nvPr/>
              </p:nvGrpSpPr>
              <p:grpSpPr>
                <a:xfrm>
                  <a:off x="7741514" y="311795"/>
                  <a:ext cx="1084434" cy="418249"/>
                  <a:chOff x="5478542" y="1046950"/>
                  <a:chExt cx="1535908" cy="418249"/>
                </a:xfrm>
              </p:grpSpPr>
              <p:cxnSp>
                <p:nvCxnSpPr>
                  <p:cNvPr id="61" name="Google Shape;490;p45">
                    <a:extLst>
                      <a:ext uri="{FF2B5EF4-FFF2-40B4-BE49-F238E27FC236}">
                        <a16:creationId xmlns:a16="http://schemas.microsoft.com/office/drawing/2014/main" id="{30580418-7EDA-41C5-B676-4C1E1BDD310F}"/>
                      </a:ext>
                    </a:extLst>
                  </p:cNvPr>
                  <p:cNvCxnSpPr>
                    <a:cxnSpLocks/>
                    <a:stCxn id="30" idx="2"/>
                    <a:endCxn id="62" idx="0"/>
                  </p:cNvCxnSpPr>
                  <p:nvPr/>
                </p:nvCxnSpPr>
                <p:spPr>
                  <a:xfrm rot="16200000" flipH="1">
                    <a:off x="6048517" y="476975"/>
                    <a:ext cx="341572" cy="1481521"/>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62" name="Google Shape;491;p45">
                    <a:extLst>
                      <a:ext uri="{FF2B5EF4-FFF2-40B4-BE49-F238E27FC236}">
                        <a16:creationId xmlns:a16="http://schemas.microsoft.com/office/drawing/2014/main" id="{CC20BB85-EEC0-404D-8D60-6A8D4F246F76}"/>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3" name="Google Shape;489;p45">
                  <a:extLst>
                    <a:ext uri="{FF2B5EF4-FFF2-40B4-BE49-F238E27FC236}">
                      <a16:creationId xmlns:a16="http://schemas.microsoft.com/office/drawing/2014/main" id="{1C54E1F7-A698-44A7-BBE8-51AD865B69A7}"/>
                    </a:ext>
                  </a:extLst>
                </p:cNvPr>
                <p:cNvGrpSpPr/>
                <p:nvPr/>
              </p:nvGrpSpPr>
              <p:grpSpPr>
                <a:xfrm>
                  <a:off x="8358978" y="1863155"/>
                  <a:ext cx="561843" cy="942895"/>
                  <a:chOff x="6416240" y="1163312"/>
                  <a:chExt cx="561842" cy="942895"/>
                </a:xfrm>
              </p:grpSpPr>
              <p:cxnSp>
                <p:nvCxnSpPr>
                  <p:cNvPr id="102" name="Google Shape;490;p45">
                    <a:extLst>
                      <a:ext uri="{FF2B5EF4-FFF2-40B4-BE49-F238E27FC236}">
                        <a16:creationId xmlns:a16="http://schemas.microsoft.com/office/drawing/2014/main" id="{9BD8B419-235D-4D45-A2CA-F0D77141B342}"/>
                      </a:ext>
                    </a:extLst>
                  </p:cNvPr>
                  <p:cNvCxnSpPr>
                    <a:cxnSpLocks/>
                    <a:stCxn id="28" idx="0"/>
                    <a:endCxn id="103" idx="0"/>
                  </p:cNvCxnSpPr>
                  <p:nvPr/>
                </p:nvCxnSpPr>
                <p:spPr>
                  <a:xfrm rot="5400000" flipH="1" flipV="1">
                    <a:off x="6241754" y="1416913"/>
                    <a:ext cx="863780" cy="514808"/>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3" name="Google Shape;491;p45">
                    <a:extLst>
                      <a:ext uri="{FF2B5EF4-FFF2-40B4-BE49-F238E27FC236}">
                        <a16:creationId xmlns:a16="http://schemas.microsoft.com/office/drawing/2014/main" id="{42AD8A16-FF4C-4335-A6BC-66BBB57B781A}"/>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104" name="Google Shape;489;p45">
                  <a:extLst>
                    <a:ext uri="{FF2B5EF4-FFF2-40B4-BE49-F238E27FC236}">
                      <a16:creationId xmlns:a16="http://schemas.microsoft.com/office/drawing/2014/main" id="{03C43DB3-4A43-41D5-BC14-75EFF76C7FEB}"/>
                    </a:ext>
                  </a:extLst>
                </p:cNvPr>
                <p:cNvGrpSpPr/>
                <p:nvPr/>
              </p:nvGrpSpPr>
              <p:grpSpPr>
                <a:xfrm flipH="1">
                  <a:off x="9992530" y="2135195"/>
                  <a:ext cx="1040285" cy="391426"/>
                  <a:chOff x="5944368" y="1163312"/>
                  <a:chExt cx="1033714" cy="391426"/>
                </a:xfrm>
              </p:grpSpPr>
              <p:cxnSp>
                <p:nvCxnSpPr>
                  <p:cNvPr id="105" name="Google Shape;490;p45">
                    <a:extLst>
                      <a:ext uri="{FF2B5EF4-FFF2-40B4-BE49-F238E27FC236}">
                        <a16:creationId xmlns:a16="http://schemas.microsoft.com/office/drawing/2014/main" id="{515C2F00-DDDD-4D01-9104-8A5BB99074F2}"/>
                      </a:ext>
                    </a:extLst>
                  </p:cNvPr>
                  <p:cNvCxnSpPr>
                    <a:cxnSpLocks/>
                    <a:stCxn id="65" idx="0"/>
                    <a:endCxn id="106" idx="0"/>
                  </p:cNvCxnSpPr>
                  <p:nvPr/>
                </p:nvCxnSpPr>
                <p:spPr>
                  <a:xfrm rot="5400000" flipH="1" flipV="1">
                    <a:off x="6281562" y="905233"/>
                    <a:ext cx="312311" cy="986699"/>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6" name="Google Shape;491;p45">
                    <a:extLst>
                      <a:ext uri="{FF2B5EF4-FFF2-40B4-BE49-F238E27FC236}">
                        <a16:creationId xmlns:a16="http://schemas.microsoft.com/office/drawing/2014/main" id="{04483E4A-DDA9-4D1B-A326-6C32D2EB0F79}"/>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107" name="Google Shape;489;p45">
                  <a:extLst>
                    <a:ext uri="{FF2B5EF4-FFF2-40B4-BE49-F238E27FC236}">
                      <a16:creationId xmlns:a16="http://schemas.microsoft.com/office/drawing/2014/main" id="{2E698162-CB92-4892-B612-AC422552ABA7}"/>
                    </a:ext>
                  </a:extLst>
                </p:cNvPr>
                <p:cNvGrpSpPr/>
                <p:nvPr/>
              </p:nvGrpSpPr>
              <p:grpSpPr>
                <a:xfrm flipH="1" flipV="1">
                  <a:off x="10123265" y="108487"/>
                  <a:ext cx="1171042" cy="360521"/>
                  <a:chOff x="5814438" y="1163312"/>
                  <a:chExt cx="1163644" cy="338618"/>
                </a:xfrm>
              </p:grpSpPr>
              <p:cxnSp>
                <p:nvCxnSpPr>
                  <p:cNvPr id="108" name="Google Shape;490;p45">
                    <a:extLst>
                      <a:ext uri="{FF2B5EF4-FFF2-40B4-BE49-F238E27FC236}">
                        <a16:creationId xmlns:a16="http://schemas.microsoft.com/office/drawing/2014/main" id="{0AE6F900-E3EA-447F-9F22-8AD49C2607DA}"/>
                      </a:ext>
                    </a:extLst>
                  </p:cNvPr>
                  <p:cNvCxnSpPr>
                    <a:cxnSpLocks/>
                    <a:stCxn id="64" idx="2"/>
                    <a:endCxn id="109" idx="0"/>
                  </p:cNvCxnSpPr>
                  <p:nvPr/>
                </p:nvCxnSpPr>
                <p:spPr>
                  <a:xfrm rot="5400000" flipH="1" flipV="1">
                    <a:off x="6242898" y="813967"/>
                    <a:ext cx="259503" cy="1116424"/>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9" name="Google Shape;491;p45">
                    <a:extLst>
                      <a:ext uri="{FF2B5EF4-FFF2-40B4-BE49-F238E27FC236}">
                        <a16:creationId xmlns:a16="http://schemas.microsoft.com/office/drawing/2014/main" id="{971C3719-A814-4460-A8DB-5588DE1AFFE9}"/>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sp>
            <p:nvSpPr>
              <p:cNvPr id="5" name="Rectangle 4">
                <a:extLst>
                  <a:ext uri="{FF2B5EF4-FFF2-40B4-BE49-F238E27FC236}">
                    <a16:creationId xmlns:a16="http://schemas.microsoft.com/office/drawing/2014/main" id="{F16DEC51-5C35-4BBE-9339-F259654660ED}"/>
                  </a:ext>
                </a:extLst>
              </p:cNvPr>
              <p:cNvSpPr/>
              <p:nvPr/>
            </p:nvSpPr>
            <p:spPr>
              <a:xfrm>
                <a:off x="2072369" y="3696498"/>
                <a:ext cx="1068337" cy="923330"/>
              </a:xfrm>
              <a:prstGeom prst="rect">
                <a:avLst/>
              </a:prstGeom>
            </p:spPr>
            <p:txBody>
              <a:bodyPr wrap="square">
                <a:spAutoFit/>
              </a:bodyPr>
              <a:lstStyle/>
              <a:p>
                <a:r>
                  <a:rPr lang="fr-FR" sz="5400" dirty="0">
                    <a:solidFill>
                      <a:srgbClr val="17176E"/>
                    </a:solidFill>
                    <a:latin typeface="icomoon" pitchFamily="2" charset="0"/>
                  </a:rPr>
                  <a:t></a:t>
                </a:r>
                <a:endParaRPr lang="fr-FR" sz="5400" dirty="0"/>
              </a:p>
            </p:txBody>
          </p:sp>
        </p:grpSp>
      </p:grpSp>
      <p:sp>
        <p:nvSpPr>
          <p:cNvPr id="66" name="Rectangle 65">
            <a:hlinkClick r:id="rId2" action="ppaction://hlinksldjump"/>
            <a:extLst>
              <a:ext uri="{FF2B5EF4-FFF2-40B4-BE49-F238E27FC236}">
                <a16:creationId xmlns:a16="http://schemas.microsoft.com/office/drawing/2014/main" id="{69D4CEA5-E3A7-40C7-B60A-15FD11088DD1}"/>
              </a:ext>
            </a:extLst>
          </p:cNvPr>
          <p:cNvSpPr/>
          <p:nvPr/>
        </p:nvSpPr>
        <p:spPr>
          <a:xfrm>
            <a:off x="3578776" y="345865"/>
            <a:ext cx="263152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Hexagon 65">
            <a:extLst>
              <a:ext uri="{FF2B5EF4-FFF2-40B4-BE49-F238E27FC236}">
                <a16:creationId xmlns:a16="http://schemas.microsoft.com/office/drawing/2014/main" id="{4C53A95B-7CE3-4672-AAEA-E11D08FB2D2B}"/>
              </a:ext>
            </a:extLst>
          </p:cNvPr>
          <p:cNvSpPr/>
          <p:nvPr/>
        </p:nvSpPr>
        <p:spPr>
          <a:xfrm flipH="1">
            <a:off x="10117953" y="3263733"/>
            <a:ext cx="182880" cy="165268"/>
          </a:xfrm>
          <a:prstGeom prst="hexagon">
            <a:avLst/>
          </a:prstGeom>
          <a:noFill/>
          <a:ln w="19050">
            <a:solidFill>
              <a:srgbClr val="853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56" name="ZoneTexte 55">
            <a:extLst>
              <a:ext uri="{FF2B5EF4-FFF2-40B4-BE49-F238E27FC236}">
                <a16:creationId xmlns:a16="http://schemas.microsoft.com/office/drawing/2014/main" id="{67EAD151-8491-4F75-9702-19BC17890C9B}"/>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67" name="ZoneTexte 66">
            <a:extLst>
              <a:ext uri="{FF2B5EF4-FFF2-40B4-BE49-F238E27FC236}">
                <a16:creationId xmlns:a16="http://schemas.microsoft.com/office/drawing/2014/main" id="{EE0B4FA6-EF22-4F26-B4F9-AD918AE8639B}"/>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68" name="Hexagon 65">
            <a:extLst>
              <a:ext uri="{FF2B5EF4-FFF2-40B4-BE49-F238E27FC236}">
                <a16:creationId xmlns:a16="http://schemas.microsoft.com/office/drawing/2014/main" id="{3471666F-5DF6-44CE-9A30-D84F66E70E2B}"/>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69" name="Graphique 68">
            <a:hlinkClick r:id="rId3" action="ppaction://hlinksldjump"/>
            <a:extLst>
              <a:ext uri="{FF2B5EF4-FFF2-40B4-BE49-F238E27FC236}">
                <a16:creationId xmlns:a16="http://schemas.microsoft.com/office/drawing/2014/main" id="{5440716A-0D99-4BCC-A0C3-96BAD903F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49609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p:cNvSpPr>
            <a:spLocks noGrp="1"/>
          </p:cNvSpPr>
          <p:nvPr>
            <p:ph type="body" idx="20"/>
          </p:nvPr>
        </p:nvSpPr>
        <p:spPr/>
        <p:txBody>
          <a:bodyPr/>
          <a:lstStyle/>
          <a:p>
            <a:r>
              <a:rPr lang="fr-FR" dirty="0"/>
              <a:t>4- Les spécificités de la communication dans un congrès</a:t>
            </a:r>
          </a:p>
          <a:p>
            <a:endParaRPr lang="fr-FR" dirty="0"/>
          </a:p>
        </p:txBody>
      </p:sp>
      <p:sp>
        <p:nvSpPr>
          <p:cNvPr id="52" name="Rectangle 51">
            <a:extLst>
              <a:ext uri="{FF2B5EF4-FFF2-40B4-BE49-F238E27FC236}">
                <a16:creationId xmlns:a16="http://schemas.microsoft.com/office/drawing/2014/main" id="{FCC274DF-716C-49D9-B349-1E44BEC7D1EF}"/>
              </a:ext>
            </a:extLst>
          </p:cNvPr>
          <p:cNvSpPr/>
          <p:nvPr/>
        </p:nvSpPr>
        <p:spPr>
          <a:xfrm>
            <a:off x="5144789" y="1799358"/>
            <a:ext cx="2375971" cy="307777"/>
          </a:xfrm>
          <a:prstGeom prst="rect">
            <a:avLst/>
          </a:prstGeom>
        </p:spPr>
        <p:txBody>
          <a:bodyPr wrap="none">
            <a:spAutoFit/>
          </a:bodyPr>
          <a:lstStyle/>
          <a:p>
            <a:pPr lvl="0"/>
            <a:r>
              <a:rPr lang="fr-FR" sz="1400" dirty="0">
                <a:solidFill>
                  <a:srgbClr val="18187A"/>
                </a:solidFill>
                <a:latin typeface="CCSD_manrope" panose="00000500000000000000" pitchFamily="2" charset="0"/>
                <a:sym typeface="Manrope Light"/>
              </a:rPr>
              <a:t>Métadonnées obligatoires :</a:t>
            </a:r>
            <a:endParaRPr lang="fr-FR" sz="1400" dirty="0">
              <a:solidFill>
                <a:srgbClr val="18187A"/>
              </a:solidFill>
              <a:latin typeface="CCSD_manrope" panose="00000500000000000000" pitchFamily="2" charset="0"/>
            </a:endParaRPr>
          </a:p>
        </p:txBody>
      </p:sp>
      <p:sp>
        <p:nvSpPr>
          <p:cNvPr id="53" name="Hexagon 65">
            <a:extLst>
              <a:ext uri="{FF2B5EF4-FFF2-40B4-BE49-F238E27FC236}">
                <a16:creationId xmlns:a16="http://schemas.microsoft.com/office/drawing/2014/main" id="{DFA1DC09-AAE6-4D59-91B3-7936933BC12C}"/>
              </a:ext>
            </a:extLst>
          </p:cNvPr>
          <p:cNvSpPr/>
          <p:nvPr/>
        </p:nvSpPr>
        <p:spPr>
          <a:xfrm flipH="1">
            <a:off x="5109032" y="2266583"/>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Titre</a:t>
            </a:r>
            <a:endParaRPr lang="fr-FR" sz="1000" dirty="0">
              <a:solidFill>
                <a:srgbClr val="7D2D46"/>
              </a:solidFill>
              <a:latin typeface="CCSD_manrope Medium" panose="00000500000000000000" pitchFamily="2" charset="0"/>
            </a:endParaRPr>
          </a:p>
        </p:txBody>
      </p:sp>
      <p:sp>
        <p:nvSpPr>
          <p:cNvPr id="54" name="Hexagon 65">
            <a:extLst>
              <a:ext uri="{FF2B5EF4-FFF2-40B4-BE49-F238E27FC236}">
                <a16:creationId xmlns:a16="http://schemas.microsoft.com/office/drawing/2014/main" id="{8A1F1B72-6A3B-45EB-A3DB-E4D786CE5A13}"/>
              </a:ext>
            </a:extLst>
          </p:cNvPr>
          <p:cNvSpPr/>
          <p:nvPr/>
        </p:nvSpPr>
        <p:spPr>
          <a:xfrm flipH="1">
            <a:off x="6252104" y="2843190"/>
            <a:ext cx="1258611" cy="1077733"/>
          </a:xfrm>
          <a:prstGeom prst="hexagon">
            <a:avLst/>
          </a:prstGeom>
          <a:no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7D2D46"/>
                </a:solidFill>
                <a:latin typeface="CCSD_manrope Medium" panose="00000500000000000000" pitchFamily="2" charset="0"/>
                <a:sym typeface="Manrope ExtraLight"/>
              </a:rPr>
              <a:t>Langue du document</a:t>
            </a:r>
            <a:endParaRPr lang="fr-FR" sz="1000" dirty="0">
              <a:solidFill>
                <a:srgbClr val="7D2D46"/>
              </a:solidFill>
              <a:latin typeface="CCSD_manrope Medium" panose="00000500000000000000" pitchFamily="2" charset="0"/>
            </a:endParaRPr>
          </a:p>
        </p:txBody>
      </p:sp>
      <p:sp>
        <p:nvSpPr>
          <p:cNvPr id="55" name="Hexagon 65">
            <a:extLst>
              <a:ext uri="{FF2B5EF4-FFF2-40B4-BE49-F238E27FC236}">
                <a16:creationId xmlns:a16="http://schemas.microsoft.com/office/drawing/2014/main" id="{92640526-4779-4F9E-9B3E-10EF721BEAD7}"/>
              </a:ext>
            </a:extLst>
          </p:cNvPr>
          <p:cNvSpPr/>
          <p:nvPr/>
        </p:nvSpPr>
        <p:spPr>
          <a:xfrm flipH="1">
            <a:off x="7409298" y="4737822"/>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FF4900"/>
                </a:solidFill>
                <a:latin typeface="CCSD_manrope Medium" panose="00000500000000000000" pitchFamily="2" charset="0"/>
                <a:sym typeface="Manrope ExtraLight"/>
              </a:rPr>
              <a:t>Date de début du congrès</a:t>
            </a:r>
          </a:p>
        </p:txBody>
      </p:sp>
      <p:sp>
        <p:nvSpPr>
          <p:cNvPr id="56" name="Hexagon 65">
            <a:extLst>
              <a:ext uri="{FF2B5EF4-FFF2-40B4-BE49-F238E27FC236}">
                <a16:creationId xmlns:a16="http://schemas.microsoft.com/office/drawing/2014/main" id="{178A9886-4E7E-427B-82EF-5A8D695FF03D}"/>
              </a:ext>
            </a:extLst>
          </p:cNvPr>
          <p:cNvSpPr/>
          <p:nvPr/>
        </p:nvSpPr>
        <p:spPr>
          <a:xfrm flipH="1">
            <a:off x="5120976" y="4737823"/>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rgbClr val="7D2D46"/>
                </a:solidFill>
                <a:latin typeface="CCSD_manrope Medium" panose="00000500000000000000" pitchFamily="2" charset="0"/>
                <a:sym typeface="Manrope ExtraLight"/>
              </a:rPr>
              <a:t>Au </a:t>
            </a:r>
            <a:r>
              <a:rPr lang="fr-FR" sz="1000" dirty="0">
                <a:solidFill>
                  <a:srgbClr val="7D2D46"/>
                </a:solidFill>
                <a:latin typeface="CCSD_manrope Medium" panose="00000500000000000000" pitchFamily="2" charset="0"/>
                <a:sym typeface="Manrope ExtraLight"/>
              </a:rPr>
              <a:t>moins  une affiliation</a:t>
            </a:r>
            <a:endParaRPr lang="fr-FR" sz="1000" dirty="0">
              <a:solidFill>
                <a:srgbClr val="7D2D46"/>
              </a:solidFill>
              <a:latin typeface="CCSD_manrope Medium" panose="00000500000000000000" pitchFamily="2" charset="0"/>
            </a:endParaRPr>
          </a:p>
        </p:txBody>
      </p:sp>
      <p:sp>
        <p:nvSpPr>
          <p:cNvPr id="57" name="Hexagon 65">
            <a:extLst>
              <a:ext uri="{FF2B5EF4-FFF2-40B4-BE49-F238E27FC236}">
                <a16:creationId xmlns:a16="http://schemas.microsoft.com/office/drawing/2014/main" id="{DB8B95EF-D4A3-4118-94ED-2EF8874E6D0F}"/>
              </a:ext>
            </a:extLst>
          </p:cNvPr>
          <p:cNvSpPr/>
          <p:nvPr/>
        </p:nvSpPr>
        <p:spPr>
          <a:xfrm flipH="1">
            <a:off x="7409298" y="348766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7D2D46"/>
                </a:solidFill>
                <a:latin typeface="CCSD_manrope Medium" panose="00000500000000000000" pitchFamily="2" charset="0"/>
                <a:sym typeface="Manrope ExtraLight"/>
              </a:rPr>
              <a:t>Domaine</a:t>
            </a:r>
            <a:endParaRPr lang="fr-FR" sz="1000" dirty="0">
              <a:solidFill>
                <a:srgbClr val="7D2D46"/>
              </a:solidFill>
              <a:latin typeface="CCSD_manrope Medium" panose="00000500000000000000" pitchFamily="2" charset="0"/>
            </a:endParaRPr>
          </a:p>
        </p:txBody>
      </p:sp>
      <p:sp>
        <p:nvSpPr>
          <p:cNvPr id="58" name="Hexagon 65">
            <a:extLst>
              <a:ext uri="{FF2B5EF4-FFF2-40B4-BE49-F238E27FC236}">
                <a16:creationId xmlns:a16="http://schemas.microsoft.com/office/drawing/2014/main" id="{45536D5F-8E1C-4074-8129-4D569923A63C}"/>
              </a:ext>
            </a:extLst>
          </p:cNvPr>
          <p:cNvSpPr/>
          <p:nvPr/>
        </p:nvSpPr>
        <p:spPr>
          <a:xfrm flipH="1">
            <a:off x="5120976" y="3490754"/>
            <a:ext cx="1258611" cy="1077733"/>
          </a:xfrm>
          <a:prstGeom prst="hexagon">
            <a:avLst/>
          </a:prstGeom>
          <a:solidFill>
            <a:schemeClr val="bg1">
              <a:alpha val="10000"/>
            </a:schemeClr>
          </a:solidFill>
          <a:ln w="28575">
            <a:solidFill>
              <a:srgbClr val="7D2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a:solidFill>
                  <a:srgbClr val="7D2D46"/>
                </a:solidFill>
                <a:latin typeface="CCSD_manrope Medium" panose="00000500000000000000" pitchFamily="2" charset="0"/>
                <a:sym typeface="Manrope ExtraLight"/>
              </a:rPr>
              <a:t>Auteur</a:t>
            </a:r>
            <a:r>
              <a:rPr lang="fr-FR" sz="1000" dirty="0">
                <a:solidFill>
                  <a:srgbClr val="7D2D46"/>
                </a:solidFill>
                <a:latin typeface="CCSD_manrope Medium" panose="00000500000000000000" pitchFamily="2" charset="0"/>
                <a:sym typeface="Manrope ExtraLight"/>
              </a:rPr>
              <a:t>(s) du document</a:t>
            </a:r>
            <a:endParaRPr lang="fr-FR" sz="1000" dirty="0">
              <a:solidFill>
                <a:srgbClr val="7D2D46"/>
              </a:solidFill>
              <a:latin typeface="CCSD_manrope Medium" panose="00000500000000000000" pitchFamily="2" charset="0"/>
            </a:endParaRPr>
          </a:p>
        </p:txBody>
      </p:sp>
      <p:sp>
        <p:nvSpPr>
          <p:cNvPr id="59" name="Hexagon 65">
            <a:extLst>
              <a:ext uri="{FF2B5EF4-FFF2-40B4-BE49-F238E27FC236}">
                <a16:creationId xmlns:a16="http://schemas.microsoft.com/office/drawing/2014/main" id="{1B5E209A-C95C-4B17-A4D9-77DC61E0C916}"/>
              </a:ext>
            </a:extLst>
          </p:cNvPr>
          <p:cNvSpPr/>
          <p:nvPr/>
        </p:nvSpPr>
        <p:spPr>
          <a:xfrm flipH="1">
            <a:off x="7409298" y="2241550"/>
            <a:ext cx="1258611" cy="1077733"/>
          </a:xfrm>
          <a:prstGeom prst="hexagon">
            <a:avLst/>
          </a:prstGeom>
          <a:no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FF4900"/>
                </a:solidFill>
                <a:latin typeface="CCSD_manrope Medium" panose="00000500000000000000" pitchFamily="2" charset="0"/>
                <a:sym typeface="Manrope ExtraLight"/>
              </a:rPr>
              <a:t>Ville</a:t>
            </a:r>
            <a:endParaRPr lang="fr-FR" sz="1000" dirty="0">
              <a:solidFill>
                <a:srgbClr val="FF4900"/>
              </a:solidFill>
              <a:latin typeface="CCSD_manrope Medium" panose="00000500000000000000" pitchFamily="2" charset="0"/>
            </a:endParaRPr>
          </a:p>
        </p:txBody>
      </p:sp>
      <p:sp>
        <p:nvSpPr>
          <p:cNvPr id="60" name="Hexagon 65">
            <a:extLst>
              <a:ext uri="{FF2B5EF4-FFF2-40B4-BE49-F238E27FC236}">
                <a16:creationId xmlns:a16="http://schemas.microsoft.com/office/drawing/2014/main" id="{DA3C660B-5E9C-41AF-9BEC-25FD5BAE51D3}"/>
              </a:ext>
            </a:extLst>
          </p:cNvPr>
          <p:cNvSpPr/>
          <p:nvPr/>
        </p:nvSpPr>
        <p:spPr>
          <a:xfrm flipH="1">
            <a:off x="6252104" y="4089304"/>
            <a:ext cx="1258611" cy="1077733"/>
          </a:xfrm>
          <a:prstGeom prst="hexagon">
            <a:avLst/>
          </a:prstGeom>
          <a:solidFill>
            <a:schemeClr val="bg1">
              <a:alpha val="10000"/>
            </a:schemeClr>
          </a:solidFill>
          <a:ln w="28575">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00" dirty="0">
                <a:solidFill>
                  <a:srgbClr val="FF4900"/>
                </a:solidFill>
                <a:latin typeface="CCSD_manrope Medium" panose="00000500000000000000" pitchFamily="2" charset="0"/>
                <a:sym typeface="Manrope ExtraLight"/>
              </a:rPr>
              <a:t>Pays</a:t>
            </a:r>
            <a:endParaRPr lang="fr-FR" sz="1000" dirty="0">
              <a:solidFill>
                <a:srgbClr val="FF4900"/>
              </a:solidFill>
              <a:latin typeface="CCSD_manrope Medium" panose="00000500000000000000" pitchFamily="2" charset="0"/>
            </a:endParaRPr>
          </a:p>
        </p:txBody>
      </p:sp>
      <p:grpSp>
        <p:nvGrpSpPr>
          <p:cNvPr id="11" name="Groupe 10">
            <a:extLst>
              <a:ext uri="{FF2B5EF4-FFF2-40B4-BE49-F238E27FC236}">
                <a16:creationId xmlns:a16="http://schemas.microsoft.com/office/drawing/2014/main" id="{F7E0BC4A-C370-46B1-9E8E-2D380968A705}"/>
              </a:ext>
            </a:extLst>
          </p:cNvPr>
          <p:cNvGrpSpPr/>
          <p:nvPr/>
        </p:nvGrpSpPr>
        <p:grpSpPr>
          <a:xfrm>
            <a:off x="213332" y="2083438"/>
            <a:ext cx="4771741" cy="4567528"/>
            <a:chOff x="212487" y="2066812"/>
            <a:chExt cx="4771741" cy="4567527"/>
          </a:xfrm>
        </p:grpSpPr>
        <p:sp>
          <p:nvSpPr>
            <p:cNvPr id="5" name="Google Shape;345;p41">
              <a:extLst>
                <a:ext uri="{FF2B5EF4-FFF2-40B4-BE49-F238E27FC236}">
                  <a16:creationId xmlns:a16="http://schemas.microsoft.com/office/drawing/2014/main" id="{60EB53E4-B98E-4558-9047-7DE50523B9F3}"/>
                </a:ext>
              </a:extLst>
            </p:cNvPr>
            <p:cNvSpPr txBox="1"/>
            <p:nvPr/>
          </p:nvSpPr>
          <p:spPr>
            <a:xfrm>
              <a:off x="212487" y="4970177"/>
              <a:ext cx="1274809" cy="1232841"/>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r-FR" sz="1200" dirty="0">
                  <a:solidFill>
                    <a:srgbClr val="18187A"/>
                  </a:solidFill>
                  <a:latin typeface="CCSD_manrope Medium" panose="00000500000000000000" pitchFamily="2" charset="0"/>
                </a:rPr>
                <a:t> Un </a:t>
              </a:r>
              <a:r>
                <a:rPr lang="fr-FR" sz="1200" i="1" dirty="0">
                  <a:solidFill>
                    <a:srgbClr val="18187A"/>
                  </a:solidFill>
                  <a:latin typeface="CCSD_manrope Medium" panose="00000500000000000000" pitchFamily="2" charset="0"/>
                </a:rPr>
                <a:t>abstract</a:t>
              </a:r>
              <a:r>
                <a:rPr lang="fr-FR" sz="1200" dirty="0">
                  <a:solidFill>
                    <a:srgbClr val="18187A"/>
                  </a:solidFill>
                  <a:latin typeface="CCSD_manrope Medium" panose="00000500000000000000" pitchFamily="2" charset="0"/>
                </a:rPr>
                <a:t> n’est accepté que s'il est publié dans une revue ou dans un ouvrage</a:t>
              </a:r>
              <a:endParaRPr lang="fr-FR" sz="1200" dirty="0">
                <a:solidFill>
                  <a:srgbClr val="18187A"/>
                </a:solidFill>
                <a:latin typeface="CCSD_manrope Medium" panose="00000500000000000000" pitchFamily="2" charset="0"/>
                <a:sym typeface="Montserrat"/>
              </a:endParaRPr>
            </a:p>
          </p:txBody>
        </p:sp>
        <p:sp>
          <p:nvSpPr>
            <p:cNvPr id="6" name="Google Shape;347;p41">
              <a:extLst>
                <a:ext uri="{FF2B5EF4-FFF2-40B4-BE49-F238E27FC236}">
                  <a16:creationId xmlns:a16="http://schemas.microsoft.com/office/drawing/2014/main" id="{F53A35AE-8214-4DD3-B63C-E71AB41C5FDC}"/>
                </a:ext>
              </a:extLst>
            </p:cNvPr>
            <p:cNvSpPr txBox="1"/>
            <p:nvPr/>
          </p:nvSpPr>
          <p:spPr>
            <a:xfrm>
              <a:off x="212487" y="2453354"/>
              <a:ext cx="1135612" cy="717390"/>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sym typeface="Montserrat"/>
                </a:rPr>
                <a:t>Seul le texte intégral doit être déposé</a:t>
              </a:r>
            </a:p>
          </p:txBody>
        </p:sp>
        <p:sp>
          <p:nvSpPr>
            <p:cNvPr id="39" name="Google Shape;345;p41">
              <a:extLst>
                <a:ext uri="{FF2B5EF4-FFF2-40B4-BE49-F238E27FC236}">
                  <a16:creationId xmlns:a16="http://schemas.microsoft.com/office/drawing/2014/main" id="{16A166A1-4622-479F-AAF8-551B76450840}"/>
                </a:ext>
              </a:extLst>
            </p:cNvPr>
            <p:cNvSpPr txBox="1"/>
            <p:nvPr/>
          </p:nvSpPr>
          <p:spPr>
            <a:xfrm>
              <a:off x="3578479" y="5255220"/>
              <a:ext cx="1403079" cy="1379119"/>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fr-FR" sz="1200" dirty="0">
                  <a:solidFill>
                    <a:srgbClr val="18187A"/>
                  </a:solidFill>
                  <a:latin typeface="CCSD_manrope Medium" panose="00000500000000000000" pitchFamily="2" charset="0"/>
                  <a:sym typeface="Montserrat"/>
                </a:rPr>
                <a:t>Si la communication est publiée dans des actes, je sélectionne ‘oui’ dans le champ ‘Actes’</a:t>
              </a:r>
            </a:p>
          </p:txBody>
        </p:sp>
        <p:sp>
          <p:nvSpPr>
            <p:cNvPr id="40" name="Google Shape;347;p41">
              <a:extLst>
                <a:ext uri="{FF2B5EF4-FFF2-40B4-BE49-F238E27FC236}">
                  <a16:creationId xmlns:a16="http://schemas.microsoft.com/office/drawing/2014/main" id="{14478C60-545D-4C17-9554-4303AC5DB48E}"/>
                </a:ext>
              </a:extLst>
            </p:cNvPr>
            <p:cNvSpPr txBox="1"/>
            <p:nvPr/>
          </p:nvSpPr>
          <p:spPr>
            <a:xfrm>
              <a:off x="3362695" y="2066812"/>
              <a:ext cx="1621533" cy="872304"/>
            </a:xfrm>
            <a:prstGeom prst="rect">
              <a:avLst/>
            </a:prstGeom>
            <a:noFill/>
            <a:ln>
              <a:noFill/>
            </a:ln>
          </p:spPr>
          <p:txBody>
            <a:bodyPr spcFirstLastPara="1" wrap="square" lIns="91425" tIns="91425" rIns="91425" bIns="91425" anchor="t" anchorCtr="0">
              <a:noAutofit/>
            </a:bodyPr>
            <a:lstStyle/>
            <a:p>
              <a:r>
                <a:rPr lang="fr-FR" sz="1200" dirty="0">
                  <a:solidFill>
                    <a:srgbClr val="18187A"/>
                  </a:solidFill>
                  <a:latin typeface="CCSD_manrope Medium" panose="00000500000000000000" pitchFamily="2" charset="0"/>
                </a:rPr>
                <a:t>Les supports de présentation sont acceptés comme fichiers annexes</a:t>
              </a:r>
            </a:p>
          </p:txBody>
        </p:sp>
        <p:grpSp>
          <p:nvGrpSpPr>
            <p:cNvPr id="61" name="Groupe 60">
              <a:extLst>
                <a:ext uri="{FF2B5EF4-FFF2-40B4-BE49-F238E27FC236}">
                  <a16:creationId xmlns:a16="http://schemas.microsoft.com/office/drawing/2014/main" id="{7A3FE643-0E08-4D65-94DD-455AC66365C1}"/>
                </a:ext>
              </a:extLst>
            </p:cNvPr>
            <p:cNvGrpSpPr/>
            <p:nvPr/>
          </p:nvGrpSpPr>
          <p:grpSpPr>
            <a:xfrm>
              <a:off x="780293" y="2889250"/>
              <a:ext cx="3499727" cy="2415309"/>
              <a:chOff x="7812519" y="14503"/>
              <a:chExt cx="3499727" cy="2415309"/>
            </a:xfrm>
          </p:grpSpPr>
          <p:grpSp>
            <p:nvGrpSpPr>
              <p:cNvPr id="62" name="Groupe 61">
                <a:extLst>
                  <a:ext uri="{FF2B5EF4-FFF2-40B4-BE49-F238E27FC236}">
                    <a16:creationId xmlns:a16="http://schemas.microsoft.com/office/drawing/2014/main" id="{665A9879-2231-479E-BA1F-6D44750E6BB5}"/>
                  </a:ext>
                </a:extLst>
              </p:cNvPr>
              <p:cNvGrpSpPr/>
              <p:nvPr/>
            </p:nvGrpSpPr>
            <p:grpSpPr>
              <a:xfrm>
                <a:off x="8440989" y="14503"/>
                <a:ext cx="2415600" cy="2415309"/>
                <a:chOff x="0" y="4442691"/>
                <a:chExt cx="2415600" cy="2415309"/>
              </a:xfrm>
            </p:grpSpPr>
            <p:sp>
              <p:nvSpPr>
                <p:cNvPr id="109" name="Ellipse 108">
                  <a:extLst>
                    <a:ext uri="{FF2B5EF4-FFF2-40B4-BE49-F238E27FC236}">
                      <a16:creationId xmlns:a16="http://schemas.microsoft.com/office/drawing/2014/main" id="{D9639F79-65EE-4736-B327-02D6764A7CA7}"/>
                    </a:ext>
                  </a:extLst>
                </p:cNvPr>
                <p:cNvSpPr/>
                <p:nvPr/>
              </p:nvSpPr>
              <p:spPr>
                <a:xfrm>
                  <a:off x="0" y="4442691"/>
                  <a:ext cx="2415600" cy="2415309"/>
                </a:xfrm>
                <a:prstGeom prst="ellipse">
                  <a:avLst/>
                </a:prstGeom>
                <a:solidFill>
                  <a:srgbClr val="DC7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10" name="Ellipse 109">
                  <a:extLst>
                    <a:ext uri="{FF2B5EF4-FFF2-40B4-BE49-F238E27FC236}">
                      <a16:creationId xmlns:a16="http://schemas.microsoft.com/office/drawing/2014/main" id="{9E5B5AF7-B93C-42A1-BFC6-07C52ABE5A6C}"/>
                    </a:ext>
                  </a:extLst>
                </p:cNvPr>
                <p:cNvSpPr/>
                <p:nvPr/>
              </p:nvSpPr>
              <p:spPr>
                <a:xfrm>
                  <a:off x="384957" y="4851145"/>
                  <a:ext cx="1645685" cy="1598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a:solidFill>
                        <a:srgbClr val="17176E"/>
                      </a:solidFill>
                      <a:latin typeface="icomoon" pitchFamily="2" charset="0"/>
                    </a:rPr>
                    <a:t></a:t>
                  </a:r>
                  <a:endParaRPr lang="fr-FR" sz="5400" dirty="0">
                    <a:solidFill>
                      <a:schemeClr val="tx1"/>
                    </a:solidFill>
                    <a:latin typeface="CCSD_manrope SemiBold" panose="00000500000000000000" pitchFamily="2" charset="0"/>
                  </a:endParaRPr>
                </a:p>
              </p:txBody>
            </p:sp>
          </p:grpSp>
          <p:grpSp>
            <p:nvGrpSpPr>
              <p:cNvPr id="63" name="Google Shape;489;p45">
                <a:extLst>
                  <a:ext uri="{FF2B5EF4-FFF2-40B4-BE49-F238E27FC236}">
                    <a16:creationId xmlns:a16="http://schemas.microsoft.com/office/drawing/2014/main" id="{6EB23314-79E0-4A78-80FE-8C8DF71FE1A7}"/>
                  </a:ext>
                </a:extLst>
              </p:cNvPr>
              <p:cNvGrpSpPr/>
              <p:nvPr/>
            </p:nvGrpSpPr>
            <p:grpSpPr>
              <a:xfrm>
                <a:off x="7812519" y="295997"/>
                <a:ext cx="1013420" cy="434047"/>
                <a:chOff x="5579118" y="1031152"/>
                <a:chExt cx="1435332" cy="434047"/>
              </a:xfrm>
            </p:grpSpPr>
            <p:cxnSp>
              <p:nvCxnSpPr>
                <p:cNvPr id="107" name="Google Shape;490;p45">
                  <a:extLst>
                    <a:ext uri="{FF2B5EF4-FFF2-40B4-BE49-F238E27FC236}">
                      <a16:creationId xmlns:a16="http://schemas.microsoft.com/office/drawing/2014/main" id="{1F99E572-D795-403C-BB80-99A588AEE7C0}"/>
                    </a:ext>
                  </a:extLst>
                </p:cNvPr>
                <p:cNvCxnSpPr>
                  <a:cxnSpLocks/>
                  <a:stCxn id="6" idx="2"/>
                  <a:endCxn id="108" idx="0"/>
                </p:cNvCxnSpPr>
                <p:nvPr/>
              </p:nvCxnSpPr>
              <p:spPr>
                <a:xfrm rot="16200000" flipH="1">
                  <a:off x="6090906" y="519364"/>
                  <a:ext cx="357370" cy="1380945"/>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8" name="Google Shape;491;p45">
                  <a:extLst>
                    <a:ext uri="{FF2B5EF4-FFF2-40B4-BE49-F238E27FC236}">
                      <a16:creationId xmlns:a16="http://schemas.microsoft.com/office/drawing/2014/main" id="{FBD051D5-864D-46D6-943E-124A55CE3558}"/>
                    </a:ext>
                  </a:extLst>
                </p:cNvPr>
                <p:cNvSpPr/>
                <p:nvPr/>
              </p:nvSpPr>
              <p:spPr>
                <a:xfrm>
                  <a:off x="6905675" y="1388522"/>
                  <a:ext cx="108775" cy="76677"/>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64" name="Google Shape;489;p45">
                <a:extLst>
                  <a:ext uri="{FF2B5EF4-FFF2-40B4-BE49-F238E27FC236}">
                    <a16:creationId xmlns:a16="http://schemas.microsoft.com/office/drawing/2014/main" id="{2489BFB0-6230-452E-9B58-36FCEEB3AC90}"/>
                  </a:ext>
                </a:extLst>
              </p:cNvPr>
              <p:cNvGrpSpPr/>
              <p:nvPr/>
            </p:nvGrpSpPr>
            <p:grpSpPr>
              <a:xfrm>
                <a:off x="7882117" y="1863155"/>
                <a:ext cx="1038704" cy="232276"/>
                <a:chOff x="5939380" y="1163312"/>
                <a:chExt cx="1038702" cy="232276"/>
              </a:xfrm>
            </p:grpSpPr>
            <p:cxnSp>
              <p:nvCxnSpPr>
                <p:cNvPr id="105" name="Google Shape;490;p45">
                  <a:extLst>
                    <a:ext uri="{FF2B5EF4-FFF2-40B4-BE49-F238E27FC236}">
                      <a16:creationId xmlns:a16="http://schemas.microsoft.com/office/drawing/2014/main" id="{9C1D910B-39C1-42E0-81E1-EEA6274D854F}"/>
                    </a:ext>
                  </a:extLst>
                </p:cNvPr>
                <p:cNvCxnSpPr>
                  <a:cxnSpLocks/>
                  <a:stCxn id="5" idx="0"/>
                  <a:endCxn id="106" idx="0"/>
                </p:cNvCxnSpPr>
                <p:nvPr/>
              </p:nvCxnSpPr>
              <p:spPr>
                <a:xfrm rot="5400000" flipH="1" flipV="1">
                  <a:off x="6358634" y="823174"/>
                  <a:ext cx="153160" cy="991667"/>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6" name="Google Shape;491;p45">
                  <a:extLst>
                    <a:ext uri="{FF2B5EF4-FFF2-40B4-BE49-F238E27FC236}">
                      <a16:creationId xmlns:a16="http://schemas.microsoft.com/office/drawing/2014/main" id="{89F977F7-F6B4-41EF-BE04-C52B183323B2}"/>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88" name="Google Shape;489;p45">
                <a:extLst>
                  <a:ext uri="{FF2B5EF4-FFF2-40B4-BE49-F238E27FC236}">
                    <a16:creationId xmlns:a16="http://schemas.microsoft.com/office/drawing/2014/main" id="{FBAF9FD6-3738-4459-9448-C2BDB09090AC}"/>
                  </a:ext>
                </a:extLst>
              </p:cNvPr>
              <p:cNvGrpSpPr/>
              <p:nvPr/>
            </p:nvGrpSpPr>
            <p:grpSpPr>
              <a:xfrm flipH="1">
                <a:off x="9992530" y="2135195"/>
                <a:ext cx="1319716" cy="245279"/>
                <a:chOff x="5666702" y="1163312"/>
                <a:chExt cx="1311380" cy="245279"/>
              </a:xfrm>
            </p:grpSpPr>
            <p:cxnSp>
              <p:nvCxnSpPr>
                <p:cNvPr id="99" name="Google Shape;490;p45">
                  <a:extLst>
                    <a:ext uri="{FF2B5EF4-FFF2-40B4-BE49-F238E27FC236}">
                      <a16:creationId xmlns:a16="http://schemas.microsoft.com/office/drawing/2014/main" id="{03564C04-0BCE-4247-8EE2-566953B14F05}"/>
                    </a:ext>
                  </a:extLst>
                </p:cNvPr>
                <p:cNvCxnSpPr>
                  <a:cxnSpLocks/>
                  <a:stCxn id="39" idx="0"/>
                  <a:endCxn id="100" idx="0"/>
                </p:cNvCxnSpPr>
                <p:nvPr/>
              </p:nvCxnSpPr>
              <p:spPr>
                <a:xfrm rot="5400000" flipH="1" flipV="1">
                  <a:off x="6215803" y="693327"/>
                  <a:ext cx="166163" cy="1264365"/>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100" name="Google Shape;491;p45">
                  <a:extLst>
                    <a:ext uri="{FF2B5EF4-FFF2-40B4-BE49-F238E27FC236}">
                      <a16:creationId xmlns:a16="http://schemas.microsoft.com/office/drawing/2014/main" id="{38F57C02-CBDE-4995-BC0A-BC2B2F1D69B6}"/>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nvGrpSpPr>
              <p:cNvPr id="94" name="Google Shape;489;p45">
                <a:extLst>
                  <a:ext uri="{FF2B5EF4-FFF2-40B4-BE49-F238E27FC236}">
                    <a16:creationId xmlns:a16="http://schemas.microsoft.com/office/drawing/2014/main" id="{192B1E4E-6AD8-409F-9E62-4D0207F787B6}"/>
                  </a:ext>
                </a:extLst>
              </p:cNvPr>
              <p:cNvGrpSpPr/>
              <p:nvPr/>
            </p:nvGrpSpPr>
            <p:grpSpPr>
              <a:xfrm flipH="1" flipV="1">
                <a:off x="10123266" y="64369"/>
                <a:ext cx="1082422" cy="404633"/>
                <a:chOff x="5902498" y="1163312"/>
                <a:chExt cx="1075584" cy="380048"/>
              </a:xfrm>
            </p:grpSpPr>
            <p:cxnSp>
              <p:nvCxnSpPr>
                <p:cNvPr id="97" name="Google Shape;490;p45">
                  <a:extLst>
                    <a:ext uri="{FF2B5EF4-FFF2-40B4-BE49-F238E27FC236}">
                      <a16:creationId xmlns:a16="http://schemas.microsoft.com/office/drawing/2014/main" id="{48270DB6-C1AB-4889-AA1D-679DB521923B}"/>
                    </a:ext>
                  </a:extLst>
                </p:cNvPr>
                <p:cNvCxnSpPr>
                  <a:cxnSpLocks/>
                  <a:stCxn id="40" idx="2"/>
                  <a:endCxn id="98" idx="0"/>
                </p:cNvCxnSpPr>
                <p:nvPr/>
              </p:nvCxnSpPr>
              <p:spPr>
                <a:xfrm rot="5400000" flipH="1" flipV="1">
                  <a:off x="6266213" y="878711"/>
                  <a:ext cx="300934" cy="1028364"/>
                </a:xfrm>
                <a:prstGeom prst="bentConnector3">
                  <a:avLst>
                    <a:gd name="adj1" fmla="val 50000"/>
                  </a:avLst>
                </a:prstGeom>
                <a:noFill/>
                <a:ln w="9525" cap="flat" cmpd="sng">
                  <a:solidFill>
                    <a:srgbClr val="434343"/>
                  </a:solidFill>
                  <a:prstDash val="solid"/>
                  <a:round/>
                  <a:headEnd type="none" w="med" len="med"/>
                  <a:tailEnd type="none" w="med" len="med"/>
                </a:ln>
              </p:spPr>
            </p:cxnSp>
            <p:sp>
              <p:nvSpPr>
                <p:cNvPr id="98" name="Google Shape;491;p45">
                  <a:extLst>
                    <a:ext uri="{FF2B5EF4-FFF2-40B4-BE49-F238E27FC236}">
                      <a16:creationId xmlns:a16="http://schemas.microsoft.com/office/drawing/2014/main" id="{ECD0825D-9B60-473F-88CD-1D862300ACAB}"/>
                    </a:ext>
                  </a:extLst>
                </p:cNvPr>
                <p:cNvSpPr/>
                <p:nvPr/>
              </p:nvSpPr>
              <p:spPr>
                <a:xfrm rot="11077936">
                  <a:off x="6890414" y="1163312"/>
                  <a:ext cx="87668" cy="79244"/>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grpSp>
      </p:grpSp>
      <p:sp>
        <p:nvSpPr>
          <p:cNvPr id="41" name="Hexagon 65">
            <a:extLst>
              <a:ext uri="{FF2B5EF4-FFF2-40B4-BE49-F238E27FC236}">
                <a16:creationId xmlns:a16="http://schemas.microsoft.com/office/drawing/2014/main" id="{2934E11E-981B-4A97-A7C0-1D54B20D7674}"/>
              </a:ext>
            </a:extLst>
          </p:cNvPr>
          <p:cNvSpPr/>
          <p:nvPr/>
        </p:nvSpPr>
        <p:spPr>
          <a:xfrm flipH="1">
            <a:off x="10117953" y="3263733"/>
            <a:ext cx="182880" cy="165268"/>
          </a:xfrm>
          <a:prstGeom prst="hexagon">
            <a:avLst/>
          </a:prstGeom>
          <a:noFill/>
          <a:ln w="19050">
            <a:solidFill>
              <a:srgbClr val="A5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sp>
        <p:nvSpPr>
          <p:cNvPr id="43" name="ZoneTexte 42">
            <a:extLst>
              <a:ext uri="{FF2B5EF4-FFF2-40B4-BE49-F238E27FC236}">
                <a16:creationId xmlns:a16="http://schemas.microsoft.com/office/drawing/2014/main" id="{87366F6F-45D9-488A-BFE4-A28F9363EF23}"/>
              </a:ext>
            </a:extLst>
          </p:cNvPr>
          <p:cNvSpPr txBox="1"/>
          <p:nvPr/>
        </p:nvSpPr>
        <p:spPr>
          <a:xfrm>
            <a:off x="10300833" y="3084711"/>
            <a:ext cx="1511723" cy="707886"/>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tous les types de documents</a:t>
            </a:r>
          </a:p>
        </p:txBody>
      </p:sp>
      <p:sp>
        <p:nvSpPr>
          <p:cNvPr id="44" name="ZoneTexte 43">
            <a:extLst>
              <a:ext uri="{FF2B5EF4-FFF2-40B4-BE49-F238E27FC236}">
                <a16:creationId xmlns:a16="http://schemas.microsoft.com/office/drawing/2014/main" id="{07472C63-D3A3-451A-AD57-8AB56A4EB6FD}"/>
              </a:ext>
            </a:extLst>
          </p:cNvPr>
          <p:cNvSpPr txBox="1"/>
          <p:nvPr/>
        </p:nvSpPr>
        <p:spPr>
          <a:xfrm>
            <a:off x="10300833" y="4019784"/>
            <a:ext cx="1511723" cy="553998"/>
          </a:xfrm>
          <a:prstGeom prst="rect">
            <a:avLst/>
          </a:prstGeom>
          <a:noFill/>
        </p:spPr>
        <p:txBody>
          <a:bodyPr wrap="square" rtlCol="0">
            <a:spAutoFit/>
          </a:bodyPr>
          <a:lstStyle/>
          <a:p>
            <a:r>
              <a:rPr lang="fr-FR" sz="1000" dirty="0">
                <a:solidFill>
                  <a:srgbClr val="18187A"/>
                </a:solidFill>
                <a:latin typeface="CCSD_manrope Light" panose="00000500000000000000" pitchFamily="2" charset="0"/>
              </a:rPr>
              <a:t>Métadonnées obligatoires pour ce type de document</a:t>
            </a:r>
          </a:p>
        </p:txBody>
      </p:sp>
      <p:sp>
        <p:nvSpPr>
          <p:cNvPr id="45" name="Rectangle 44">
            <a:hlinkClick r:id="rId2" action="ppaction://hlinksldjump"/>
            <a:extLst>
              <a:ext uri="{FF2B5EF4-FFF2-40B4-BE49-F238E27FC236}">
                <a16:creationId xmlns:a16="http://schemas.microsoft.com/office/drawing/2014/main" id="{DE84EEEC-4E5D-4798-AE02-32240838FC1C}"/>
              </a:ext>
            </a:extLst>
          </p:cNvPr>
          <p:cNvSpPr/>
          <p:nvPr/>
        </p:nvSpPr>
        <p:spPr>
          <a:xfrm>
            <a:off x="3579325" y="325651"/>
            <a:ext cx="2719388"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Hexagon 65">
            <a:extLst>
              <a:ext uri="{FF2B5EF4-FFF2-40B4-BE49-F238E27FC236}">
                <a16:creationId xmlns:a16="http://schemas.microsoft.com/office/drawing/2014/main" id="{448C110E-0A2A-43A7-BEB1-F39889FAD782}"/>
              </a:ext>
            </a:extLst>
          </p:cNvPr>
          <p:cNvSpPr/>
          <p:nvPr/>
        </p:nvSpPr>
        <p:spPr>
          <a:xfrm flipH="1">
            <a:off x="10117953" y="4196688"/>
            <a:ext cx="182880" cy="165268"/>
          </a:xfrm>
          <a:prstGeom prst="hexagon">
            <a:avLst/>
          </a:prstGeom>
          <a:noFill/>
          <a:ln w="19050">
            <a:solidFill>
              <a:srgbClr val="CD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solidFill>
                <a:srgbClr val="FF4900"/>
              </a:solidFill>
              <a:latin typeface="CCSD_manrope Medium" panose="00000500000000000000" pitchFamily="2" charset="0"/>
            </a:endParaRPr>
          </a:p>
        </p:txBody>
      </p:sp>
      <p:pic>
        <p:nvPicPr>
          <p:cNvPr id="47" name="Graphique 46">
            <a:hlinkClick r:id="rId3" action="ppaction://hlinksldjump"/>
            <a:extLst>
              <a:ext uri="{FF2B5EF4-FFF2-40B4-BE49-F238E27FC236}">
                <a16:creationId xmlns:a16="http://schemas.microsoft.com/office/drawing/2014/main" id="{B1E388E5-6DE8-4209-8EA0-508F2F82CE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204924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2">
            <a:extLst>
              <a:ext uri="{FF2B5EF4-FFF2-40B4-BE49-F238E27FC236}">
                <a16:creationId xmlns:a16="http://schemas.microsoft.com/office/drawing/2014/main" id="{13A68BED-5C40-490F-A08C-30A133910D79}"/>
              </a:ext>
            </a:extLst>
          </p:cNvPr>
          <p:cNvSpPr/>
          <p:nvPr/>
        </p:nvSpPr>
        <p:spPr>
          <a:xfrm rot="5400000">
            <a:off x="5670926" y="1737795"/>
            <a:ext cx="866775" cy="3886200"/>
          </a:xfrm>
          <a:prstGeom prst="roundRect">
            <a:avLst>
              <a:gd name="adj" fmla="val 50000"/>
            </a:avLst>
          </a:prstGeom>
          <a:solidFill>
            <a:srgbClr val="DC7754">
              <a:alpha val="70000"/>
            </a:srgbClr>
          </a:solidFill>
          <a:ln w="12700" cap="flat" cmpd="sng" algn="ctr">
            <a:noFill/>
            <a:prstDash val="solid"/>
            <a:miter lim="800000"/>
          </a:ln>
          <a:effectLst/>
        </p:spPr>
        <p:txBody>
          <a:bodyPr rtlCol="0" anchor="ctr"/>
          <a:lstStyle/>
          <a:p>
            <a:pPr algn="ctr" defTabSz="914377">
              <a:defRPr/>
            </a:pPr>
            <a:endParaRPr lang="en-US" kern="0">
              <a:solidFill>
                <a:prstClr val="white"/>
              </a:solidFill>
              <a:latin typeface="Arial"/>
            </a:endParaRPr>
          </a:p>
        </p:txBody>
      </p:sp>
      <p:sp>
        <p:nvSpPr>
          <p:cNvPr id="60" name="Rectangle: Rounded Corners 31">
            <a:extLst>
              <a:ext uri="{FF2B5EF4-FFF2-40B4-BE49-F238E27FC236}">
                <a16:creationId xmlns:a16="http://schemas.microsoft.com/office/drawing/2014/main" id="{2F3DF35F-C8E5-47D0-94DB-04887285AE86}"/>
              </a:ext>
            </a:extLst>
          </p:cNvPr>
          <p:cNvSpPr/>
          <p:nvPr/>
        </p:nvSpPr>
        <p:spPr>
          <a:xfrm>
            <a:off x="5666309" y="1737795"/>
            <a:ext cx="866775" cy="3886200"/>
          </a:xfrm>
          <a:prstGeom prst="roundRect">
            <a:avLst>
              <a:gd name="adj" fmla="val 50000"/>
            </a:avLst>
          </a:prstGeom>
          <a:solidFill>
            <a:srgbClr val="DC7754">
              <a:alpha val="70000"/>
            </a:srgbClr>
          </a:solidFill>
          <a:ln w="12700" cap="flat" cmpd="sng" algn="ctr">
            <a:noFill/>
            <a:prstDash val="solid"/>
            <a:miter lim="800000"/>
          </a:ln>
          <a:effectLst/>
        </p:spPr>
        <p:txBody>
          <a:bodyPr rtlCol="0" anchor="ctr"/>
          <a:lstStyle/>
          <a:p>
            <a:pPr algn="ctr" defTabSz="914377">
              <a:defRPr/>
            </a:pPr>
            <a:endParaRPr lang="en-US" kern="0" dirty="0">
              <a:solidFill>
                <a:prstClr val="white"/>
              </a:solidFill>
              <a:latin typeface="Arial"/>
            </a:endParaRPr>
          </a:p>
        </p:txBody>
      </p:sp>
      <p:sp>
        <p:nvSpPr>
          <p:cNvPr id="36" name="Rectangle: Rounded Corners 30">
            <a:extLst>
              <a:ext uri="{FF2B5EF4-FFF2-40B4-BE49-F238E27FC236}">
                <a16:creationId xmlns:a16="http://schemas.microsoft.com/office/drawing/2014/main" id="{85EA60E1-71E6-4C2A-BEDF-CF63D59C560A}"/>
              </a:ext>
            </a:extLst>
          </p:cNvPr>
          <p:cNvSpPr/>
          <p:nvPr/>
        </p:nvSpPr>
        <p:spPr>
          <a:xfrm rot="18968174">
            <a:off x="5670926" y="1737795"/>
            <a:ext cx="866775" cy="3886200"/>
          </a:xfrm>
          <a:prstGeom prst="roundRect">
            <a:avLst>
              <a:gd name="adj" fmla="val 50000"/>
            </a:avLst>
          </a:prstGeom>
          <a:solidFill>
            <a:srgbClr val="7D2D2D">
              <a:alpha val="70000"/>
            </a:srgbClr>
          </a:solidFill>
          <a:ln w="12700" cap="flat" cmpd="sng" algn="ctr">
            <a:noFill/>
            <a:prstDash val="solid"/>
            <a:miter lim="800000"/>
          </a:ln>
          <a:effectLst/>
        </p:spPr>
        <p:txBody>
          <a:bodyPr rtlCol="0" anchor="ctr"/>
          <a:lstStyle/>
          <a:p>
            <a:pPr algn="ctr" defTabSz="914377">
              <a:defRPr/>
            </a:pPr>
            <a:endParaRPr lang="en-US" kern="0">
              <a:solidFill>
                <a:prstClr val="white"/>
              </a:solidFill>
              <a:latin typeface="Arial"/>
            </a:endParaRPr>
          </a:p>
        </p:txBody>
      </p:sp>
      <p:sp>
        <p:nvSpPr>
          <p:cNvPr id="2" name="Espace réservé du texte 1">
            <a:extLst>
              <a:ext uri="{FF2B5EF4-FFF2-40B4-BE49-F238E27FC236}">
                <a16:creationId xmlns:a16="http://schemas.microsoft.com/office/drawing/2014/main" id="{334839E8-45AB-4DCD-990B-1019C5342D51}"/>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a:extLst>
              <a:ext uri="{FF2B5EF4-FFF2-40B4-BE49-F238E27FC236}">
                <a16:creationId xmlns:a16="http://schemas.microsoft.com/office/drawing/2014/main" id="{AF21D765-0DFB-4425-BD36-BE00F71910C4}"/>
              </a:ext>
            </a:extLst>
          </p:cNvPr>
          <p:cNvSpPr>
            <a:spLocks noGrp="1"/>
          </p:cNvSpPr>
          <p:nvPr>
            <p:ph type="body" idx="20"/>
          </p:nvPr>
        </p:nvSpPr>
        <p:spPr/>
        <p:txBody>
          <a:bodyPr/>
          <a:lstStyle/>
          <a:p>
            <a:pPr>
              <a:spcBef>
                <a:spcPts val="0"/>
              </a:spcBef>
              <a:buClr>
                <a:srgbClr val="17176E"/>
              </a:buClr>
              <a:buSzPts val="2000"/>
            </a:pPr>
            <a:r>
              <a:rPr lang="fr-FR" dirty="0"/>
              <a:t>5- Les règles d’or du dépôt</a:t>
            </a:r>
          </a:p>
        </p:txBody>
      </p:sp>
      <p:sp>
        <p:nvSpPr>
          <p:cNvPr id="35" name="Oval 55">
            <a:extLst>
              <a:ext uri="{FF2B5EF4-FFF2-40B4-BE49-F238E27FC236}">
                <a16:creationId xmlns:a16="http://schemas.microsoft.com/office/drawing/2014/main" id="{D532FA16-9F16-44FD-80B0-91E8D1CE0A6B}"/>
              </a:ext>
            </a:extLst>
          </p:cNvPr>
          <p:cNvSpPr/>
          <p:nvPr/>
        </p:nvSpPr>
        <p:spPr>
          <a:xfrm>
            <a:off x="4161213" y="1725614"/>
            <a:ext cx="3886201" cy="3910012"/>
          </a:xfrm>
          <a:custGeom>
            <a:avLst/>
            <a:gdLst>
              <a:gd name="connsiteX0" fmla="*/ 0 w 3733063"/>
              <a:gd name="connsiteY0" fmla="*/ 1587204 h 3174408"/>
              <a:gd name="connsiteX1" fmla="*/ 778365 w 3733063"/>
              <a:gd name="connsiteY1" fmla="*/ 1 h 3174408"/>
              <a:gd name="connsiteX2" fmla="*/ 2954698 w 3733063"/>
              <a:gd name="connsiteY2" fmla="*/ 1 h 3174408"/>
              <a:gd name="connsiteX3" fmla="*/ 3733063 w 3733063"/>
              <a:gd name="connsiteY3" fmla="*/ 1587204 h 3174408"/>
              <a:gd name="connsiteX4" fmla="*/ 2954698 w 3733063"/>
              <a:gd name="connsiteY4" fmla="*/ 3174407 h 3174408"/>
              <a:gd name="connsiteX5" fmla="*/ 778365 w 3733063"/>
              <a:gd name="connsiteY5" fmla="*/ 3174407 h 3174408"/>
              <a:gd name="connsiteX6" fmla="*/ 0 w 3733063"/>
              <a:gd name="connsiteY6" fmla="*/ 1587204 h 3174408"/>
              <a:gd name="connsiteX0" fmla="*/ 0 w 3733063"/>
              <a:gd name="connsiteY0" fmla="*/ 1587203 h 3174406"/>
              <a:gd name="connsiteX1" fmla="*/ 778365 w 3733063"/>
              <a:gd name="connsiteY1" fmla="*/ 0 h 3174406"/>
              <a:gd name="connsiteX2" fmla="*/ 1909394 w 3733063"/>
              <a:gd name="connsiteY2" fmla="*/ 2767 h 3174406"/>
              <a:gd name="connsiteX3" fmla="*/ 2954698 w 3733063"/>
              <a:gd name="connsiteY3" fmla="*/ 0 h 3174406"/>
              <a:gd name="connsiteX4" fmla="*/ 3733063 w 3733063"/>
              <a:gd name="connsiteY4" fmla="*/ 1587203 h 3174406"/>
              <a:gd name="connsiteX5" fmla="*/ 2954698 w 3733063"/>
              <a:gd name="connsiteY5" fmla="*/ 3174406 h 3174406"/>
              <a:gd name="connsiteX6" fmla="*/ 778365 w 3733063"/>
              <a:gd name="connsiteY6" fmla="*/ 3174406 h 3174406"/>
              <a:gd name="connsiteX7" fmla="*/ 0 w 3733063"/>
              <a:gd name="connsiteY7" fmla="*/ 1587203 h 3174406"/>
              <a:gd name="connsiteX0" fmla="*/ 0 w 3733063"/>
              <a:gd name="connsiteY0" fmla="*/ 1955911 h 3543114"/>
              <a:gd name="connsiteX1" fmla="*/ 778365 w 3733063"/>
              <a:gd name="connsiteY1" fmla="*/ 368708 h 3543114"/>
              <a:gd name="connsiteX2" fmla="*/ 1897487 w 3733063"/>
              <a:gd name="connsiteY2" fmla="*/ 0 h 3543114"/>
              <a:gd name="connsiteX3" fmla="*/ 2954698 w 3733063"/>
              <a:gd name="connsiteY3" fmla="*/ 368708 h 3543114"/>
              <a:gd name="connsiteX4" fmla="*/ 3733063 w 3733063"/>
              <a:gd name="connsiteY4" fmla="*/ 1955911 h 3543114"/>
              <a:gd name="connsiteX5" fmla="*/ 2954698 w 3733063"/>
              <a:gd name="connsiteY5" fmla="*/ 3543114 h 3543114"/>
              <a:gd name="connsiteX6" fmla="*/ 778365 w 3733063"/>
              <a:gd name="connsiteY6" fmla="*/ 3543114 h 3543114"/>
              <a:gd name="connsiteX7" fmla="*/ 0 w 3733063"/>
              <a:gd name="connsiteY7" fmla="*/ 1955911 h 3543114"/>
              <a:gd name="connsiteX0" fmla="*/ 0 w 3733063"/>
              <a:gd name="connsiteY0" fmla="*/ 1955911 h 3543114"/>
              <a:gd name="connsiteX1" fmla="*/ 778365 w 3733063"/>
              <a:gd name="connsiteY1" fmla="*/ 368708 h 3543114"/>
              <a:gd name="connsiteX2" fmla="*/ 1897487 w 3733063"/>
              <a:gd name="connsiteY2" fmla="*/ 0 h 3543114"/>
              <a:gd name="connsiteX3" fmla="*/ 2954698 w 3733063"/>
              <a:gd name="connsiteY3" fmla="*/ 368708 h 3543114"/>
              <a:gd name="connsiteX4" fmla="*/ 3733063 w 3733063"/>
              <a:gd name="connsiteY4" fmla="*/ 1955911 h 3543114"/>
              <a:gd name="connsiteX5" fmla="*/ 2954698 w 3733063"/>
              <a:gd name="connsiteY5" fmla="*/ 3543114 h 3543114"/>
              <a:gd name="connsiteX6" fmla="*/ 1904631 w 3733063"/>
              <a:gd name="connsiteY6" fmla="*/ 3535362 h 3543114"/>
              <a:gd name="connsiteX7" fmla="*/ 778365 w 3733063"/>
              <a:gd name="connsiteY7" fmla="*/ 3543114 h 3543114"/>
              <a:gd name="connsiteX8" fmla="*/ 0 w 3733063"/>
              <a:gd name="connsiteY8" fmla="*/ 1955911 h 3543114"/>
              <a:gd name="connsiteX0" fmla="*/ 0 w 3733063"/>
              <a:gd name="connsiteY0" fmla="*/ 1955911 h 3884612"/>
              <a:gd name="connsiteX1" fmla="*/ 778365 w 3733063"/>
              <a:gd name="connsiteY1" fmla="*/ 368708 h 3884612"/>
              <a:gd name="connsiteX2" fmla="*/ 1897487 w 3733063"/>
              <a:gd name="connsiteY2" fmla="*/ 0 h 3884612"/>
              <a:gd name="connsiteX3" fmla="*/ 2954698 w 3733063"/>
              <a:gd name="connsiteY3" fmla="*/ 368708 h 3884612"/>
              <a:gd name="connsiteX4" fmla="*/ 3733063 w 3733063"/>
              <a:gd name="connsiteY4" fmla="*/ 1955911 h 3884612"/>
              <a:gd name="connsiteX5" fmla="*/ 2954698 w 3733063"/>
              <a:gd name="connsiteY5" fmla="*/ 3543114 h 3884612"/>
              <a:gd name="connsiteX6" fmla="*/ 1917331 w 3733063"/>
              <a:gd name="connsiteY6" fmla="*/ 3884612 h 3884612"/>
              <a:gd name="connsiteX7" fmla="*/ 778365 w 3733063"/>
              <a:gd name="connsiteY7" fmla="*/ 3543114 h 3884612"/>
              <a:gd name="connsiteX8" fmla="*/ 0 w 3733063"/>
              <a:gd name="connsiteY8" fmla="*/ 1955911 h 3884612"/>
              <a:gd name="connsiteX0" fmla="*/ 0 w 3733063"/>
              <a:gd name="connsiteY0" fmla="*/ 1974961 h 3903662"/>
              <a:gd name="connsiteX1" fmla="*/ 778365 w 3733063"/>
              <a:gd name="connsiteY1" fmla="*/ 387758 h 3903662"/>
              <a:gd name="connsiteX2" fmla="*/ 1865737 w 3733063"/>
              <a:gd name="connsiteY2" fmla="*/ 0 h 3903662"/>
              <a:gd name="connsiteX3" fmla="*/ 2954698 w 3733063"/>
              <a:gd name="connsiteY3" fmla="*/ 387758 h 3903662"/>
              <a:gd name="connsiteX4" fmla="*/ 3733063 w 3733063"/>
              <a:gd name="connsiteY4" fmla="*/ 1974961 h 3903662"/>
              <a:gd name="connsiteX5" fmla="*/ 2954698 w 3733063"/>
              <a:gd name="connsiteY5" fmla="*/ 3562164 h 3903662"/>
              <a:gd name="connsiteX6" fmla="*/ 1917331 w 3733063"/>
              <a:gd name="connsiteY6" fmla="*/ 3903662 h 3903662"/>
              <a:gd name="connsiteX7" fmla="*/ 778365 w 3733063"/>
              <a:gd name="connsiteY7" fmla="*/ 3562164 h 3903662"/>
              <a:gd name="connsiteX8" fmla="*/ 0 w 3733063"/>
              <a:gd name="connsiteY8" fmla="*/ 1974961 h 3903662"/>
              <a:gd name="connsiteX0" fmla="*/ 0 w 3733063"/>
              <a:gd name="connsiteY0" fmla="*/ 1968611 h 3897312"/>
              <a:gd name="connsiteX1" fmla="*/ 778365 w 3733063"/>
              <a:gd name="connsiteY1" fmla="*/ 381408 h 3897312"/>
              <a:gd name="connsiteX2" fmla="*/ 1865737 w 3733063"/>
              <a:gd name="connsiteY2" fmla="*/ 0 h 3897312"/>
              <a:gd name="connsiteX3" fmla="*/ 2954698 w 3733063"/>
              <a:gd name="connsiteY3" fmla="*/ 381408 h 3897312"/>
              <a:gd name="connsiteX4" fmla="*/ 3733063 w 3733063"/>
              <a:gd name="connsiteY4" fmla="*/ 1968611 h 3897312"/>
              <a:gd name="connsiteX5" fmla="*/ 2954698 w 3733063"/>
              <a:gd name="connsiteY5" fmla="*/ 3555814 h 3897312"/>
              <a:gd name="connsiteX6" fmla="*/ 1917331 w 3733063"/>
              <a:gd name="connsiteY6" fmla="*/ 3897312 h 3897312"/>
              <a:gd name="connsiteX7" fmla="*/ 778365 w 3733063"/>
              <a:gd name="connsiteY7" fmla="*/ 3555814 h 3897312"/>
              <a:gd name="connsiteX8" fmla="*/ 0 w 3733063"/>
              <a:gd name="connsiteY8" fmla="*/ 1968611 h 38973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2954698 w 3733063"/>
              <a:gd name="connsiteY5" fmla="*/ 3555814 h 3910012"/>
              <a:gd name="connsiteX6" fmla="*/ 1866531 w 3733063"/>
              <a:gd name="connsiteY6" fmla="*/ 3910012 h 3910012"/>
              <a:gd name="connsiteX7" fmla="*/ 778365 w 3733063"/>
              <a:gd name="connsiteY7" fmla="*/ 3555814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778365 w 3733063"/>
              <a:gd name="connsiteY7" fmla="*/ 3555814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2954698 w 3733063"/>
              <a:gd name="connsiteY3" fmla="*/ 381408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321022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778365 w 3733063"/>
              <a:gd name="connsiteY1" fmla="*/ 381408 h 3910012"/>
              <a:gd name="connsiteX2" fmla="*/ 1865737 w 3733063"/>
              <a:gd name="connsiteY2" fmla="*/ 0 h 3910012"/>
              <a:gd name="connsiteX3" fmla="*/ 319425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 name="connsiteX0" fmla="*/ 0 w 3733063"/>
              <a:gd name="connsiteY0" fmla="*/ 1968611 h 3910012"/>
              <a:gd name="connsiteX1" fmla="*/ 554780 w 3733063"/>
              <a:gd name="connsiteY1" fmla="*/ 597539 h 3910012"/>
              <a:gd name="connsiteX2" fmla="*/ 1865737 w 3733063"/>
              <a:gd name="connsiteY2" fmla="*/ 0 h 3910012"/>
              <a:gd name="connsiteX3" fmla="*/ 3194254 w 3733063"/>
              <a:gd name="connsiteY3" fmla="*/ 580913 h 3910012"/>
              <a:gd name="connsiteX4" fmla="*/ 3733063 w 3733063"/>
              <a:gd name="connsiteY4" fmla="*/ 1968611 h 3910012"/>
              <a:gd name="connsiteX5" fmla="*/ 3194253 w 3733063"/>
              <a:gd name="connsiteY5" fmla="*/ 3323057 h 3910012"/>
              <a:gd name="connsiteX6" fmla="*/ 1866531 w 3733063"/>
              <a:gd name="connsiteY6" fmla="*/ 3910012 h 3910012"/>
              <a:gd name="connsiteX7" fmla="*/ 514855 w 3733063"/>
              <a:gd name="connsiteY7" fmla="*/ 3306432 h 3910012"/>
              <a:gd name="connsiteX8" fmla="*/ 0 w 3733063"/>
              <a:gd name="connsiteY8" fmla="*/ 1968611 h 39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063" h="3910012">
                <a:moveTo>
                  <a:pt x="0" y="1968611"/>
                </a:moveTo>
                <a:lnTo>
                  <a:pt x="554780" y="597539"/>
                </a:lnTo>
                <a:lnTo>
                  <a:pt x="1865737" y="0"/>
                </a:lnTo>
                <a:lnTo>
                  <a:pt x="3194254" y="580913"/>
                </a:lnTo>
                <a:lnTo>
                  <a:pt x="3733063" y="1968611"/>
                </a:lnTo>
                <a:lnTo>
                  <a:pt x="3194253" y="3323057"/>
                </a:lnTo>
                <a:lnTo>
                  <a:pt x="1866531" y="3910012"/>
                </a:lnTo>
                <a:lnTo>
                  <a:pt x="514855" y="3306432"/>
                </a:lnTo>
                <a:lnTo>
                  <a:pt x="0" y="1968611"/>
                </a:lnTo>
                <a:close/>
              </a:path>
            </a:pathLst>
          </a:custGeom>
          <a:noFill/>
          <a:ln w="12700" cap="flat" cmpd="sng" algn="ctr">
            <a:solidFill>
              <a:sysClr val="windowText" lastClr="000000">
                <a:lumMod val="50000"/>
                <a:lumOff val="50000"/>
              </a:sysClr>
            </a:solidFill>
            <a:prstDash val="dash"/>
            <a:miter lim="800000"/>
          </a:ln>
          <a:effectLst/>
        </p:spPr>
        <p:txBody>
          <a:bodyPr rtlCol="0" anchor="ctr"/>
          <a:lstStyle/>
          <a:p>
            <a:pPr algn="ctr" defTabSz="914377">
              <a:defRPr/>
            </a:pPr>
            <a:endParaRPr lang="en-US" sz="2700" kern="0" dirty="0">
              <a:solidFill>
                <a:prstClr val="white"/>
              </a:solidFill>
              <a:latin typeface="Arial"/>
            </a:endParaRPr>
          </a:p>
        </p:txBody>
      </p:sp>
      <p:sp>
        <p:nvSpPr>
          <p:cNvPr id="37" name="Rectangle: Rounded Corners 31">
            <a:extLst>
              <a:ext uri="{FF2B5EF4-FFF2-40B4-BE49-F238E27FC236}">
                <a16:creationId xmlns:a16="http://schemas.microsoft.com/office/drawing/2014/main" id="{07514259-D8FB-41C2-9B63-1F02B1799DCB}"/>
              </a:ext>
            </a:extLst>
          </p:cNvPr>
          <p:cNvSpPr/>
          <p:nvPr/>
        </p:nvSpPr>
        <p:spPr>
          <a:xfrm rot="2701212">
            <a:off x="5670926" y="1737795"/>
            <a:ext cx="866775" cy="3886200"/>
          </a:xfrm>
          <a:prstGeom prst="roundRect">
            <a:avLst>
              <a:gd name="adj" fmla="val 50000"/>
            </a:avLst>
          </a:prstGeom>
          <a:solidFill>
            <a:srgbClr val="7D2D2D">
              <a:alpha val="70000"/>
            </a:srgbClr>
          </a:solidFill>
          <a:ln w="12700" cap="flat" cmpd="sng" algn="ctr">
            <a:noFill/>
            <a:prstDash val="solid"/>
            <a:miter lim="800000"/>
          </a:ln>
          <a:effectLst/>
        </p:spPr>
        <p:txBody>
          <a:bodyPr rtlCol="0" anchor="ctr"/>
          <a:lstStyle/>
          <a:p>
            <a:pPr algn="ctr" defTabSz="914377">
              <a:defRPr/>
            </a:pPr>
            <a:endParaRPr lang="en-US" kern="0" dirty="0">
              <a:solidFill>
                <a:prstClr val="white"/>
              </a:solidFill>
              <a:latin typeface="Arial"/>
            </a:endParaRPr>
          </a:p>
        </p:txBody>
      </p:sp>
      <p:sp>
        <p:nvSpPr>
          <p:cNvPr id="39" name="Oval 54">
            <a:extLst>
              <a:ext uri="{FF2B5EF4-FFF2-40B4-BE49-F238E27FC236}">
                <a16:creationId xmlns:a16="http://schemas.microsoft.com/office/drawing/2014/main" id="{940966D4-5142-4FEA-AC49-1495F4FE0DD1}"/>
              </a:ext>
            </a:extLst>
          </p:cNvPr>
          <p:cNvSpPr/>
          <p:nvPr/>
        </p:nvSpPr>
        <p:spPr>
          <a:xfrm>
            <a:off x="5594870" y="3171451"/>
            <a:ext cx="1018887" cy="1018887"/>
          </a:xfrm>
          <a:prstGeom prst="ellipse">
            <a:avLst/>
          </a:prstGeom>
          <a:solidFill>
            <a:sysClr val="window" lastClr="FFFFFF"/>
          </a:solidFill>
          <a:ln w="12700" cap="flat" cmpd="sng" algn="ctr">
            <a:noFill/>
            <a:prstDash val="solid"/>
            <a:miter lim="800000"/>
          </a:ln>
          <a:effectLst/>
        </p:spPr>
        <p:txBody>
          <a:bodyPr rtlCol="0" anchor="ctr"/>
          <a:lstStyle/>
          <a:p>
            <a:pPr algn="ctr" defTabSz="914377">
              <a:defRPr/>
            </a:pPr>
            <a:endParaRPr lang="en-US" sz="2700" kern="0" dirty="0">
              <a:solidFill>
                <a:prstClr val="white"/>
              </a:solidFill>
              <a:latin typeface="Arial"/>
            </a:endParaRPr>
          </a:p>
        </p:txBody>
      </p:sp>
      <p:sp>
        <p:nvSpPr>
          <p:cNvPr id="41" name="TextBox 8">
            <a:extLst>
              <a:ext uri="{FF2B5EF4-FFF2-40B4-BE49-F238E27FC236}">
                <a16:creationId xmlns:a16="http://schemas.microsoft.com/office/drawing/2014/main" id="{52016311-17D8-4E74-8644-9A606551B936}"/>
              </a:ext>
            </a:extLst>
          </p:cNvPr>
          <p:cNvSpPr txBox="1"/>
          <p:nvPr/>
        </p:nvSpPr>
        <p:spPr>
          <a:xfrm rot="2914601">
            <a:off x="4674018" y="2798153"/>
            <a:ext cx="1405636" cy="254044"/>
          </a:xfrm>
          <a:prstGeom prst="rect">
            <a:avLst/>
          </a:prstGeom>
          <a:noFill/>
        </p:spPr>
        <p:txBody>
          <a:bodyPr wrap="square" rtlCol="0">
            <a:spAutoFit/>
          </a:bodyPr>
          <a:lstStyle/>
          <a:p>
            <a:pPr algn="ctr"/>
            <a:r>
              <a:rPr lang="fr-FR" altLang="ko-KR" sz="1051" b="1" dirty="0">
                <a:solidFill>
                  <a:prstClr val="white"/>
                </a:solidFill>
                <a:latin typeface="CCSD_manrope ExtraBold" panose="00000900000000000000" pitchFamily="2" charset="0"/>
              </a:rPr>
              <a:t>Fichier source</a:t>
            </a:r>
            <a:endParaRPr lang="ko-KR" altLang="en-US" sz="1051" b="1" dirty="0">
              <a:solidFill>
                <a:prstClr val="white"/>
              </a:solidFill>
              <a:latin typeface="CCSD_manrope ExtraBold" panose="00000900000000000000" pitchFamily="2" charset="0"/>
            </a:endParaRPr>
          </a:p>
        </p:txBody>
      </p:sp>
      <p:sp>
        <p:nvSpPr>
          <p:cNvPr id="42" name="TextBox 9">
            <a:extLst>
              <a:ext uri="{FF2B5EF4-FFF2-40B4-BE49-F238E27FC236}">
                <a16:creationId xmlns:a16="http://schemas.microsoft.com/office/drawing/2014/main" id="{9A48FF5E-B40A-4C96-A127-C2678AE86638}"/>
              </a:ext>
            </a:extLst>
          </p:cNvPr>
          <p:cNvSpPr txBox="1"/>
          <p:nvPr/>
        </p:nvSpPr>
        <p:spPr>
          <a:xfrm rot="2826029">
            <a:off x="6251691" y="4421739"/>
            <a:ext cx="1405636" cy="254044"/>
          </a:xfrm>
          <a:prstGeom prst="rect">
            <a:avLst/>
          </a:prstGeom>
          <a:noFill/>
        </p:spPr>
        <p:txBody>
          <a:bodyPr wrap="square" rtlCol="0">
            <a:spAutoFit/>
          </a:bodyPr>
          <a:lstStyle/>
          <a:p>
            <a:r>
              <a:rPr lang="en-US" altLang="ko-KR" sz="1051" b="1">
                <a:solidFill>
                  <a:prstClr val="white"/>
                </a:solidFill>
                <a:latin typeface="CCSD_manrope ExtraBold" panose="00000900000000000000" pitchFamily="2" charset="0"/>
              </a:rPr>
              <a:t>ArXiv</a:t>
            </a:r>
            <a:endParaRPr lang="ko-KR" altLang="en-US" sz="1051" b="1" dirty="0">
              <a:solidFill>
                <a:prstClr val="white"/>
              </a:solidFill>
              <a:latin typeface="CCSD_manrope ExtraBold" panose="00000900000000000000" pitchFamily="2" charset="0"/>
            </a:endParaRPr>
          </a:p>
        </p:txBody>
      </p:sp>
      <p:sp>
        <p:nvSpPr>
          <p:cNvPr id="43" name="TextBox 10">
            <a:extLst>
              <a:ext uri="{FF2B5EF4-FFF2-40B4-BE49-F238E27FC236}">
                <a16:creationId xmlns:a16="http://schemas.microsoft.com/office/drawing/2014/main" id="{74C1A9C7-3FCB-459C-9242-19435B4D1B8C}"/>
              </a:ext>
            </a:extLst>
          </p:cNvPr>
          <p:cNvSpPr txBox="1"/>
          <p:nvPr/>
        </p:nvSpPr>
        <p:spPr>
          <a:xfrm rot="18706255">
            <a:off x="6226927" y="272290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Révisions</a:t>
            </a:r>
            <a:r>
              <a:rPr lang="en-US" altLang="ko-KR" sz="1051" b="1" dirty="0">
                <a:solidFill>
                  <a:prstClr val="white"/>
                </a:solidFill>
                <a:latin typeface="CCSD_manrope ExtraBold" panose="00000900000000000000" pitchFamily="2" charset="0"/>
              </a:rPr>
              <a:t> </a:t>
            </a:r>
            <a:r>
              <a:rPr lang="en-US" altLang="ko-KR" sz="1051" b="1" dirty="0" err="1">
                <a:solidFill>
                  <a:prstClr val="white"/>
                </a:solidFill>
                <a:latin typeface="CCSD_manrope ExtraBold" panose="00000900000000000000" pitchFamily="2" charset="0"/>
              </a:rPr>
              <a:t>visibles</a:t>
            </a:r>
            <a:endParaRPr lang="ko-KR" altLang="en-US" sz="1051" b="1" dirty="0">
              <a:solidFill>
                <a:prstClr val="white"/>
              </a:solidFill>
              <a:latin typeface="CCSD_manrope ExtraBold" panose="00000900000000000000" pitchFamily="2" charset="0"/>
            </a:endParaRPr>
          </a:p>
        </p:txBody>
      </p:sp>
      <p:sp>
        <p:nvSpPr>
          <p:cNvPr id="44" name="TextBox 11">
            <a:extLst>
              <a:ext uri="{FF2B5EF4-FFF2-40B4-BE49-F238E27FC236}">
                <a16:creationId xmlns:a16="http://schemas.microsoft.com/office/drawing/2014/main" id="{F39BC45D-8970-4062-8A6E-9FAC6F98AC2A}"/>
              </a:ext>
            </a:extLst>
          </p:cNvPr>
          <p:cNvSpPr txBox="1"/>
          <p:nvPr/>
        </p:nvSpPr>
        <p:spPr>
          <a:xfrm rot="18966174">
            <a:off x="4593701" y="437382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Fichier</a:t>
            </a:r>
            <a:r>
              <a:rPr lang="en-US" altLang="ko-KR" sz="1051" b="1" dirty="0">
                <a:solidFill>
                  <a:prstClr val="white"/>
                </a:solidFill>
                <a:latin typeface="CCSD_manrope ExtraBold" panose="00000900000000000000" pitchFamily="2" charset="0"/>
              </a:rPr>
              <a:t> principal</a:t>
            </a:r>
            <a:endParaRPr lang="ko-KR" altLang="en-US" sz="1051" b="1" dirty="0">
              <a:solidFill>
                <a:prstClr val="white"/>
              </a:solidFill>
              <a:latin typeface="CCSD_manrope ExtraBold" panose="00000900000000000000" pitchFamily="2" charset="0"/>
            </a:endParaRPr>
          </a:p>
        </p:txBody>
      </p:sp>
      <p:sp>
        <p:nvSpPr>
          <p:cNvPr id="45" name="TextBox 12">
            <a:extLst>
              <a:ext uri="{FF2B5EF4-FFF2-40B4-BE49-F238E27FC236}">
                <a16:creationId xmlns:a16="http://schemas.microsoft.com/office/drawing/2014/main" id="{77D4BE0E-1E64-4CC8-95A8-35CA5C9422A2}"/>
              </a:ext>
            </a:extLst>
          </p:cNvPr>
          <p:cNvSpPr txBox="1"/>
          <p:nvPr/>
        </p:nvSpPr>
        <p:spPr>
          <a:xfrm>
            <a:off x="6745675" y="3568217"/>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Titre</a:t>
            </a:r>
            <a:r>
              <a:rPr lang="en-US" altLang="ko-KR" sz="1051" b="1" dirty="0">
                <a:solidFill>
                  <a:prstClr val="white"/>
                </a:solidFill>
                <a:latin typeface="CCSD_manrope ExtraBold" panose="00000900000000000000" pitchFamily="2" charset="0"/>
              </a:rPr>
              <a:t> et auteur(s) </a:t>
            </a:r>
            <a:endParaRPr lang="ko-KR" altLang="en-US" sz="1051" b="1" dirty="0">
              <a:solidFill>
                <a:prstClr val="white"/>
              </a:solidFill>
              <a:latin typeface="CCSD_manrope ExtraBold" panose="00000900000000000000" pitchFamily="2" charset="0"/>
            </a:endParaRPr>
          </a:p>
        </p:txBody>
      </p:sp>
      <p:sp>
        <p:nvSpPr>
          <p:cNvPr id="46" name="TextBox 13">
            <a:extLst>
              <a:ext uri="{FF2B5EF4-FFF2-40B4-BE49-F238E27FC236}">
                <a16:creationId xmlns:a16="http://schemas.microsoft.com/office/drawing/2014/main" id="{37B54D60-C3A5-48C1-B80F-8AF984785B8F}"/>
              </a:ext>
            </a:extLst>
          </p:cNvPr>
          <p:cNvSpPr txBox="1"/>
          <p:nvPr/>
        </p:nvSpPr>
        <p:spPr>
          <a:xfrm>
            <a:off x="4234294" y="3553301"/>
            <a:ext cx="1237639" cy="254044"/>
          </a:xfrm>
          <a:prstGeom prst="rect">
            <a:avLst/>
          </a:prstGeom>
          <a:noFill/>
        </p:spPr>
        <p:txBody>
          <a:bodyPr wrap="square" rtlCol="0">
            <a:spAutoFit/>
          </a:bodyPr>
          <a:lstStyle/>
          <a:p>
            <a:pPr algn="ctr"/>
            <a:r>
              <a:rPr lang="en-US" altLang="ko-KR" sz="1051" b="1" dirty="0">
                <a:solidFill>
                  <a:prstClr val="white"/>
                </a:solidFill>
                <a:latin typeface="CCSD_manrope ExtraBold" panose="00000900000000000000" pitchFamily="2" charset="0"/>
              </a:rPr>
              <a:t>Mode protégé</a:t>
            </a:r>
            <a:endParaRPr lang="ko-KR" altLang="en-US" sz="1051" b="1" dirty="0">
              <a:solidFill>
                <a:prstClr val="white"/>
              </a:solidFill>
              <a:latin typeface="CCSD_manrope ExtraBold" panose="00000900000000000000" pitchFamily="2" charset="0"/>
            </a:endParaRPr>
          </a:p>
        </p:txBody>
      </p:sp>
      <p:sp>
        <p:nvSpPr>
          <p:cNvPr id="49" name="TextBox 16">
            <a:extLst>
              <a:ext uri="{FF2B5EF4-FFF2-40B4-BE49-F238E27FC236}">
                <a16:creationId xmlns:a16="http://schemas.microsoft.com/office/drawing/2014/main" id="{4C78EFA9-BD89-40B0-97D1-782E1E708896}"/>
              </a:ext>
            </a:extLst>
          </p:cNvPr>
          <p:cNvSpPr txBox="1"/>
          <p:nvPr/>
        </p:nvSpPr>
        <p:spPr>
          <a:xfrm>
            <a:off x="7966396" y="1761974"/>
            <a:ext cx="2827389" cy="929293"/>
          </a:xfrm>
          <a:prstGeom prst="rect">
            <a:avLst/>
          </a:prstGeom>
          <a:noFill/>
        </p:spPr>
        <p:txBody>
          <a:bodyPr wrap="square" rtlCol="0">
            <a:spAutoFit/>
          </a:bodyPr>
          <a:lstStyle/>
          <a:p>
            <a:pPr algn="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Attention aux marques de </a:t>
            </a:r>
            <a:r>
              <a:rPr lang="fr-FR" sz="1200" dirty="0">
                <a:solidFill>
                  <a:srgbClr val="18187A"/>
                </a:solidFill>
                <a:latin typeface="CCSD_manrope ExtraBold" panose="00000900000000000000" pitchFamily="2" charset="0"/>
                <a:cs typeface="Arial" pitchFamily="34" charset="0"/>
                <a:sym typeface="Manrope Medium"/>
              </a:rPr>
              <a:t>révision visibles</a:t>
            </a:r>
            <a:r>
              <a:rPr lang="fr-FR" sz="1200" dirty="0">
                <a:solidFill>
                  <a:srgbClr val="18187A"/>
                </a:solidFill>
                <a:latin typeface="CCSD_manrope Medium" panose="00000500000000000000" pitchFamily="2" charset="0"/>
                <a:cs typeface="Arial" pitchFamily="34" charset="0"/>
                <a:sym typeface="Manrope Medium"/>
              </a:rPr>
              <a:t> à la création du fichier en format PDF : je pense à les désactiver avant de le créer</a:t>
            </a:r>
            <a:endParaRPr lang="fr-FR" sz="1200" dirty="0">
              <a:solidFill>
                <a:srgbClr val="18187A"/>
              </a:solidFill>
              <a:latin typeface="CCSD_manrope Medium" panose="00000500000000000000" pitchFamily="2" charset="0"/>
              <a:cs typeface="Arial" pitchFamily="34" charset="0"/>
            </a:endParaRPr>
          </a:p>
        </p:txBody>
      </p:sp>
      <p:sp>
        <p:nvSpPr>
          <p:cNvPr id="52" name="TextBox 19">
            <a:extLst>
              <a:ext uri="{FF2B5EF4-FFF2-40B4-BE49-F238E27FC236}">
                <a16:creationId xmlns:a16="http://schemas.microsoft.com/office/drawing/2014/main" id="{0AB17B83-EA36-40BB-BD7E-820118E1C447}"/>
              </a:ext>
            </a:extLst>
          </p:cNvPr>
          <p:cNvSpPr txBox="1"/>
          <p:nvPr/>
        </p:nvSpPr>
        <p:spPr>
          <a:xfrm>
            <a:off x="9002351" y="3390558"/>
            <a:ext cx="2369396" cy="504562"/>
          </a:xfrm>
          <a:prstGeom prst="rect">
            <a:avLst/>
          </a:prstGeom>
          <a:noFill/>
        </p:spPr>
        <p:txBody>
          <a:bodyPr wrap="square" rtlCol="0">
            <a:spAutoFit/>
          </a:bodyPr>
          <a:lstStyle/>
          <a:p>
            <a:pPr algn="r">
              <a:lnSpc>
                <a:spcPct val="115000"/>
              </a:lnSpc>
              <a:spcBef>
                <a:spcPts val="600"/>
              </a:spcBef>
              <a:buClr>
                <a:schemeClr val="dk1"/>
              </a:buClr>
              <a:buSzPts val="1800"/>
            </a:pPr>
            <a:r>
              <a:rPr lang="fr-FR" sz="1200" dirty="0">
                <a:solidFill>
                  <a:srgbClr val="18187A"/>
                </a:solidFill>
                <a:latin typeface="CCSD_manrope ExtraBold" panose="00000900000000000000" pitchFamily="2" charset="0"/>
                <a:cs typeface="Arial" pitchFamily="34" charset="0"/>
                <a:sym typeface="Manrope Medium"/>
              </a:rPr>
              <a:t>Titre et auteur(s) </a:t>
            </a:r>
            <a:r>
              <a:rPr lang="fr-FR" sz="1200" dirty="0">
                <a:solidFill>
                  <a:srgbClr val="18187A"/>
                </a:solidFill>
                <a:latin typeface="CCSD_manrope Medium" panose="00000500000000000000" pitchFamily="2" charset="0"/>
                <a:cs typeface="Arial" pitchFamily="34" charset="0"/>
                <a:sym typeface="Manrope Medium"/>
              </a:rPr>
              <a:t>doivent être </a:t>
            </a:r>
            <a:r>
              <a:rPr lang="fr-FR" sz="1200">
                <a:solidFill>
                  <a:srgbClr val="18187A"/>
                </a:solidFill>
                <a:latin typeface="CCSD_manrope Medium" panose="00000500000000000000" pitchFamily="2" charset="0"/>
                <a:cs typeface="Arial" pitchFamily="34" charset="0"/>
                <a:sym typeface="Manrope Medium"/>
              </a:rPr>
              <a:t>mentionnés </a:t>
            </a:r>
            <a:r>
              <a:rPr lang="fr-FR" sz="1200">
                <a:solidFill>
                  <a:srgbClr val="18187A"/>
                </a:solidFill>
                <a:latin typeface="CCSD_manrope ExtraBold" panose="00000900000000000000" pitchFamily="2" charset="0"/>
                <a:cs typeface="Arial" pitchFamily="34" charset="0"/>
                <a:sym typeface="Manrope Medium"/>
              </a:rPr>
              <a:t>DANS</a:t>
            </a:r>
            <a:r>
              <a:rPr lang="fr-FR" sz="1200">
                <a:solidFill>
                  <a:srgbClr val="18187A"/>
                </a:solidFill>
                <a:latin typeface="CCSD_manrope Medium" panose="00000500000000000000" pitchFamily="2" charset="0"/>
                <a:cs typeface="Arial" pitchFamily="34" charset="0"/>
                <a:sym typeface="Manrope Medium"/>
              </a:rPr>
              <a:t> </a:t>
            </a:r>
            <a:r>
              <a:rPr lang="fr-FR" sz="1200" dirty="0">
                <a:solidFill>
                  <a:srgbClr val="18187A"/>
                </a:solidFill>
                <a:latin typeface="CCSD_manrope Medium" panose="00000500000000000000" pitchFamily="2" charset="0"/>
                <a:cs typeface="Arial" pitchFamily="34" charset="0"/>
                <a:sym typeface="Manrope Medium"/>
              </a:rPr>
              <a:t>le fichier</a:t>
            </a:r>
            <a:endParaRPr lang="fr-FR" sz="1200" dirty="0">
              <a:solidFill>
                <a:srgbClr val="18187A"/>
              </a:solidFill>
              <a:latin typeface="CCSD_manrope Medium" panose="00000500000000000000" pitchFamily="2" charset="0"/>
              <a:cs typeface="Arial" pitchFamily="34" charset="0"/>
            </a:endParaRPr>
          </a:p>
        </p:txBody>
      </p:sp>
      <p:sp>
        <p:nvSpPr>
          <p:cNvPr id="55" name="TextBox 22">
            <a:extLst>
              <a:ext uri="{FF2B5EF4-FFF2-40B4-BE49-F238E27FC236}">
                <a16:creationId xmlns:a16="http://schemas.microsoft.com/office/drawing/2014/main" id="{526AC264-F7D1-42C4-A13C-B00FBD77FA06}"/>
              </a:ext>
            </a:extLst>
          </p:cNvPr>
          <p:cNvSpPr txBox="1"/>
          <p:nvPr/>
        </p:nvSpPr>
        <p:spPr>
          <a:xfrm>
            <a:off x="8352718" y="5169911"/>
            <a:ext cx="2625982" cy="1089529"/>
          </a:xfrm>
          <a:prstGeom prst="rect">
            <a:avLst/>
          </a:prstGeom>
          <a:noFill/>
        </p:spPr>
        <p:txBody>
          <a:bodyPr wrap="square" rtlCol="0">
            <a:spAutoFit/>
          </a:bodyPr>
          <a:lstStyle/>
          <a:p>
            <a:pPr algn="r">
              <a:lnSpc>
                <a:spcPct val="90000"/>
              </a:lnSpc>
              <a:spcBef>
                <a:spcPts val="1000"/>
              </a:spcBef>
              <a:buClr>
                <a:schemeClr val="dk1"/>
              </a:buClr>
              <a:buSzPts val="1400"/>
            </a:pPr>
            <a:r>
              <a:rPr lang="fr-FR" sz="1200" dirty="0">
                <a:solidFill>
                  <a:srgbClr val="18187A"/>
                </a:solidFill>
                <a:latin typeface="CCSD_manrope Medium" panose="00000500000000000000" pitchFamily="2" charset="0"/>
                <a:cs typeface="Arial" pitchFamily="34" charset="0"/>
                <a:sym typeface="Manrope Medium"/>
              </a:rPr>
              <a:t>Transfert vers </a:t>
            </a:r>
            <a:r>
              <a:rPr lang="fr-FR" sz="1200" dirty="0" err="1">
                <a:solidFill>
                  <a:srgbClr val="18187A"/>
                </a:solidFill>
                <a:latin typeface="CCSD_manrope ExtraBold" panose="00000900000000000000" pitchFamily="2" charset="0"/>
                <a:cs typeface="Arial" pitchFamily="34" charset="0"/>
                <a:sym typeface="Manrope Medium"/>
              </a:rPr>
              <a:t>ArXiv</a:t>
            </a:r>
            <a:r>
              <a:rPr lang="fr-FR" sz="1200" dirty="0">
                <a:solidFill>
                  <a:srgbClr val="18187A"/>
                </a:solidFill>
                <a:latin typeface="CCSD_manrope ExtraBold" panose="00000900000000000000" pitchFamily="2" charset="0"/>
                <a:cs typeface="Arial" pitchFamily="34" charset="0"/>
                <a:sym typeface="Manrope Medium"/>
              </a:rPr>
              <a:t> </a:t>
            </a:r>
            <a:r>
              <a:rPr lang="fr-FR" sz="1200" dirty="0">
                <a:solidFill>
                  <a:srgbClr val="18187A"/>
                </a:solidFill>
                <a:latin typeface="CCSD_manrope Medium" panose="00000500000000000000" pitchFamily="2" charset="0"/>
                <a:cs typeface="Arial" pitchFamily="34" charset="0"/>
                <a:sym typeface="Manrope Medium"/>
              </a:rPr>
              <a:t>: je télécharge les sources d’un fichier créé en </a:t>
            </a:r>
            <a:r>
              <a:rPr lang="fr-FR" sz="1200" dirty="0" err="1">
                <a:solidFill>
                  <a:srgbClr val="18187A"/>
                </a:solidFill>
                <a:latin typeface="CCSD_manrope Medium" panose="00000500000000000000" pitchFamily="2" charset="0"/>
                <a:cs typeface="Arial" pitchFamily="34" charset="0"/>
                <a:sym typeface="Manrope Medium"/>
              </a:rPr>
              <a:t>TeX</a:t>
            </a:r>
            <a:r>
              <a:rPr lang="fr-FR" sz="1200" dirty="0">
                <a:solidFill>
                  <a:srgbClr val="18187A"/>
                </a:solidFill>
                <a:latin typeface="CCSD_manrope Medium" panose="00000500000000000000" pitchFamily="2" charset="0"/>
                <a:cs typeface="Arial" pitchFamily="34" charset="0"/>
                <a:sym typeface="Manrope Medium"/>
              </a:rPr>
              <a:t>/</a:t>
            </a:r>
            <a:r>
              <a:rPr lang="fr-FR" sz="1200" dirty="0" err="1">
                <a:solidFill>
                  <a:srgbClr val="18187A"/>
                </a:solidFill>
                <a:latin typeface="CCSD_manrope Medium" panose="00000500000000000000" pitchFamily="2" charset="0"/>
                <a:cs typeface="Arial" pitchFamily="34" charset="0"/>
                <a:sym typeface="Manrope Medium"/>
              </a:rPr>
              <a:t>LaTeX</a:t>
            </a:r>
            <a:r>
              <a:rPr lang="fr-FR" sz="1200" dirty="0">
                <a:solidFill>
                  <a:srgbClr val="18187A"/>
                </a:solidFill>
                <a:latin typeface="CCSD_manrope Medium" panose="00000500000000000000" pitchFamily="2" charset="0"/>
                <a:cs typeface="Arial" pitchFamily="34" charset="0"/>
                <a:sym typeface="Manrope Medium"/>
              </a:rPr>
              <a:t> pour permettre le transfert sur </a:t>
            </a:r>
            <a:r>
              <a:rPr lang="fr-FR" sz="1200" dirty="0" err="1">
                <a:solidFill>
                  <a:srgbClr val="18187A"/>
                </a:solidFill>
                <a:latin typeface="CCSD_manrope Medium" panose="00000500000000000000" pitchFamily="2" charset="0"/>
                <a:cs typeface="Arial" pitchFamily="34" charset="0"/>
                <a:sym typeface="Manrope Medium"/>
              </a:rPr>
              <a:t>ArXiv</a:t>
            </a:r>
            <a:r>
              <a:rPr lang="fr-FR" sz="1200" dirty="0">
                <a:solidFill>
                  <a:srgbClr val="18187A"/>
                </a:solidFill>
                <a:latin typeface="CCSD_manrope Medium" panose="00000500000000000000" pitchFamily="2" charset="0"/>
                <a:cs typeface="Arial" pitchFamily="34" charset="0"/>
                <a:sym typeface="Manrope Medium"/>
              </a:rPr>
              <a:t>. La compilation et la création des fichiers visualisables .</a:t>
            </a:r>
            <a:r>
              <a:rPr lang="fr-FR" sz="1200" dirty="0" err="1">
                <a:solidFill>
                  <a:srgbClr val="18187A"/>
                </a:solidFill>
                <a:latin typeface="CCSD_manrope Medium" panose="00000500000000000000" pitchFamily="2" charset="0"/>
                <a:cs typeface="Arial" pitchFamily="34" charset="0"/>
                <a:sym typeface="Manrope Medium"/>
              </a:rPr>
              <a:t>ps</a:t>
            </a:r>
            <a:r>
              <a:rPr lang="fr-FR" sz="1200" dirty="0">
                <a:solidFill>
                  <a:srgbClr val="18187A"/>
                </a:solidFill>
                <a:latin typeface="CCSD_manrope Medium" panose="00000500000000000000" pitchFamily="2" charset="0"/>
                <a:cs typeface="Arial" pitchFamily="34" charset="0"/>
                <a:sym typeface="Manrope Medium"/>
              </a:rPr>
              <a:t> et PDF se font sur HAL</a:t>
            </a:r>
            <a:endParaRPr lang="fr-FR" sz="1200" dirty="0">
              <a:solidFill>
                <a:srgbClr val="18187A"/>
              </a:solidFill>
              <a:latin typeface="CCSD_manrope Medium" panose="00000500000000000000" pitchFamily="2" charset="0"/>
              <a:cs typeface="Arial" pitchFamily="34" charset="0"/>
            </a:endParaRPr>
          </a:p>
        </p:txBody>
      </p:sp>
      <p:sp>
        <p:nvSpPr>
          <p:cNvPr id="58" name="TextBox 25">
            <a:extLst>
              <a:ext uri="{FF2B5EF4-FFF2-40B4-BE49-F238E27FC236}">
                <a16:creationId xmlns:a16="http://schemas.microsoft.com/office/drawing/2014/main" id="{DF41A03C-615B-42D4-BE57-4D337E10380D}"/>
              </a:ext>
            </a:extLst>
          </p:cNvPr>
          <p:cNvSpPr txBox="1"/>
          <p:nvPr/>
        </p:nvSpPr>
        <p:spPr>
          <a:xfrm>
            <a:off x="1398216" y="1761974"/>
            <a:ext cx="2865891" cy="716928"/>
          </a:xfrm>
          <a:prstGeom prst="rect">
            <a:avLst/>
          </a:prstGeom>
          <a:noFill/>
        </p:spPr>
        <p:txBody>
          <a:bodyPr wrap="square" rtlCol="0">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Le fichier est accepté au format Word : Un fichier </a:t>
            </a:r>
            <a:r>
              <a:rPr lang="fr-FR" sz="1200" dirty="0" err="1">
                <a:solidFill>
                  <a:srgbClr val="18187A"/>
                </a:solidFill>
                <a:latin typeface="CCSD_manrope Medium" panose="00000500000000000000" pitchFamily="2" charset="0"/>
                <a:cs typeface="Arial" pitchFamily="34" charset="0"/>
                <a:sym typeface="Manrope Medium"/>
              </a:rPr>
              <a:t>pdf</a:t>
            </a:r>
            <a:r>
              <a:rPr lang="fr-FR" sz="1200" dirty="0">
                <a:solidFill>
                  <a:srgbClr val="18187A"/>
                </a:solidFill>
                <a:latin typeface="CCSD_manrope Medium" panose="00000500000000000000" pitchFamily="2" charset="0"/>
                <a:cs typeface="Arial" pitchFamily="34" charset="0"/>
                <a:sym typeface="Manrope Medium"/>
              </a:rPr>
              <a:t> sera automatiquement généré à partir de ce </a:t>
            </a:r>
            <a:r>
              <a:rPr lang="fr-FR" sz="1200" b="1" dirty="0">
                <a:solidFill>
                  <a:srgbClr val="18187A"/>
                </a:solidFill>
                <a:latin typeface="CCSD_manrope Medium" panose="00000500000000000000" pitchFamily="2" charset="0"/>
                <a:cs typeface="Arial" pitchFamily="34" charset="0"/>
                <a:sym typeface="Manrope Medium"/>
              </a:rPr>
              <a:t>fichier source</a:t>
            </a:r>
            <a:endParaRPr lang="fr-FR" sz="1200" dirty="0">
              <a:solidFill>
                <a:srgbClr val="18187A"/>
              </a:solidFill>
              <a:latin typeface="CCSD_manrope Medium" panose="00000500000000000000" pitchFamily="2" charset="0"/>
              <a:cs typeface="Arial" pitchFamily="34" charset="0"/>
              <a:sym typeface="Manrope Medium"/>
            </a:endParaRPr>
          </a:p>
        </p:txBody>
      </p:sp>
      <p:sp>
        <p:nvSpPr>
          <p:cNvPr id="61" name="TextBox 28">
            <a:extLst>
              <a:ext uri="{FF2B5EF4-FFF2-40B4-BE49-F238E27FC236}">
                <a16:creationId xmlns:a16="http://schemas.microsoft.com/office/drawing/2014/main" id="{07D3F664-F2FF-4644-8A2F-90AAE2E0B6DF}"/>
              </a:ext>
            </a:extLst>
          </p:cNvPr>
          <p:cNvSpPr txBox="1"/>
          <p:nvPr/>
        </p:nvSpPr>
        <p:spPr>
          <a:xfrm>
            <a:off x="834702" y="3390558"/>
            <a:ext cx="3021207" cy="716928"/>
          </a:xfrm>
          <a:prstGeom prst="rect">
            <a:avLst/>
          </a:prstGeom>
          <a:noFill/>
        </p:spPr>
        <p:txBody>
          <a:bodyPr wrap="square" rtlCol="0">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Pour garantir l’archivage pérenne, le fichier </a:t>
            </a:r>
            <a:r>
              <a:rPr lang="fr-FR" sz="1200" dirty="0">
                <a:solidFill>
                  <a:srgbClr val="18187A"/>
                </a:solidFill>
                <a:latin typeface="CCSD_manrope ExtraBold" panose="00000900000000000000" pitchFamily="2" charset="0"/>
                <a:cs typeface="Arial" pitchFamily="34" charset="0"/>
                <a:sym typeface="Manrope Medium"/>
              </a:rPr>
              <a:t>ne doit pas </a:t>
            </a:r>
            <a:r>
              <a:rPr lang="fr-FR" sz="1200" dirty="0">
                <a:solidFill>
                  <a:srgbClr val="18187A"/>
                </a:solidFill>
                <a:latin typeface="CCSD_manrope Medium" panose="00000500000000000000" pitchFamily="2" charset="0"/>
                <a:cs typeface="Arial" pitchFamily="34" charset="0"/>
                <a:sym typeface="Manrope Medium"/>
              </a:rPr>
              <a:t>être en </a:t>
            </a:r>
            <a:r>
              <a:rPr lang="fr-FR" sz="1200" dirty="0">
                <a:solidFill>
                  <a:srgbClr val="18187A"/>
                </a:solidFill>
                <a:latin typeface="CCSD_manrope ExtraBold" panose="00000900000000000000" pitchFamily="2" charset="0"/>
                <a:cs typeface="Arial" pitchFamily="34" charset="0"/>
                <a:sym typeface="Manrope Medium"/>
              </a:rPr>
              <a:t>mode protégé</a:t>
            </a:r>
            <a:endParaRPr lang="fr-FR" sz="1200" dirty="0">
              <a:solidFill>
                <a:srgbClr val="18187A"/>
              </a:solidFill>
              <a:latin typeface="CCSD_manrope ExtraBold" panose="00000900000000000000" pitchFamily="2" charset="0"/>
              <a:cs typeface="Arial" pitchFamily="34" charset="0"/>
            </a:endParaRPr>
          </a:p>
        </p:txBody>
      </p:sp>
      <p:sp>
        <p:nvSpPr>
          <p:cNvPr id="64" name="TextBox 31">
            <a:extLst>
              <a:ext uri="{FF2B5EF4-FFF2-40B4-BE49-F238E27FC236}">
                <a16:creationId xmlns:a16="http://schemas.microsoft.com/office/drawing/2014/main" id="{08BFFB64-5FF5-40CD-A316-53CF654F3A95}"/>
              </a:ext>
            </a:extLst>
          </p:cNvPr>
          <p:cNvSpPr txBox="1"/>
          <p:nvPr/>
        </p:nvSpPr>
        <p:spPr>
          <a:xfrm>
            <a:off x="1245909" y="5169911"/>
            <a:ext cx="2802171" cy="461665"/>
          </a:xfrm>
          <a:prstGeom prst="rect">
            <a:avLst/>
          </a:prstGeom>
          <a:noFill/>
        </p:spPr>
        <p:txBody>
          <a:bodyPr wrap="square" rtlCol="0">
            <a:spAutoFit/>
          </a:bodyPr>
          <a:lstStyle/>
          <a:p>
            <a:r>
              <a:rPr lang="fr-FR" altLang="ko-KR" sz="1200" dirty="0">
                <a:solidFill>
                  <a:srgbClr val="18187A"/>
                </a:solidFill>
                <a:latin typeface="CCSD_manrope Medium" panose="00000500000000000000" pitchFamily="2" charset="0"/>
                <a:cs typeface="Arial" pitchFamily="34" charset="0"/>
              </a:rPr>
              <a:t>Si plusieurs fichiers sont déposés, il faut choisir un </a:t>
            </a:r>
            <a:r>
              <a:rPr lang="fr-FR" altLang="ko-KR" sz="1200" dirty="0">
                <a:solidFill>
                  <a:srgbClr val="18187A"/>
                </a:solidFill>
                <a:latin typeface="CCSD_manrope ExtraBold" panose="00000900000000000000" pitchFamily="2" charset="0"/>
                <a:cs typeface="Arial" pitchFamily="34" charset="0"/>
              </a:rPr>
              <a:t>fichier principal</a:t>
            </a:r>
          </a:p>
        </p:txBody>
      </p:sp>
      <p:pic>
        <p:nvPicPr>
          <p:cNvPr id="66" name="Graphique 65" descr="Ampoule et engrenage">
            <a:extLst>
              <a:ext uri="{FF2B5EF4-FFF2-40B4-BE49-F238E27FC236}">
                <a16:creationId xmlns:a16="http://schemas.microsoft.com/office/drawing/2014/main" id="{E1D4E341-BD6B-4D3B-AB93-A5DE1174B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224" y="3247507"/>
            <a:ext cx="904176" cy="914400"/>
          </a:xfrm>
          <a:prstGeom prst="rect">
            <a:avLst/>
          </a:prstGeom>
        </p:spPr>
      </p:pic>
      <p:sp>
        <p:nvSpPr>
          <p:cNvPr id="5" name="Rectangle 4">
            <a:extLst>
              <a:ext uri="{FF2B5EF4-FFF2-40B4-BE49-F238E27FC236}">
                <a16:creationId xmlns:a16="http://schemas.microsoft.com/office/drawing/2014/main" id="{B8B143AF-97B5-47BB-9EE7-EBFD7E6DE63F}"/>
              </a:ext>
            </a:extLst>
          </p:cNvPr>
          <p:cNvSpPr/>
          <p:nvPr/>
        </p:nvSpPr>
        <p:spPr>
          <a:xfrm>
            <a:off x="4891973" y="5684739"/>
            <a:ext cx="2415447" cy="929293"/>
          </a:xfrm>
          <a:prstGeom prst="rect">
            <a:avLst/>
          </a:prstGeom>
        </p:spPr>
        <p:txBody>
          <a:bodyPr wrap="square">
            <a:spAutoFit/>
          </a:bodyPr>
          <a:lstStyle/>
          <a:p>
            <a:pPr algn="ct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Pour un article publié : si mon fichier contient un </a:t>
            </a:r>
            <a:r>
              <a:rPr lang="fr-FR" sz="1200" b="1" dirty="0">
                <a:solidFill>
                  <a:srgbClr val="18187A"/>
                </a:solidFill>
                <a:latin typeface="CCSD_manrope Medium" panose="00000500000000000000" pitchFamily="2" charset="0"/>
                <a:cs typeface="Arial" pitchFamily="34" charset="0"/>
                <a:sym typeface="Manrope Medium"/>
              </a:rPr>
              <a:t>titre provisoire</a:t>
            </a:r>
            <a:r>
              <a:rPr lang="fr-FR" sz="1200" dirty="0">
                <a:solidFill>
                  <a:srgbClr val="18187A"/>
                </a:solidFill>
                <a:latin typeface="CCSD_manrope" panose="00000500000000000000" pitchFamily="2" charset="0"/>
                <a:cs typeface="Arial" pitchFamily="34" charset="0"/>
                <a:sym typeface="Manrope Medium"/>
              </a:rPr>
              <a:t>, il doit</a:t>
            </a:r>
            <a:r>
              <a:rPr lang="fr-FR" sz="1200" dirty="0">
                <a:solidFill>
                  <a:srgbClr val="18187A"/>
                </a:solidFill>
                <a:latin typeface="CCSD_manrope Medium" panose="00000500000000000000" pitchFamily="2" charset="0"/>
                <a:cs typeface="Arial" pitchFamily="34" charset="0"/>
                <a:sym typeface="Manrope Medium"/>
              </a:rPr>
              <a:t> être remplacé par le titre définitif dans le dépôt</a:t>
            </a:r>
          </a:p>
        </p:txBody>
      </p:sp>
      <p:sp>
        <p:nvSpPr>
          <p:cNvPr id="65" name="TextBox 11">
            <a:extLst>
              <a:ext uri="{FF2B5EF4-FFF2-40B4-BE49-F238E27FC236}">
                <a16:creationId xmlns:a16="http://schemas.microsoft.com/office/drawing/2014/main" id="{303A210B-9355-4C0F-8D2A-1666DAB04EFF}"/>
              </a:ext>
            </a:extLst>
          </p:cNvPr>
          <p:cNvSpPr txBox="1"/>
          <p:nvPr/>
        </p:nvSpPr>
        <p:spPr>
          <a:xfrm rot="16200000">
            <a:off x="5392163" y="4683239"/>
            <a:ext cx="1405636" cy="254044"/>
          </a:xfrm>
          <a:prstGeom prst="rect">
            <a:avLst/>
          </a:prstGeom>
          <a:noFill/>
        </p:spPr>
        <p:txBody>
          <a:bodyPr wrap="square" rtlCol="0">
            <a:spAutoFit/>
          </a:bodyPr>
          <a:lstStyle/>
          <a:p>
            <a:pPr algn="ctr"/>
            <a:r>
              <a:rPr lang="en-US" altLang="ko-KR" sz="1051" b="1" dirty="0" err="1">
                <a:solidFill>
                  <a:prstClr val="white"/>
                </a:solidFill>
                <a:latin typeface="CCSD_manrope ExtraBold" panose="00000900000000000000" pitchFamily="2" charset="0"/>
              </a:rPr>
              <a:t>Titre</a:t>
            </a:r>
            <a:r>
              <a:rPr lang="en-US" altLang="ko-KR" sz="1051" b="1" dirty="0">
                <a:solidFill>
                  <a:prstClr val="white"/>
                </a:solidFill>
                <a:latin typeface="CCSD_manrope ExtraBold" panose="00000900000000000000" pitchFamily="2" charset="0"/>
              </a:rPr>
              <a:t> </a:t>
            </a:r>
            <a:r>
              <a:rPr lang="en-US" altLang="ko-KR" sz="1051" b="1" dirty="0" err="1">
                <a:solidFill>
                  <a:prstClr val="white"/>
                </a:solidFill>
                <a:latin typeface="CCSD_manrope ExtraBold" panose="00000900000000000000" pitchFamily="2" charset="0"/>
              </a:rPr>
              <a:t>provisoire</a:t>
            </a:r>
            <a:endParaRPr lang="ko-KR" altLang="en-US" sz="1051" b="1" dirty="0">
              <a:solidFill>
                <a:prstClr val="white"/>
              </a:solidFill>
              <a:latin typeface="CCSD_manrope ExtraBold" panose="00000900000000000000" pitchFamily="2" charset="0"/>
            </a:endParaRPr>
          </a:p>
        </p:txBody>
      </p:sp>
      <p:sp>
        <p:nvSpPr>
          <p:cNvPr id="25" name="Rectangle 24">
            <a:hlinkClick r:id="rId4" action="ppaction://hlinksldjump"/>
            <a:extLst>
              <a:ext uri="{FF2B5EF4-FFF2-40B4-BE49-F238E27FC236}">
                <a16:creationId xmlns:a16="http://schemas.microsoft.com/office/drawing/2014/main" id="{B43FFE22-68B3-4601-9764-A44597603F5E}"/>
              </a:ext>
            </a:extLst>
          </p:cNvPr>
          <p:cNvSpPr/>
          <p:nvPr/>
        </p:nvSpPr>
        <p:spPr>
          <a:xfrm>
            <a:off x="3583522" y="333753"/>
            <a:ext cx="272324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6574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B28E7438-450C-4EAD-97F5-B870BA355B94}"/>
              </a:ext>
            </a:extLst>
          </p:cNvPr>
          <p:cNvSpPr>
            <a:spLocks noGrp="1"/>
          </p:cNvSpPr>
          <p:nvPr>
            <p:ph type="body" idx="10"/>
          </p:nvPr>
        </p:nvSpPr>
        <p:spPr>
          <a:xfrm>
            <a:off x="3611563" y="352468"/>
            <a:ext cx="2265363" cy="119403"/>
          </a:xfrm>
        </p:spPr>
        <p:txBody>
          <a:bodyPr/>
          <a:lstStyle/>
          <a:p>
            <a:r>
              <a:rPr lang="fr-FR" dirty="0">
                <a:solidFill>
                  <a:srgbClr val="17176E"/>
                </a:solidFill>
                <a:latin typeface="CCSD_manrope Medium" panose="00000500000000000000" pitchFamily="2" charset="0"/>
              </a:rPr>
              <a:t>Réussir mon dépôt </a:t>
            </a:r>
          </a:p>
        </p:txBody>
      </p:sp>
      <p:grpSp>
        <p:nvGrpSpPr>
          <p:cNvPr id="12" name="Groupe 11">
            <a:extLst>
              <a:ext uri="{FF2B5EF4-FFF2-40B4-BE49-F238E27FC236}">
                <a16:creationId xmlns:a16="http://schemas.microsoft.com/office/drawing/2014/main" id="{3CEC6680-B1F9-43DE-8CCE-4F0FF08FA197}"/>
              </a:ext>
            </a:extLst>
          </p:cNvPr>
          <p:cNvGrpSpPr/>
          <p:nvPr/>
        </p:nvGrpSpPr>
        <p:grpSpPr>
          <a:xfrm>
            <a:off x="2312502" y="950965"/>
            <a:ext cx="7563340" cy="5721750"/>
            <a:chOff x="1169500" y="675674"/>
            <a:chExt cx="7563340" cy="5721751"/>
          </a:xfrm>
        </p:grpSpPr>
        <p:grpSp>
          <p:nvGrpSpPr>
            <p:cNvPr id="97" name="Groupe 96">
              <a:extLst>
                <a:ext uri="{FF2B5EF4-FFF2-40B4-BE49-F238E27FC236}">
                  <a16:creationId xmlns:a16="http://schemas.microsoft.com/office/drawing/2014/main" id="{4138D1A4-DCF3-4751-9619-B0F3C6A1282A}"/>
                </a:ext>
              </a:extLst>
            </p:cNvPr>
            <p:cNvGrpSpPr/>
            <p:nvPr/>
          </p:nvGrpSpPr>
          <p:grpSpPr>
            <a:xfrm>
              <a:off x="4463974" y="682580"/>
              <a:ext cx="972000" cy="972000"/>
              <a:chOff x="3245830" y="1264570"/>
              <a:chExt cx="972000" cy="972000"/>
            </a:xfrm>
          </p:grpSpPr>
          <p:sp>
            <p:nvSpPr>
              <p:cNvPr id="25" name="Ellipse 24">
                <a:extLst>
                  <a:ext uri="{FF2B5EF4-FFF2-40B4-BE49-F238E27FC236}">
                    <a16:creationId xmlns:a16="http://schemas.microsoft.com/office/drawing/2014/main" id="{54AAA6FC-0C81-448F-8EA9-C41CA6AC417F}"/>
                  </a:ext>
                </a:extLst>
              </p:cNvPr>
              <p:cNvSpPr/>
              <p:nvPr/>
            </p:nvSpPr>
            <p:spPr>
              <a:xfrm>
                <a:off x="3245830" y="1264570"/>
                <a:ext cx="972000" cy="972000"/>
              </a:xfrm>
              <a:prstGeom prst="ellipse">
                <a:avLst/>
              </a:prstGeom>
              <a:noFill/>
              <a:ln w="9525">
                <a:solidFill>
                  <a:srgbClr val="1E1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Graphique 34">
                <a:hlinkClick r:id="rId3" action="ppaction://hlinksldjump"/>
                <a:extLst>
                  <a:ext uri="{FF2B5EF4-FFF2-40B4-BE49-F238E27FC236}">
                    <a16:creationId xmlns:a16="http://schemas.microsoft.com/office/drawing/2014/main" id="{76E9726C-1AF7-4D94-B9F8-830822683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3830" y="1470149"/>
                <a:ext cx="576000" cy="560842"/>
              </a:xfrm>
              <a:prstGeom prst="rect">
                <a:avLst/>
              </a:prstGeom>
            </p:spPr>
          </p:pic>
        </p:grpSp>
        <p:grpSp>
          <p:nvGrpSpPr>
            <p:cNvPr id="100" name="Groupe 99">
              <a:extLst>
                <a:ext uri="{FF2B5EF4-FFF2-40B4-BE49-F238E27FC236}">
                  <a16:creationId xmlns:a16="http://schemas.microsoft.com/office/drawing/2014/main" id="{368F558B-D9BC-4EEC-AC10-F0167A8EC801}"/>
                </a:ext>
              </a:extLst>
            </p:cNvPr>
            <p:cNvGrpSpPr/>
            <p:nvPr/>
          </p:nvGrpSpPr>
          <p:grpSpPr>
            <a:xfrm>
              <a:off x="4463974" y="2026729"/>
              <a:ext cx="972000" cy="972000"/>
              <a:chOff x="1838676" y="3469860"/>
              <a:chExt cx="972000" cy="972000"/>
            </a:xfrm>
          </p:grpSpPr>
          <p:sp>
            <p:nvSpPr>
              <p:cNvPr id="94" name="Ellipse 93">
                <a:extLst>
                  <a:ext uri="{FF2B5EF4-FFF2-40B4-BE49-F238E27FC236}">
                    <a16:creationId xmlns:a16="http://schemas.microsoft.com/office/drawing/2014/main" id="{7A0B19AA-EBE3-4188-8688-807FD64B8E7D}"/>
                  </a:ext>
                </a:extLst>
              </p:cNvPr>
              <p:cNvSpPr/>
              <p:nvPr/>
            </p:nvSpPr>
            <p:spPr>
              <a:xfrm>
                <a:off x="1838676" y="3469860"/>
                <a:ext cx="972000" cy="972000"/>
              </a:xfrm>
              <a:prstGeom prst="ellipse">
                <a:avLst/>
              </a:prstGeom>
              <a:noFill/>
              <a:ln w="9525">
                <a:solidFill>
                  <a:srgbClr val="641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Graphique 44">
                <a:hlinkClick r:id="rId6" action="ppaction://hlinksldjump"/>
                <a:extLst>
                  <a:ext uri="{FF2B5EF4-FFF2-40B4-BE49-F238E27FC236}">
                    <a16:creationId xmlns:a16="http://schemas.microsoft.com/office/drawing/2014/main" id="{E2BF095E-8646-4F5F-99BF-8412840447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36676" y="3667860"/>
                <a:ext cx="576000" cy="576000"/>
              </a:xfrm>
              <a:prstGeom prst="rect">
                <a:avLst/>
              </a:prstGeom>
            </p:spPr>
          </p:pic>
        </p:grpSp>
        <p:grpSp>
          <p:nvGrpSpPr>
            <p:cNvPr id="99" name="Groupe 98">
              <a:extLst>
                <a:ext uri="{FF2B5EF4-FFF2-40B4-BE49-F238E27FC236}">
                  <a16:creationId xmlns:a16="http://schemas.microsoft.com/office/drawing/2014/main" id="{152420F8-F50D-4AEA-BE28-12D3E5C0AC3B}"/>
                </a:ext>
              </a:extLst>
            </p:cNvPr>
            <p:cNvGrpSpPr/>
            <p:nvPr/>
          </p:nvGrpSpPr>
          <p:grpSpPr>
            <a:xfrm>
              <a:off x="4463974" y="3370878"/>
              <a:ext cx="972000" cy="972000"/>
              <a:chOff x="4315743" y="2620026"/>
              <a:chExt cx="972000" cy="972000"/>
            </a:xfrm>
          </p:grpSpPr>
          <p:sp>
            <p:nvSpPr>
              <p:cNvPr id="95" name="Ellipse 94">
                <a:hlinkClick r:id="rId9" action="ppaction://hlinksldjump"/>
                <a:extLst>
                  <a:ext uri="{FF2B5EF4-FFF2-40B4-BE49-F238E27FC236}">
                    <a16:creationId xmlns:a16="http://schemas.microsoft.com/office/drawing/2014/main" id="{CE2620C4-3EE6-4027-8A30-8929ECBD47D1}"/>
                  </a:ext>
                </a:extLst>
              </p:cNvPr>
              <p:cNvSpPr/>
              <p:nvPr/>
            </p:nvSpPr>
            <p:spPr>
              <a:xfrm>
                <a:off x="4315743" y="2620026"/>
                <a:ext cx="972000" cy="972000"/>
              </a:xfrm>
              <a:prstGeom prst="ellipse">
                <a:avLst/>
              </a:prstGeom>
              <a:noFill/>
              <a:ln w="9525">
                <a:solidFill>
                  <a:srgbClr val="A73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Graphique 45">
                <a:extLst>
                  <a:ext uri="{FF2B5EF4-FFF2-40B4-BE49-F238E27FC236}">
                    <a16:creationId xmlns:a16="http://schemas.microsoft.com/office/drawing/2014/main" id="{8C818D4E-2666-44AD-969D-DE93626C56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3743" y="2868426"/>
                <a:ext cx="576000" cy="475200"/>
              </a:xfrm>
              <a:prstGeom prst="rect">
                <a:avLst/>
              </a:prstGeom>
            </p:spPr>
          </p:pic>
        </p:grpSp>
        <p:grpSp>
          <p:nvGrpSpPr>
            <p:cNvPr id="98" name="Groupe 97">
              <a:extLst>
                <a:ext uri="{FF2B5EF4-FFF2-40B4-BE49-F238E27FC236}">
                  <a16:creationId xmlns:a16="http://schemas.microsoft.com/office/drawing/2014/main" id="{B0B85EB5-9EF3-479F-9E93-41519983A1D8}"/>
                </a:ext>
              </a:extLst>
            </p:cNvPr>
            <p:cNvGrpSpPr/>
            <p:nvPr/>
          </p:nvGrpSpPr>
          <p:grpSpPr>
            <a:xfrm>
              <a:off x="4463974" y="4715028"/>
              <a:ext cx="972000" cy="972000"/>
              <a:chOff x="4695523" y="4260724"/>
              <a:chExt cx="972000" cy="972000"/>
            </a:xfrm>
          </p:grpSpPr>
          <p:sp>
            <p:nvSpPr>
              <p:cNvPr id="96" name="Ellipse 95">
                <a:hlinkClick r:id="rId12" action="ppaction://hlinksldjump"/>
                <a:extLst>
                  <a:ext uri="{FF2B5EF4-FFF2-40B4-BE49-F238E27FC236}">
                    <a16:creationId xmlns:a16="http://schemas.microsoft.com/office/drawing/2014/main" id="{4BA7A492-606D-4F7C-931D-4D3DB810A2E2}"/>
                  </a:ext>
                </a:extLst>
              </p:cNvPr>
              <p:cNvSpPr/>
              <p:nvPr/>
            </p:nvSpPr>
            <p:spPr>
              <a:xfrm>
                <a:off x="4695523" y="4260724"/>
                <a:ext cx="972000" cy="972000"/>
              </a:xfrm>
              <a:prstGeom prst="ellipse">
                <a:avLst/>
              </a:prstGeom>
              <a:noFill/>
              <a:ln w="9525">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601C6A"/>
                  </a:solidFill>
                </a:endParaRPr>
              </a:p>
            </p:txBody>
          </p:sp>
          <p:pic>
            <p:nvPicPr>
              <p:cNvPr id="48" name="Graphique 47">
                <a:extLst>
                  <a:ext uri="{FF2B5EF4-FFF2-40B4-BE49-F238E27FC236}">
                    <a16:creationId xmlns:a16="http://schemas.microsoft.com/office/drawing/2014/main" id="{368E40B1-96ED-4BA8-AA5F-1E311D036D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93523" y="4545124"/>
                <a:ext cx="576000" cy="403200"/>
              </a:xfrm>
              <a:prstGeom prst="rect">
                <a:avLst/>
              </a:prstGeom>
            </p:spPr>
          </p:pic>
        </p:grpSp>
        <p:grpSp>
          <p:nvGrpSpPr>
            <p:cNvPr id="3" name="Groupe 2">
              <a:extLst>
                <a:ext uri="{FF2B5EF4-FFF2-40B4-BE49-F238E27FC236}">
                  <a16:creationId xmlns:a16="http://schemas.microsoft.com/office/drawing/2014/main" id="{D3D89CA5-4B9F-448B-9B11-B5CFF0EDCA98}"/>
                </a:ext>
              </a:extLst>
            </p:cNvPr>
            <p:cNvGrpSpPr/>
            <p:nvPr/>
          </p:nvGrpSpPr>
          <p:grpSpPr>
            <a:xfrm>
              <a:off x="5435974" y="2026729"/>
              <a:ext cx="3296864" cy="1464446"/>
              <a:chOff x="5435974" y="2272951"/>
              <a:chExt cx="3296864" cy="1464446"/>
            </a:xfrm>
          </p:grpSpPr>
          <p:grpSp>
            <p:nvGrpSpPr>
              <p:cNvPr id="111" name="Groupe 110">
                <a:extLst>
                  <a:ext uri="{FF2B5EF4-FFF2-40B4-BE49-F238E27FC236}">
                    <a16:creationId xmlns:a16="http://schemas.microsoft.com/office/drawing/2014/main" id="{7E535C64-2D53-4C10-83B3-F1816AB41294}"/>
                  </a:ext>
                </a:extLst>
              </p:cNvPr>
              <p:cNvGrpSpPr/>
              <p:nvPr/>
            </p:nvGrpSpPr>
            <p:grpSpPr>
              <a:xfrm>
                <a:off x="5435974" y="2272951"/>
                <a:ext cx="3296864" cy="486000"/>
                <a:chOff x="5258926" y="2396885"/>
                <a:chExt cx="3296864" cy="486000"/>
              </a:xfrm>
            </p:grpSpPr>
            <p:sp>
              <p:nvSpPr>
                <p:cNvPr id="102" name="ZoneTexte 101">
                  <a:hlinkClick r:id="rId6" action="ppaction://hlinksldjump"/>
                  <a:extLst>
                    <a:ext uri="{FF2B5EF4-FFF2-40B4-BE49-F238E27FC236}">
                      <a16:creationId xmlns:a16="http://schemas.microsoft.com/office/drawing/2014/main" id="{E5B38EA2-CD25-4224-B633-51B109214D60}"/>
                    </a:ext>
                  </a:extLst>
                </p:cNvPr>
                <p:cNvSpPr txBox="1"/>
                <p:nvPr/>
              </p:nvSpPr>
              <p:spPr>
                <a:xfrm>
                  <a:off x="6334650" y="2396885"/>
                  <a:ext cx="2218750" cy="338554"/>
                </a:xfrm>
                <a:prstGeom prst="rect">
                  <a:avLst/>
                </a:prstGeom>
                <a:noFill/>
              </p:spPr>
              <p:txBody>
                <a:bodyPr wrap="square" rtlCol="0">
                  <a:spAutoFit/>
                </a:bodyPr>
                <a:lstStyle/>
                <a:p>
                  <a:pPr algn="r"/>
                  <a:r>
                    <a:rPr lang="fr-FR" sz="1600" dirty="0">
                      <a:solidFill>
                        <a:srgbClr val="641E6E">
                          <a:alpha val="80000"/>
                        </a:srgbClr>
                      </a:solidFill>
                      <a:latin typeface="CCSD_manrope Medium" panose="00000500000000000000" pitchFamily="2" charset="0"/>
                    </a:rPr>
                    <a:t>Préparer mes dépôts</a:t>
                  </a:r>
                </a:p>
              </p:txBody>
            </p:sp>
            <p:cxnSp>
              <p:nvCxnSpPr>
                <p:cNvPr id="107" name="Connecteur droit 106">
                  <a:extLst>
                    <a:ext uri="{FF2B5EF4-FFF2-40B4-BE49-F238E27FC236}">
                      <a16:creationId xmlns:a16="http://schemas.microsoft.com/office/drawing/2014/main" id="{A0328254-B230-4850-9DDC-6368BC6F4281}"/>
                    </a:ext>
                  </a:extLst>
                </p:cNvPr>
                <p:cNvCxnSpPr>
                  <a:cxnSpLocks/>
                  <a:endCxn id="94" idx="6"/>
                </p:cNvCxnSpPr>
                <p:nvPr/>
              </p:nvCxnSpPr>
              <p:spPr>
                <a:xfrm flipH="1">
                  <a:off x="5258926" y="2882885"/>
                  <a:ext cx="3296864" cy="0"/>
                </a:xfrm>
                <a:prstGeom prst="line">
                  <a:avLst/>
                </a:prstGeom>
                <a:ln w="9525">
                  <a:solidFill>
                    <a:srgbClr val="641E6E"/>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31394383-74AF-4B56-9C22-D9FBF4C3A8FB}"/>
                  </a:ext>
                </a:extLst>
              </p:cNvPr>
              <p:cNvSpPr txBox="1"/>
              <p:nvPr/>
            </p:nvSpPr>
            <p:spPr>
              <a:xfrm>
                <a:off x="6390188" y="2906400"/>
                <a:ext cx="2340260" cy="830997"/>
              </a:xfrm>
              <a:prstGeom prst="rect">
                <a:avLst/>
              </a:prstGeom>
              <a:noFill/>
            </p:spPr>
            <p:txBody>
              <a:bodyPr wrap="square" rtlCol="0">
                <a:spAutoFit/>
              </a:bodyPr>
              <a:lstStyle/>
              <a:p>
                <a:pPr algn="r"/>
                <a:r>
                  <a:rPr lang="fr-FR" sz="1200" dirty="0">
                    <a:solidFill>
                      <a:srgbClr val="641E6E"/>
                    </a:solidFill>
                    <a:latin typeface="CCSD_manrope Light" panose="00000500000000000000" pitchFamily="2" charset="0"/>
                  </a:rPr>
                  <a:t>Pourquoi déposer dans HAL ? Quels types de document sont acceptés ? Quelles sont les règles d’or pour déposer ?</a:t>
                </a:r>
              </a:p>
            </p:txBody>
          </p:sp>
        </p:grpSp>
        <p:grpSp>
          <p:nvGrpSpPr>
            <p:cNvPr id="6" name="Groupe 5">
              <a:extLst>
                <a:ext uri="{FF2B5EF4-FFF2-40B4-BE49-F238E27FC236}">
                  <a16:creationId xmlns:a16="http://schemas.microsoft.com/office/drawing/2014/main" id="{B81CAB5F-CCD4-4933-988D-2F2317B5B112}"/>
                </a:ext>
              </a:extLst>
            </p:cNvPr>
            <p:cNvGrpSpPr/>
            <p:nvPr/>
          </p:nvGrpSpPr>
          <p:grpSpPr>
            <a:xfrm>
              <a:off x="5435974" y="4746119"/>
              <a:ext cx="3296866" cy="1651306"/>
              <a:chOff x="5435974" y="4992341"/>
              <a:chExt cx="3296866" cy="1651306"/>
            </a:xfrm>
          </p:grpSpPr>
          <p:grpSp>
            <p:nvGrpSpPr>
              <p:cNvPr id="113" name="Groupe 112">
                <a:extLst>
                  <a:ext uri="{FF2B5EF4-FFF2-40B4-BE49-F238E27FC236}">
                    <a16:creationId xmlns:a16="http://schemas.microsoft.com/office/drawing/2014/main" id="{204C75C4-B8CB-462E-8C03-453BC8C6858F}"/>
                  </a:ext>
                </a:extLst>
              </p:cNvPr>
              <p:cNvGrpSpPr/>
              <p:nvPr/>
            </p:nvGrpSpPr>
            <p:grpSpPr>
              <a:xfrm>
                <a:off x="5435974" y="4992341"/>
                <a:ext cx="3296866" cy="454909"/>
                <a:chOff x="5258926" y="5116275"/>
                <a:chExt cx="3296866" cy="454909"/>
              </a:xfrm>
            </p:grpSpPr>
            <p:sp>
              <p:nvSpPr>
                <p:cNvPr id="104" name="ZoneTexte 103">
                  <a:hlinkClick r:id="rId12" action="ppaction://hlinksldjump"/>
                  <a:extLst>
                    <a:ext uri="{FF2B5EF4-FFF2-40B4-BE49-F238E27FC236}">
                      <a16:creationId xmlns:a16="http://schemas.microsoft.com/office/drawing/2014/main" id="{31ED88AD-7B7D-4337-AF77-E87AE319ACF3}"/>
                    </a:ext>
                  </a:extLst>
                </p:cNvPr>
                <p:cNvSpPr txBox="1"/>
                <p:nvPr/>
              </p:nvSpPr>
              <p:spPr>
                <a:xfrm>
                  <a:off x="6698513" y="5116275"/>
                  <a:ext cx="1854887" cy="338554"/>
                </a:xfrm>
                <a:prstGeom prst="rect">
                  <a:avLst/>
                </a:prstGeom>
                <a:noFill/>
              </p:spPr>
              <p:txBody>
                <a:bodyPr wrap="square" rtlCol="0">
                  <a:spAutoFit/>
                </a:bodyPr>
                <a:lstStyle/>
                <a:p>
                  <a:pPr algn="r"/>
                  <a:r>
                    <a:rPr lang="fr-FR" sz="1600" dirty="0">
                      <a:solidFill>
                        <a:srgbClr val="FF4400">
                          <a:alpha val="80000"/>
                        </a:srgbClr>
                      </a:solidFill>
                      <a:latin typeface="CCSD_manrope Medium" panose="00000500000000000000" pitchFamily="2" charset="0"/>
                    </a:rPr>
                    <a:t>Gérer mes dépôts</a:t>
                  </a:r>
                </a:p>
              </p:txBody>
            </p:sp>
            <p:cxnSp>
              <p:nvCxnSpPr>
                <p:cNvPr id="109" name="Connecteur droit 108">
                  <a:extLst>
                    <a:ext uri="{FF2B5EF4-FFF2-40B4-BE49-F238E27FC236}">
                      <a16:creationId xmlns:a16="http://schemas.microsoft.com/office/drawing/2014/main" id="{4BD18A27-761A-4A8B-91F8-58CFE0D19B6E}"/>
                    </a:ext>
                  </a:extLst>
                </p:cNvPr>
                <p:cNvCxnSpPr>
                  <a:cxnSpLocks/>
                  <a:endCxn id="96" idx="6"/>
                </p:cNvCxnSpPr>
                <p:nvPr/>
              </p:nvCxnSpPr>
              <p:spPr>
                <a:xfrm flipH="1">
                  <a:off x="5258926" y="5571184"/>
                  <a:ext cx="3296866" cy="0"/>
                </a:xfrm>
                <a:prstGeom prst="line">
                  <a:avLst/>
                </a:prstGeom>
                <a:ln w="9525">
                  <a:solidFill>
                    <a:srgbClr val="FF4400"/>
                  </a:solidFill>
                </a:ln>
              </p:spPr>
              <p:style>
                <a:lnRef idx="1">
                  <a:schemeClr val="accent1"/>
                </a:lnRef>
                <a:fillRef idx="0">
                  <a:schemeClr val="accent1"/>
                </a:fillRef>
                <a:effectRef idx="0">
                  <a:schemeClr val="accent1"/>
                </a:effectRef>
                <a:fontRef idx="minor">
                  <a:schemeClr val="tx1"/>
                </a:fontRef>
              </p:style>
            </p:cxnSp>
          </p:grpSp>
          <p:sp>
            <p:nvSpPr>
              <p:cNvPr id="28" name="ZoneTexte 27">
                <a:extLst>
                  <a:ext uri="{FF2B5EF4-FFF2-40B4-BE49-F238E27FC236}">
                    <a16:creationId xmlns:a16="http://schemas.microsoft.com/office/drawing/2014/main" id="{87E7C3C1-0E22-43D4-B10E-15C3917D46B1}"/>
                  </a:ext>
                </a:extLst>
              </p:cNvPr>
              <p:cNvSpPr txBox="1"/>
              <p:nvPr/>
            </p:nvSpPr>
            <p:spPr>
              <a:xfrm>
                <a:off x="6390188" y="5627984"/>
                <a:ext cx="2340260" cy="1015663"/>
              </a:xfrm>
              <a:prstGeom prst="rect">
                <a:avLst/>
              </a:prstGeom>
              <a:noFill/>
            </p:spPr>
            <p:txBody>
              <a:bodyPr wrap="square" rtlCol="0">
                <a:spAutoFit/>
              </a:bodyPr>
              <a:lstStyle/>
              <a:p>
                <a:pPr algn="r"/>
                <a:r>
                  <a:rPr lang="fr-FR" sz="1200" dirty="0">
                    <a:solidFill>
                      <a:srgbClr val="FF4400"/>
                    </a:solidFill>
                    <a:latin typeface="CCSD_manrope Light" panose="00000500000000000000" pitchFamily="2" charset="0"/>
                  </a:rPr>
                  <a:t>Comment ajouter un fichier à une notice ? Comment ajouter une nouvelle version ? Comment demander le partage de propriété ?</a:t>
                </a:r>
              </a:p>
            </p:txBody>
          </p:sp>
        </p:grpSp>
        <p:grpSp>
          <p:nvGrpSpPr>
            <p:cNvPr id="4" name="Groupe 3">
              <a:extLst>
                <a:ext uri="{FF2B5EF4-FFF2-40B4-BE49-F238E27FC236}">
                  <a16:creationId xmlns:a16="http://schemas.microsoft.com/office/drawing/2014/main" id="{DEFD413A-7DE7-4828-A836-5EE272F719E8}"/>
                </a:ext>
              </a:extLst>
            </p:cNvPr>
            <p:cNvGrpSpPr/>
            <p:nvPr/>
          </p:nvGrpSpPr>
          <p:grpSpPr>
            <a:xfrm>
              <a:off x="1173163" y="675674"/>
              <a:ext cx="3290811" cy="2155781"/>
              <a:chOff x="1173163" y="921896"/>
              <a:chExt cx="3290811" cy="2155781"/>
            </a:xfrm>
          </p:grpSpPr>
          <p:grpSp>
            <p:nvGrpSpPr>
              <p:cNvPr id="110" name="Groupe 109">
                <a:extLst>
                  <a:ext uri="{FF2B5EF4-FFF2-40B4-BE49-F238E27FC236}">
                    <a16:creationId xmlns:a16="http://schemas.microsoft.com/office/drawing/2014/main" id="{8FE87A38-1EFB-4E5D-854F-2D51971901A7}"/>
                  </a:ext>
                </a:extLst>
              </p:cNvPr>
              <p:cNvGrpSpPr/>
              <p:nvPr/>
            </p:nvGrpSpPr>
            <p:grpSpPr>
              <a:xfrm>
                <a:off x="1173163" y="921896"/>
                <a:ext cx="3290811" cy="492906"/>
                <a:chOff x="996115" y="1045830"/>
                <a:chExt cx="3290811" cy="492906"/>
              </a:xfrm>
            </p:grpSpPr>
            <p:sp>
              <p:nvSpPr>
                <p:cNvPr id="101" name="ZoneTexte 100">
                  <a:hlinkClick r:id="rId3" action="ppaction://hlinksldjump"/>
                  <a:extLst>
                    <a:ext uri="{FF2B5EF4-FFF2-40B4-BE49-F238E27FC236}">
                      <a16:creationId xmlns:a16="http://schemas.microsoft.com/office/drawing/2014/main" id="{B40CAF43-B0CD-4CA6-B558-2DC0BBD0DB75}"/>
                    </a:ext>
                  </a:extLst>
                </p:cNvPr>
                <p:cNvSpPr txBox="1"/>
                <p:nvPr/>
              </p:nvSpPr>
              <p:spPr>
                <a:xfrm>
                  <a:off x="996115" y="1045830"/>
                  <a:ext cx="1908211" cy="338554"/>
                </a:xfrm>
                <a:prstGeom prst="rect">
                  <a:avLst/>
                </a:prstGeom>
                <a:noFill/>
              </p:spPr>
              <p:txBody>
                <a:bodyPr wrap="square" rtlCol="0">
                  <a:spAutoFit/>
                </a:bodyPr>
                <a:lstStyle/>
                <a:p>
                  <a:r>
                    <a:rPr lang="fr-FR" sz="1600" dirty="0">
                      <a:solidFill>
                        <a:srgbClr val="17176E">
                          <a:alpha val="80000"/>
                        </a:srgbClr>
                      </a:solidFill>
                      <a:latin typeface="CCSD_manrope Medium" panose="00000500000000000000" pitchFamily="2" charset="0"/>
                    </a:rPr>
                    <a:t>Droit et publication</a:t>
                  </a:r>
                </a:p>
              </p:txBody>
            </p:sp>
            <p:cxnSp>
              <p:nvCxnSpPr>
                <p:cNvPr id="106" name="Connecteur droit 105">
                  <a:extLst>
                    <a:ext uri="{FF2B5EF4-FFF2-40B4-BE49-F238E27FC236}">
                      <a16:creationId xmlns:a16="http://schemas.microsoft.com/office/drawing/2014/main" id="{3E9E63EF-1452-4E20-B45B-D80DB02755A2}"/>
                    </a:ext>
                  </a:extLst>
                </p:cNvPr>
                <p:cNvCxnSpPr>
                  <a:cxnSpLocks/>
                  <a:stCxn id="25" idx="2"/>
                </p:cNvCxnSpPr>
                <p:nvPr/>
              </p:nvCxnSpPr>
              <p:spPr>
                <a:xfrm flipH="1">
                  <a:off x="996115" y="1538736"/>
                  <a:ext cx="3290811" cy="0"/>
                </a:xfrm>
                <a:prstGeom prst="line">
                  <a:avLst/>
                </a:prstGeom>
                <a:ln w="9525">
                  <a:solidFill>
                    <a:srgbClr val="1E198E"/>
                  </a:solidFill>
                </a:ln>
              </p:spPr>
              <p:style>
                <a:lnRef idx="1">
                  <a:schemeClr val="accent1"/>
                </a:lnRef>
                <a:fillRef idx="0">
                  <a:schemeClr val="accent1"/>
                </a:fillRef>
                <a:effectRef idx="0">
                  <a:schemeClr val="accent1"/>
                </a:effectRef>
                <a:fontRef idx="minor">
                  <a:schemeClr val="tx1"/>
                </a:fontRef>
              </p:style>
            </p:cxnSp>
          </p:grpSp>
          <p:sp>
            <p:nvSpPr>
              <p:cNvPr id="29" name="ZoneTexte 28">
                <a:extLst>
                  <a:ext uri="{FF2B5EF4-FFF2-40B4-BE49-F238E27FC236}">
                    <a16:creationId xmlns:a16="http://schemas.microsoft.com/office/drawing/2014/main" id="{1C5222F8-F596-4020-A6DC-9502D6F060F5}"/>
                  </a:ext>
                </a:extLst>
              </p:cNvPr>
              <p:cNvSpPr txBox="1"/>
              <p:nvPr/>
            </p:nvSpPr>
            <p:spPr>
              <a:xfrm>
                <a:off x="1173163" y="1508017"/>
                <a:ext cx="2340260" cy="1569660"/>
              </a:xfrm>
              <a:prstGeom prst="rect">
                <a:avLst/>
              </a:prstGeom>
              <a:noFill/>
            </p:spPr>
            <p:txBody>
              <a:bodyPr wrap="square" rtlCol="0">
                <a:spAutoFit/>
              </a:bodyPr>
              <a:lstStyle/>
              <a:p>
                <a:r>
                  <a:rPr lang="fr-FR" sz="1200" dirty="0">
                    <a:solidFill>
                      <a:srgbClr val="1E198E"/>
                    </a:solidFill>
                    <a:latin typeface="CCSD_manrope Light" panose="00000500000000000000" pitchFamily="2" charset="0"/>
                  </a:rPr>
                  <a:t>Quel est le cadre juridique de l’</a:t>
                </a:r>
                <a:r>
                  <a:rPr lang="fr-FR" sz="1200" dirty="0" err="1">
                    <a:solidFill>
                      <a:srgbClr val="1E198E"/>
                    </a:solidFill>
                    <a:latin typeface="CCSD_manrope Light" panose="00000500000000000000" pitchFamily="2" charset="0"/>
                  </a:rPr>
                  <a:t>auto-archivage</a:t>
                </a:r>
                <a:r>
                  <a:rPr lang="fr-FR" sz="1200" dirty="0">
                    <a:solidFill>
                      <a:srgbClr val="1E198E"/>
                    </a:solidFill>
                    <a:latin typeface="CCSD_manrope Light" panose="00000500000000000000" pitchFamily="2" charset="0"/>
                  </a:rPr>
                  <a:t> ? Quelle version déposer dans HAL ? Comment savoir s’il est nécessaire d’ajouter un embargo ?</a:t>
                </a:r>
              </a:p>
              <a:p>
                <a:pPr algn="r"/>
                <a:endParaRPr lang="fr-FR" sz="1200" dirty="0">
                  <a:solidFill>
                    <a:srgbClr val="1E198E"/>
                  </a:solidFill>
                  <a:latin typeface="CCSD_manrope Light" panose="00000500000000000000" pitchFamily="2" charset="0"/>
                </a:endParaRPr>
              </a:p>
              <a:p>
                <a:pPr algn="r"/>
                <a:endParaRPr lang="fr-FR" sz="1200" dirty="0">
                  <a:solidFill>
                    <a:srgbClr val="1E198E"/>
                  </a:solidFill>
                  <a:latin typeface="CCSD_manrope Light" panose="00000500000000000000" pitchFamily="2" charset="0"/>
                </a:endParaRPr>
              </a:p>
            </p:txBody>
          </p:sp>
        </p:grpSp>
        <p:grpSp>
          <p:nvGrpSpPr>
            <p:cNvPr id="5" name="Groupe 4">
              <a:extLst>
                <a:ext uri="{FF2B5EF4-FFF2-40B4-BE49-F238E27FC236}">
                  <a16:creationId xmlns:a16="http://schemas.microsoft.com/office/drawing/2014/main" id="{5547ACC2-005A-4B06-9528-873CD2B24130}"/>
                </a:ext>
              </a:extLst>
            </p:cNvPr>
            <p:cNvGrpSpPr/>
            <p:nvPr/>
          </p:nvGrpSpPr>
          <p:grpSpPr>
            <a:xfrm>
              <a:off x="1169500" y="3370878"/>
              <a:ext cx="3294474" cy="1238240"/>
              <a:chOff x="1169500" y="3617100"/>
              <a:chExt cx="3294474" cy="1238240"/>
            </a:xfrm>
          </p:grpSpPr>
          <p:grpSp>
            <p:nvGrpSpPr>
              <p:cNvPr id="112" name="Groupe 111">
                <a:extLst>
                  <a:ext uri="{FF2B5EF4-FFF2-40B4-BE49-F238E27FC236}">
                    <a16:creationId xmlns:a16="http://schemas.microsoft.com/office/drawing/2014/main" id="{5864DDAA-6D59-41D5-96A0-B6618B5E740B}"/>
                  </a:ext>
                </a:extLst>
              </p:cNvPr>
              <p:cNvGrpSpPr/>
              <p:nvPr/>
            </p:nvGrpSpPr>
            <p:grpSpPr>
              <a:xfrm>
                <a:off x="1169500" y="3617100"/>
                <a:ext cx="3294474" cy="486000"/>
                <a:chOff x="992452" y="3741034"/>
                <a:chExt cx="3294474" cy="486000"/>
              </a:xfrm>
            </p:grpSpPr>
            <p:sp>
              <p:nvSpPr>
                <p:cNvPr id="103" name="ZoneTexte 102">
                  <a:hlinkClick r:id="rId9" action="ppaction://hlinksldjump"/>
                  <a:extLst>
                    <a:ext uri="{FF2B5EF4-FFF2-40B4-BE49-F238E27FC236}">
                      <a16:creationId xmlns:a16="http://schemas.microsoft.com/office/drawing/2014/main" id="{84F4A30A-2926-4E9F-93E5-4A22E039132A}"/>
                    </a:ext>
                  </a:extLst>
                </p:cNvPr>
                <p:cNvSpPr txBox="1"/>
                <p:nvPr/>
              </p:nvSpPr>
              <p:spPr>
                <a:xfrm>
                  <a:off x="996115" y="3741034"/>
                  <a:ext cx="972000" cy="338554"/>
                </a:xfrm>
                <a:prstGeom prst="rect">
                  <a:avLst/>
                </a:prstGeom>
                <a:noFill/>
              </p:spPr>
              <p:txBody>
                <a:bodyPr wrap="square" rtlCol="0">
                  <a:spAutoFit/>
                </a:bodyPr>
                <a:lstStyle/>
                <a:p>
                  <a:r>
                    <a:rPr lang="fr-FR" sz="1600" dirty="0">
                      <a:solidFill>
                        <a:srgbClr val="A7312E">
                          <a:alpha val="80000"/>
                        </a:srgbClr>
                      </a:solidFill>
                      <a:latin typeface="CCSD_manrope Medium" panose="00000500000000000000" pitchFamily="2" charset="0"/>
                    </a:rPr>
                    <a:t>Déposer</a:t>
                  </a:r>
                </a:p>
              </p:txBody>
            </p:sp>
            <p:cxnSp>
              <p:nvCxnSpPr>
                <p:cNvPr id="108" name="Connecteur droit 107">
                  <a:extLst>
                    <a:ext uri="{FF2B5EF4-FFF2-40B4-BE49-F238E27FC236}">
                      <a16:creationId xmlns:a16="http://schemas.microsoft.com/office/drawing/2014/main" id="{9174915D-9F25-42FF-8C98-98F7D90FE621}"/>
                    </a:ext>
                  </a:extLst>
                </p:cNvPr>
                <p:cNvCxnSpPr>
                  <a:cxnSpLocks/>
                  <a:stCxn id="95" idx="2"/>
                </p:cNvCxnSpPr>
                <p:nvPr/>
              </p:nvCxnSpPr>
              <p:spPr>
                <a:xfrm flipH="1">
                  <a:off x="992452" y="4227034"/>
                  <a:ext cx="3294474" cy="0"/>
                </a:xfrm>
                <a:prstGeom prst="line">
                  <a:avLst/>
                </a:prstGeom>
                <a:ln w="9525">
                  <a:solidFill>
                    <a:srgbClr val="A7312E"/>
                  </a:solidFill>
                </a:ln>
              </p:spPr>
              <p:style>
                <a:lnRef idx="1">
                  <a:schemeClr val="accent1"/>
                </a:lnRef>
                <a:fillRef idx="0">
                  <a:schemeClr val="accent1"/>
                </a:fillRef>
                <a:effectRef idx="0">
                  <a:schemeClr val="accent1"/>
                </a:effectRef>
                <a:fontRef idx="minor">
                  <a:schemeClr val="tx1"/>
                </a:fontRef>
              </p:style>
            </p:cxnSp>
          </p:grpSp>
          <p:sp>
            <p:nvSpPr>
              <p:cNvPr id="30" name="ZoneTexte 29">
                <a:extLst>
                  <a:ext uri="{FF2B5EF4-FFF2-40B4-BE49-F238E27FC236}">
                    <a16:creationId xmlns:a16="http://schemas.microsoft.com/office/drawing/2014/main" id="{AFF47B76-EE42-444D-8CD5-07641259EE65}"/>
                  </a:ext>
                </a:extLst>
              </p:cNvPr>
              <p:cNvSpPr txBox="1"/>
              <p:nvPr/>
            </p:nvSpPr>
            <p:spPr>
              <a:xfrm>
                <a:off x="1173163" y="4209009"/>
                <a:ext cx="2432662" cy="646331"/>
              </a:xfrm>
              <a:prstGeom prst="rect">
                <a:avLst/>
              </a:prstGeom>
              <a:noFill/>
            </p:spPr>
            <p:txBody>
              <a:bodyPr wrap="square" rtlCol="0">
                <a:spAutoFit/>
              </a:bodyPr>
              <a:lstStyle/>
              <a:p>
                <a:r>
                  <a:rPr lang="fr-FR" sz="1200" dirty="0">
                    <a:solidFill>
                      <a:srgbClr val="A7312E"/>
                    </a:solidFill>
                    <a:latin typeface="CCSD_manrope Light" panose="00000500000000000000" pitchFamily="2" charset="0"/>
                  </a:rPr>
                  <a:t>Comment ajouter un fichier ? Comment détecter un doublon  ? Comment valider un dépôt ?    </a:t>
                </a:r>
              </a:p>
            </p:txBody>
          </p:sp>
        </p:grpSp>
        <p:cxnSp>
          <p:nvCxnSpPr>
            <p:cNvPr id="36" name="Connecteur droit 35">
              <a:extLst>
                <a:ext uri="{FF2B5EF4-FFF2-40B4-BE49-F238E27FC236}">
                  <a16:creationId xmlns:a16="http://schemas.microsoft.com/office/drawing/2014/main" id="{D1FF0AC6-0DE0-42A6-A690-57135D9C4190}"/>
                </a:ext>
              </a:extLst>
            </p:cNvPr>
            <p:cNvCxnSpPr>
              <a:cxnSpLocks/>
              <a:endCxn id="94" idx="0"/>
            </p:cNvCxnSpPr>
            <p:nvPr/>
          </p:nvCxnSpPr>
          <p:spPr>
            <a:xfrm flipH="1">
              <a:off x="4949974" y="1654580"/>
              <a:ext cx="3026" cy="372149"/>
            </a:xfrm>
            <a:prstGeom prst="line">
              <a:avLst/>
            </a:prstGeom>
            <a:ln w="9525">
              <a:gradFill>
                <a:gsLst>
                  <a:gs pos="0">
                    <a:srgbClr val="1E198E"/>
                  </a:gs>
                  <a:gs pos="100000">
                    <a:srgbClr val="641E6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C222723A-6BCE-43DD-ADC8-071591A04308}"/>
                </a:ext>
              </a:extLst>
            </p:cNvPr>
            <p:cNvCxnSpPr>
              <a:cxnSpLocks/>
            </p:cNvCxnSpPr>
            <p:nvPr/>
          </p:nvCxnSpPr>
          <p:spPr>
            <a:xfrm flipH="1">
              <a:off x="4950000" y="2998729"/>
              <a:ext cx="3026" cy="372149"/>
            </a:xfrm>
            <a:prstGeom prst="line">
              <a:avLst/>
            </a:prstGeom>
            <a:ln w="9525">
              <a:gradFill>
                <a:gsLst>
                  <a:gs pos="0">
                    <a:srgbClr val="641E6E"/>
                  </a:gs>
                  <a:gs pos="100000">
                    <a:srgbClr val="A7312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9127475-DCA7-4CDE-AF86-F64F663D3883}"/>
                </a:ext>
              </a:extLst>
            </p:cNvPr>
            <p:cNvCxnSpPr>
              <a:cxnSpLocks/>
            </p:cNvCxnSpPr>
            <p:nvPr/>
          </p:nvCxnSpPr>
          <p:spPr>
            <a:xfrm flipH="1">
              <a:off x="4950000" y="4342878"/>
              <a:ext cx="3026" cy="372149"/>
            </a:xfrm>
            <a:prstGeom prst="line">
              <a:avLst/>
            </a:prstGeom>
            <a:ln w="9525">
              <a:gradFill>
                <a:gsLst>
                  <a:gs pos="0">
                    <a:srgbClr val="A7312E"/>
                  </a:gs>
                  <a:gs pos="100000">
                    <a:srgbClr val="FF4400"/>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1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972BA4-2078-4B80-B22E-2CA99AEA6FD3}"/>
              </a:ext>
            </a:extLst>
          </p:cNvPr>
          <p:cNvSpPr>
            <a:spLocks noGrp="1"/>
          </p:cNvSpPr>
          <p:nvPr>
            <p:ph type="body" idx="10"/>
          </p:nvPr>
        </p:nvSpPr>
        <p:spPr/>
        <p:txBody>
          <a:bodyPr>
            <a:noAutofit/>
          </a:bodyPr>
          <a:lstStyle/>
          <a:p>
            <a:r>
              <a:rPr lang="fr-FR" dirty="0">
                <a:solidFill>
                  <a:srgbClr val="3A3A69"/>
                </a:solidFill>
              </a:rPr>
              <a:t>Réussir mon dépôt : Préparer mes dépôts</a:t>
            </a:r>
          </a:p>
        </p:txBody>
      </p:sp>
      <p:sp>
        <p:nvSpPr>
          <p:cNvPr id="3" name="Espace réservé du texte 2">
            <a:extLst>
              <a:ext uri="{FF2B5EF4-FFF2-40B4-BE49-F238E27FC236}">
                <a16:creationId xmlns:a16="http://schemas.microsoft.com/office/drawing/2014/main" id="{2283A2E9-1ED0-4EE8-BB33-30EDA12F9812}"/>
              </a:ext>
            </a:extLst>
          </p:cNvPr>
          <p:cNvSpPr>
            <a:spLocks noGrp="1"/>
          </p:cNvSpPr>
          <p:nvPr>
            <p:ph type="body" idx="20"/>
          </p:nvPr>
        </p:nvSpPr>
        <p:spPr/>
        <p:txBody>
          <a:bodyPr/>
          <a:lstStyle/>
          <a:p>
            <a:pPr>
              <a:spcBef>
                <a:spcPts val="0"/>
              </a:spcBef>
              <a:buClr>
                <a:srgbClr val="17176E"/>
              </a:buClr>
              <a:buSzPts val="2000"/>
            </a:pPr>
            <a:r>
              <a:rPr lang="fr-FR" dirty="0"/>
              <a:t>5- Les règles d’or du dépôt</a:t>
            </a:r>
          </a:p>
        </p:txBody>
      </p:sp>
      <p:sp>
        <p:nvSpPr>
          <p:cNvPr id="4" name="Espace réservé du texte 3">
            <a:extLst>
              <a:ext uri="{FF2B5EF4-FFF2-40B4-BE49-F238E27FC236}">
                <a16:creationId xmlns:a16="http://schemas.microsoft.com/office/drawing/2014/main" id="{C21F329F-E854-4A4F-8331-E493804DF0FC}"/>
              </a:ext>
            </a:extLst>
          </p:cNvPr>
          <p:cNvSpPr>
            <a:spLocks noGrp="1"/>
          </p:cNvSpPr>
          <p:nvPr>
            <p:ph type="body" idx="24"/>
          </p:nvPr>
        </p:nvSpPr>
        <p:spPr/>
        <p:txBody>
          <a:bodyPr/>
          <a:lstStyle/>
          <a:p>
            <a:r>
              <a:rPr lang="fr-FR" dirty="0"/>
              <a:t>Nommage du fichier</a:t>
            </a:r>
          </a:p>
          <a:p>
            <a:endParaRPr lang="fr-FR" dirty="0"/>
          </a:p>
        </p:txBody>
      </p:sp>
      <p:grpSp>
        <p:nvGrpSpPr>
          <p:cNvPr id="37" name="Google Shape;1190;p61">
            <a:extLst>
              <a:ext uri="{FF2B5EF4-FFF2-40B4-BE49-F238E27FC236}">
                <a16:creationId xmlns:a16="http://schemas.microsoft.com/office/drawing/2014/main" id="{2712B8FF-BE81-4010-8F5C-6B8515AD52B6}"/>
              </a:ext>
            </a:extLst>
          </p:cNvPr>
          <p:cNvGrpSpPr/>
          <p:nvPr/>
        </p:nvGrpSpPr>
        <p:grpSpPr>
          <a:xfrm>
            <a:off x="3952259" y="1618708"/>
            <a:ext cx="4287483" cy="3754824"/>
            <a:chOff x="3161917" y="2170682"/>
            <a:chExt cx="458870" cy="404737"/>
          </a:xfrm>
        </p:grpSpPr>
        <p:sp>
          <p:nvSpPr>
            <p:cNvPr id="38" name="Google Shape;1191;p61">
              <a:extLst>
                <a:ext uri="{FF2B5EF4-FFF2-40B4-BE49-F238E27FC236}">
                  <a16:creationId xmlns:a16="http://schemas.microsoft.com/office/drawing/2014/main" id="{6046C19B-24C7-4C1E-8976-4F4CEF3317AE}"/>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64286E"/>
            </a:solidFill>
            <a:ln>
              <a:noFill/>
            </a:ln>
          </p:spPr>
          <p:txBody>
            <a:bodyPr spcFirstLastPara="1" wrap="square" lIns="91425" tIns="91425" rIns="91425" bIns="91425" anchor="ctr" anchorCtr="0">
              <a:noAutofit/>
            </a:bodyPr>
            <a:lstStyle/>
            <a:p>
              <a:endParaRPr/>
            </a:p>
          </p:txBody>
        </p:sp>
        <p:sp>
          <p:nvSpPr>
            <p:cNvPr id="39" name="Google Shape;1192;p61">
              <a:extLst>
                <a:ext uri="{FF2B5EF4-FFF2-40B4-BE49-F238E27FC236}">
                  <a16:creationId xmlns:a16="http://schemas.microsoft.com/office/drawing/2014/main" id="{B411DD4C-C322-4B29-826D-13FB2AD014E0}"/>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CD3C0A"/>
            </a:solidFill>
            <a:ln>
              <a:noFill/>
            </a:ln>
          </p:spPr>
          <p:txBody>
            <a:bodyPr spcFirstLastPara="1" wrap="square" lIns="91425" tIns="91425" rIns="91425" bIns="91425" anchor="ctr" anchorCtr="0">
              <a:noAutofit/>
            </a:bodyPr>
            <a:lstStyle/>
            <a:p>
              <a:endParaRPr/>
            </a:p>
          </p:txBody>
        </p:sp>
        <p:sp>
          <p:nvSpPr>
            <p:cNvPr id="40" name="Google Shape;1193;p61">
              <a:extLst>
                <a:ext uri="{FF2B5EF4-FFF2-40B4-BE49-F238E27FC236}">
                  <a16:creationId xmlns:a16="http://schemas.microsoft.com/office/drawing/2014/main" id="{288AD231-3394-49C7-9CBC-BB79B98E948D}"/>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7D2D2D"/>
            </a:solidFill>
            <a:ln>
              <a:noFill/>
            </a:ln>
          </p:spPr>
          <p:txBody>
            <a:bodyPr spcFirstLastPara="1" wrap="square" lIns="91425" tIns="91425" rIns="91425" bIns="91425" anchor="ctr" anchorCtr="0">
              <a:noAutofit/>
            </a:bodyPr>
            <a:lstStyle/>
            <a:p>
              <a:endParaRPr dirty="0"/>
            </a:p>
          </p:txBody>
        </p:sp>
      </p:grpSp>
      <p:grpSp>
        <p:nvGrpSpPr>
          <p:cNvPr id="45" name="Google Shape;489;p45">
            <a:extLst>
              <a:ext uri="{FF2B5EF4-FFF2-40B4-BE49-F238E27FC236}">
                <a16:creationId xmlns:a16="http://schemas.microsoft.com/office/drawing/2014/main" id="{C561DC97-29B6-44BA-A0B8-64EFB95CC670}"/>
              </a:ext>
            </a:extLst>
          </p:cNvPr>
          <p:cNvGrpSpPr/>
          <p:nvPr/>
        </p:nvGrpSpPr>
        <p:grpSpPr>
          <a:xfrm>
            <a:off x="3917438" y="2620667"/>
            <a:ext cx="1329719" cy="136500"/>
            <a:chOff x="5712456" y="1328700"/>
            <a:chExt cx="1329719" cy="136500"/>
          </a:xfrm>
        </p:grpSpPr>
        <p:cxnSp>
          <p:nvCxnSpPr>
            <p:cNvPr id="46" name="Google Shape;490;p45">
              <a:extLst>
                <a:ext uri="{FF2B5EF4-FFF2-40B4-BE49-F238E27FC236}">
                  <a16:creationId xmlns:a16="http://schemas.microsoft.com/office/drawing/2014/main" id="{8BD92DBC-F7FD-475A-92E8-CD8AD5C5906E}"/>
                </a:ext>
              </a:extLst>
            </p:cNvPr>
            <p:cNvCxnSpPr>
              <a:cxnSpLocks/>
              <a:stCxn id="50" idx="3"/>
              <a:endCxn id="47" idx="2"/>
            </p:cNvCxnSpPr>
            <p:nvPr/>
          </p:nvCxnSpPr>
          <p:spPr>
            <a:xfrm>
              <a:off x="5712456" y="1396950"/>
              <a:ext cx="1193219" cy="0"/>
            </a:xfrm>
            <a:prstGeom prst="straightConnector1">
              <a:avLst/>
            </a:prstGeom>
            <a:noFill/>
            <a:ln w="9525" cap="flat" cmpd="sng">
              <a:solidFill>
                <a:srgbClr val="434343"/>
              </a:solidFill>
              <a:prstDash val="solid"/>
              <a:round/>
              <a:headEnd type="none" w="med" len="med"/>
              <a:tailEnd type="none" w="med" len="med"/>
            </a:ln>
          </p:spPr>
        </p:cxnSp>
        <p:sp>
          <p:nvSpPr>
            <p:cNvPr id="47" name="Google Shape;491;p45">
              <a:extLst>
                <a:ext uri="{FF2B5EF4-FFF2-40B4-BE49-F238E27FC236}">
                  <a16:creationId xmlns:a16="http://schemas.microsoft.com/office/drawing/2014/main" id="{5F4821E9-F391-462E-8BB1-1A1B16037E82}"/>
                </a:ext>
              </a:extLst>
            </p:cNvPr>
            <p:cNvSpPr/>
            <p:nvPr/>
          </p:nvSpPr>
          <p:spPr>
            <a:xfrm>
              <a:off x="6905675" y="1328700"/>
              <a:ext cx="136500" cy="136500"/>
            </a:xfrm>
            <a:prstGeom prst="ellipse">
              <a:avLst/>
            </a:prstGeom>
            <a:solidFill>
              <a:srgbClr val="7D2D2D"/>
            </a:solidFill>
            <a:ln>
              <a:noFill/>
            </a:ln>
          </p:spPr>
          <p:txBody>
            <a:bodyPr spcFirstLastPara="1" wrap="square" lIns="91425" tIns="91425" rIns="91425" bIns="91425" anchor="ctr" anchorCtr="0">
              <a:noAutofit/>
            </a:bodyPr>
            <a:lstStyle/>
            <a:p>
              <a:endParaRPr dirty="0"/>
            </a:p>
          </p:txBody>
        </p:sp>
      </p:grpSp>
      <p:sp>
        <p:nvSpPr>
          <p:cNvPr id="50" name="Rectangle 49">
            <a:extLst>
              <a:ext uri="{FF2B5EF4-FFF2-40B4-BE49-F238E27FC236}">
                <a16:creationId xmlns:a16="http://schemas.microsoft.com/office/drawing/2014/main" id="{8E4BF72D-805C-4ECE-95BC-42BB54B640CC}"/>
              </a:ext>
            </a:extLst>
          </p:cNvPr>
          <p:cNvSpPr/>
          <p:nvPr/>
        </p:nvSpPr>
        <p:spPr>
          <a:xfrm>
            <a:off x="1717891" y="2011904"/>
            <a:ext cx="2199547" cy="1354025"/>
          </a:xfrm>
          <a:prstGeom prst="rect">
            <a:avLst/>
          </a:prstGeom>
        </p:spPr>
        <p:txBody>
          <a:bodyPr wrap="square">
            <a:spAutoFit/>
          </a:bodyPr>
          <a:lstStyle/>
          <a:p>
            <a:pP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rPr>
              <a:t>Éviter tous les caractères interprétables par un logiciel  et les caractères accentués et spéciaux </a:t>
            </a:r>
            <a:r>
              <a:rPr lang="fr-FR" sz="1200" dirty="0">
                <a:solidFill>
                  <a:srgbClr val="18187A"/>
                </a:solidFill>
                <a:latin typeface="CCSD_manrope ExtraBold" panose="00000900000000000000" pitchFamily="2" charset="0"/>
                <a:cs typeface="Arial" pitchFamily="34" charset="0"/>
              </a:rPr>
              <a:t>: ‘:’ , ‘)’ , ‘;’ , ‘$’. </a:t>
            </a:r>
            <a:r>
              <a:rPr lang="fr-FR" sz="1200" dirty="0">
                <a:solidFill>
                  <a:srgbClr val="18187A"/>
                </a:solidFill>
                <a:latin typeface="CCSD_manrope Medium" panose="00000500000000000000" pitchFamily="2" charset="0"/>
                <a:cs typeface="Arial" pitchFamily="34" charset="0"/>
              </a:rPr>
              <a:t>Ils peuvent rendre impossible l’ouverture du fichier. </a:t>
            </a:r>
          </a:p>
        </p:txBody>
      </p:sp>
      <p:grpSp>
        <p:nvGrpSpPr>
          <p:cNvPr id="51" name="Google Shape;489;p45">
            <a:extLst>
              <a:ext uri="{FF2B5EF4-FFF2-40B4-BE49-F238E27FC236}">
                <a16:creationId xmlns:a16="http://schemas.microsoft.com/office/drawing/2014/main" id="{0A2C7539-B2A1-45FF-928B-A874BB3B1816}"/>
              </a:ext>
            </a:extLst>
          </p:cNvPr>
          <p:cNvGrpSpPr/>
          <p:nvPr/>
        </p:nvGrpSpPr>
        <p:grpSpPr>
          <a:xfrm>
            <a:off x="7661618" y="3265014"/>
            <a:ext cx="1771343" cy="136500"/>
            <a:chOff x="6905675" y="1328700"/>
            <a:chExt cx="1771342" cy="136500"/>
          </a:xfrm>
        </p:grpSpPr>
        <p:cxnSp>
          <p:nvCxnSpPr>
            <p:cNvPr id="52" name="Google Shape;490;p45">
              <a:extLst>
                <a:ext uri="{FF2B5EF4-FFF2-40B4-BE49-F238E27FC236}">
                  <a16:creationId xmlns:a16="http://schemas.microsoft.com/office/drawing/2014/main" id="{C9F549D7-719B-4D53-BCF1-83EB8D5C5F83}"/>
                </a:ext>
              </a:extLst>
            </p:cNvPr>
            <p:cNvCxnSpPr>
              <a:cxnSpLocks/>
              <a:endCxn id="53" idx="6"/>
            </p:cNvCxnSpPr>
            <p:nvPr/>
          </p:nvCxnSpPr>
          <p:spPr>
            <a:xfrm flipH="1">
              <a:off x="7042175" y="1396950"/>
              <a:ext cx="1634842" cy="0"/>
            </a:xfrm>
            <a:prstGeom prst="straightConnector1">
              <a:avLst/>
            </a:prstGeom>
            <a:noFill/>
            <a:ln w="9525" cap="flat" cmpd="sng">
              <a:solidFill>
                <a:srgbClr val="434343"/>
              </a:solidFill>
              <a:prstDash val="solid"/>
              <a:round/>
              <a:headEnd type="none" w="med" len="med"/>
              <a:tailEnd type="none" w="med" len="med"/>
            </a:ln>
          </p:spPr>
        </p:cxnSp>
        <p:sp>
          <p:nvSpPr>
            <p:cNvPr id="53" name="Google Shape;491;p45">
              <a:extLst>
                <a:ext uri="{FF2B5EF4-FFF2-40B4-BE49-F238E27FC236}">
                  <a16:creationId xmlns:a16="http://schemas.microsoft.com/office/drawing/2014/main" id="{883285D3-69D6-458E-9D56-7A00477DFF87}"/>
                </a:ext>
              </a:extLst>
            </p:cNvPr>
            <p:cNvSpPr/>
            <p:nvPr/>
          </p:nvSpPr>
          <p:spPr>
            <a:xfrm>
              <a:off x="6905675" y="1328700"/>
              <a:ext cx="136500" cy="136500"/>
            </a:xfrm>
            <a:prstGeom prst="ellipse">
              <a:avLst/>
            </a:prstGeom>
            <a:solidFill>
              <a:srgbClr val="672971"/>
            </a:solidFill>
            <a:ln>
              <a:noFill/>
            </a:ln>
          </p:spPr>
          <p:txBody>
            <a:bodyPr spcFirstLastPara="1" wrap="square" lIns="91425" tIns="91425" rIns="91425" bIns="91425" anchor="ctr" anchorCtr="0">
              <a:noAutofit/>
            </a:bodyPr>
            <a:lstStyle/>
            <a:p>
              <a:endParaRPr/>
            </a:p>
          </p:txBody>
        </p:sp>
      </p:grpSp>
      <p:sp>
        <p:nvSpPr>
          <p:cNvPr id="56" name="Rectangle 55">
            <a:extLst>
              <a:ext uri="{FF2B5EF4-FFF2-40B4-BE49-F238E27FC236}">
                <a16:creationId xmlns:a16="http://schemas.microsoft.com/office/drawing/2014/main" id="{1CB43C04-BF28-4A19-AB63-8C5C164A2040}"/>
              </a:ext>
            </a:extLst>
          </p:cNvPr>
          <p:cNvSpPr/>
          <p:nvPr/>
        </p:nvSpPr>
        <p:spPr>
          <a:xfrm>
            <a:off x="9517525" y="2829657"/>
            <a:ext cx="2158538" cy="1141659"/>
          </a:xfrm>
          <a:prstGeom prst="rect">
            <a:avLst/>
          </a:prstGeom>
        </p:spPr>
        <p:txBody>
          <a:bodyPr wrap="square">
            <a:spAutoFit/>
          </a:bodyPr>
          <a:lstStyle/>
          <a:p>
            <a:pPr algn="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sym typeface="Manrope Medium"/>
              </a:rPr>
              <a:t>Éviter un nom trop long : l’URL du fichier comprend le nom du fichier  et cela augmente les risques d’erreur</a:t>
            </a:r>
            <a:endParaRPr lang="fr-FR" sz="1200" dirty="0">
              <a:solidFill>
                <a:srgbClr val="18187A"/>
              </a:solidFill>
              <a:latin typeface="CCSD_manrope Medium" panose="00000500000000000000" pitchFamily="2" charset="0"/>
              <a:cs typeface="Arial" pitchFamily="34" charset="0"/>
            </a:endParaRPr>
          </a:p>
        </p:txBody>
      </p:sp>
      <p:grpSp>
        <p:nvGrpSpPr>
          <p:cNvPr id="60" name="Google Shape;489;p45">
            <a:extLst>
              <a:ext uri="{FF2B5EF4-FFF2-40B4-BE49-F238E27FC236}">
                <a16:creationId xmlns:a16="http://schemas.microsoft.com/office/drawing/2014/main" id="{DF40E49E-D67C-4B40-86B8-409EC8474B7E}"/>
              </a:ext>
            </a:extLst>
          </p:cNvPr>
          <p:cNvGrpSpPr/>
          <p:nvPr/>
        </p:nvGrpSpPr>
        <p:grpSpPr>
          <a:xfrm>
            <a:off x="6096001" y="4770717"/>
            <a:ext cx="136500" cy="881037"/>
            <a:chOff x="7243572" y="1266928"/>
            <a:chExt cx="136500" cy="881036"/>
          </a:xfrm>
        </p:grpSpPr>
        <p:cxnSp>
          <p:nvCxnSpPr>
            <p:cNvPr id="61" name="Google Shape;490;p45">
              <a:extLst>
                <a:ext uri="{FF2B5EF4-FFF2-40B4-BE49-F238E27FC236}">
                  <a16:creationId xmlns:a16="http://schemas.microsoft.com/office/drawing/2014/main" id="{41813382-61D3-4040-8BA7-CC441EFF0110}"/>
                </a:ext>
              </a:extLst>
            </p:cNvPr>
            <p:cNvCxnSpPr>
              <a:cxnSpLocks/>
              <a:stCxn id="64" idx="0"/>
              <a:endCxn id="62" idx="4"/>
            </p:cNvCxnSpPr>
            <p:nvPr/>
          </p:nvCxnSpPr>
          <p:spPr>
            <a:xfrm flipV="1">
              <a:off x="7311822" y="1403428"/>
              <a:ext cx="0" cy="744536"/>
            </a:xfrm>
            <a:prstGeom prst="straightConnector1">
              <a:avLst/>
            </a:prstGeom>
            <a:noFill/>
            <a:ln w="9525" cap="flat" cmpd="sng">
              <a:solidFill>
                <a:srgbClr val="434343"/>
              </a:solidFill>
              <a:prstDash val="solid"/>
              <a:round/>
              <a:headEnd type="none" w="med" len="med"/>
              <a:tailEnd type="none" w="med" len="med"/>
            </a:ln>
          </p:spPr>
        </p:cxnSp>
        <p:sp>
          <p:nvSpPr>
            <p:cNvPr id="62" name="Google Shape;491;p45">
              <a:extLst>
                <a:ext uri="{FF2B5EF4-FFF2-40B4-BE49-F238E27FC236}">
                  <a16:creationId xmlns:a16="http://schemas.microsoft.com/office/drawing/2014/main" id="{FF14C709-DD4D-4A46-A619-3F2CDE611518}"/>
                </a:ext>
              </a:extLst>
            </p:cNvPr>
            <p:cNvSpPr/>
            <p:nvPr/>
          </p:nvSpPr>
          <p:spPr>
            <a:xfrm>
              <a:off x="7243572" y="1266928"/>
              <a:ext cx="136500" cy="136500"/>
            </a:xfrm>
            <a:prstGeom prst="ellipse">
              <a:avLst/>
            </a:prstGeom>
            <a:solidFill>
              <a:srgbClr val="CD3C0A"/>
            </a:solidFill>
            <a:ln>
              <a:noFill/>
            </a:ln>
          </p:spPr>
          <p:txBody>
            <a:bodyPr spcFirstLastPara="1" wrap="square" lIns="91425" tIns="91425" rIns="91425" bIns="91425" anchor="ctr" anchorCtr="0">
              <a:noAutofit/>
            </a:bodyPr>
            <a:lstStyle/>
            <a:p>
              <a:endParaRPr dirty="0"/>
            </a:p>
          </p:txBody>
        </p:sp>
      </p:grpSp>
      <p:sp>
        <p:nvSpPr>
          <p:cNvPr id="64" name="Rectangle 63">
            <a:extLst>
              <a:ext uri="{FF2B5EF4-FFF2-40B4-BE49-F238E27FC236}">
                <a16:creationId xmlns:a16="http://schemas.microsoft.com/office/drawing/2014/main" id="{43BC2206-C9DF-4466-90E3-E73881B8EBCA}"/>
              </a:ext>
            </a:extLst>
          </p:cNvPr>
          <p:cNvSpPr/>
          <p:nvPr/>
        </p:nvSpPr>
        <p:spPr>
          <a:xfrm>
            <a:off x="4843779" y="5651754"/>
            <a:ext cx="2640943" cy="716928"/>
          </a:xfrm>
          <a:prstGeom prst="rect">
            <a:avLst/>
          </a:prstGeom>
        </p:spPr>
        <p:txBody>
          <a:bodyPr wrap="square">
            <a:spAutoFit/>
          </a:bodyPr>
          <a:lstStyle/>
          <a:p>
            <a:pPr algn="ctr">
              <a:lnSpc>
                <a:spcPct val="115000"/>
              </a:lnSpc>
              <a:spcBef>
                <a:spcPts val="600"/>
              </a:spcBef>
              <a:buClr>
                <a:schemeClr val="dk1"/>
              </a:buClr>
              <a:buSzPts val="1800"/>
            </a:pPr>
            <a:r>
              <a:rPr lang="fr-FR" sz="1200" dirty="0">
                <a:solidFill>
                  <a:srgbClr val="18187A"/>
                </a:solidFill>
                <a:latin typeface="CCSD_manrope Medium" panose="00000500000000000000" pitchFamily="2" charset="0"/>
                <a:cs typeface="Arial" pitchFamily="34" charset="0"/>
              </a:rPr>
              <a:t>Choisir un nom de fichier signifiant. Par exemple </a:t>
            </a:r>
            <a:r>
              <a:rPr lang="fr-FR" sz="1200" dirty="0">
                <a:solidFill>
                  <a:srgbClr val="18187A"/>
                </a:solidFill>
                <a:latin typeface="CCSD_manrope ExtraBold" panose="00000900000000000000" pitchFamily="2" charset="0"/>
                <a:cs typeface="Arial" pitchFamily="34" charset="0"/>
              </a:rPr>
              <a:t>[nom de l’</a:t>
            </a:r>
            <a:r>
              <a:rPr lang="fr-FR" sz="1200" dirty="0" err="1">
                <a:solidFill>
                  <a:srgbClr val="18187A"/>
                </a:solidFill>
                <a:latin typeface="CCSD_manrope ExtraBold" panose="00000900000000000000" pitchFamily="2" charset="0"/>
                <a:cs typeface="Arial" pitchFamily="34" charset="0"/>
              </a:rPr>
              <a:t>auteur_année</a:t>
            </a:r>
            <a:r>
              <a:rPr lang="fr-FR" sz="1200" dirty="0">
                <a:solidFill>
                  <a:srgbClr val="18187A"/>
                </a:solidFill>
                <a:latin typeface="CCSD_manrope ExtraBold" panose="00000900000000000000" pitchFamily="2" charset="0"/>
                <a:cs typeface="Arial" pitchFamily="34" charset="0"/>
              </a:rPr>
              <a:t> de publication]</a:t>
            </a:r>
          </a:p>
        </p:txBody>
      </p:sp>
      <p:pic>
        <p:nvPicPr>
          <p:cNvPr id="65" name="Graphique 64">
            <a:extLst>
              <a:ext uri="{FF2B5EF4-FFF2-40B4-BE49-F238E27FC236}">
                <a16:creationId xmlns:a16="http://schemas.microsoft.com/office/drawing/2014/main" id="{0642D39F-9111-4955-BFC0-EE1E0A320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521" y="3048425"/>
            <a:ext cx="672783" cy="840979"/>
          </a:xfrm>
          <a:prstGeom prst="rect">
            <a:avLst/>
          </a:prstGeom>
        </p:spPr>
      </p:pic>
      <p:sp>
        <p:nvSpPr>
          <p:cNvPr id="22" name="Rectangle 21">
            <a:hlinkClick r:id="rId4" action="ppaction://hlinksldjump"/>
            <a:extLst>
              <a:ext uri="{FF2B5EF4-FFF2-40B4-BE49-F238E27FC236}">
                <a16:creationId xmlns:a16="http://schemas.microsoft.com/office/drawing/2014/main" id="{630B19A1-F3D2-4D2F-8013-7595ECDFA2CE}"/>
              </a:ext>
            </a:extLst>
          </p:cNvPr>
          <p:cNvSpPr/>
          <p:nvPr/>
        </p:nvSpPr>
        <p:spPr>
          <a:xfrm>
            <a:off x="3536373" y="324768"/>
            <a:ext cx="326209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9304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Préparer mes dépôts</a:t>
            </a:r>
          </a:p>
        </p:txBody>
      </p:sp>
      <p:sp>
        <p:nvSpPr>
          <p:cNvPr id="3" name="Espace réservé du texte 2"/>
          <p:cNvSpPr>
            <a:spLocks noGrp="1"/>
          </p:cNvSpPr>
          <p:nvPr>
            <p:ph type="body" idx="20"/>
          </p:nvPr>
        </p:nvSpPr>
        <p:spPr/>
        <p:txBody>
          <a:bodyPr/>
          <a:lstStyle/>
          <a:p>
            <a:r>
              <a:rPr lang="fr-FR" dirty="0"/>
              <a:t>6- Boîte à outils</a:t>
            </a:r>
          </a:p>
        </p:txBody>
      </p:sp>
      <p:sp>
        <p:nvSpPr>
          <p:cNvPr id="5" name="ZoneTexte 4"/>
          <p:cNvSpPr txBox="1"/>
          <p:nvPr/>
        </p:nvSpPr>
        <p:spPr>
          <a:xfrm>
            <a:off x="1065935" y="3168836"/>
            <a:ext cx="377276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Les métadonnées obligatoires pour chaque type de document</a:t>
            </a:r>
          </a:p>
        </p:txBody>
      </p:sp>
      <p:sp>
        <p:nvSpPr>
          <p:cNvPr id="21" name="ZoneTexte 20">
            <a:extLst>
              <a:ext uri="{FF2B5EF4-FFF2-40B4-BE49-F238E27FC236}">
                <a16:creationId xmlns:a16="http://schemas.microsoft.com/office/drawing/2014/main" id="{5E0AE6FC-4956-44CC-8410-24884D7C4645}"/>
              </a:ext>
            </a:extLst>
          </p:cNvPr>
          <p:cNvSpPr txBox="1"/>
          <p:nvPr/>
        </p:nvSpPr>
        <p:spPr>
          <a:xfrm>
            <a:off x="1055689" y="2638763"/>
            <a:ext cx="335438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Définition des types de documents acceptés </a:t>
            </a:r>
            <a:r>
              <a:rPr lang="fr-FR" sz="1000">
                <a:solidFill>
                  <a:srgbClr val="17176E"/>
                </a:solidFill>
                <a:latin typeface="CCSD_manrope Medium" panose="00000500000000000000" pitchFamily="2" charset="0"/>
              </a:rPr>
              <a:t>dans HAL</a:t>
            </a:r>
            <a:endParaRPr lang="fr-FR" sz="1000" dirty="0">
              <a:solidFill>
                <a:srgbClr val="17176E"/>
              </a:solidFill>
              <a:latin typeface="CCSD_manrope Medium" panose="00000500000000000000" pitchFamily="2" charset="0"/>
            </a:endParaRPr>
          </a:p>
        </p:txBody>
      </p:sp>
      <p:sp>
        <p:nvSpPr>
          <p:cNvPr id="22" name="Rectangle 21">
            <a:extLst>
              <a:ext uri="{FF2B5EF4-FFF2-40B4-BE49-F238E27FC236}">
                <a16:creationId xmlns:a16="http://schemas.microsoft.com/office/drawing/2014/main" id="{E01B0DD4-F140-4AE2-A47C-9ADE8635B1B8}"/>
              </a:ext>
            </a:extLst>
          </p:cNvPr>
          <p:cNvSpPr/>
          <p:nvPr/>
        </p:nvSpPr>
        <p:spPr>
          <a:xfrm>
            <a:off x="1065935" y="1957286"/>
            <a:ext cx="4043948" cy="3079534"/>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5CF342EA-0E29-45CE-95C9-4F4DC1A804AD}"/>
              </a:ext>
            </a:extLst>
          </p:cNvPr>
          <p:cNvSpPr txBox="1"/>
          <p:nvPr/>
        </p:nvSpPr>
        <p:spPr>
          <a:xfrm>
            <a:off x="1092202" y="2170290"/>
            <a:ext cx="3051951"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Documentation HAL</a:t>
            </a:r>
          </a:p>
        </p:txBody>
      </p:sp>
      <p:sp>
        <p:nvSpPr>
          <p:cNvPr id="8" name="Rectangle 7">
            <a:hlinkClick r:id="rId2" action="ppaction://hlinksldjump"/>
            <a:extLst>
              <a:ext uri="{FF2B5EF4-FFF2-40B4-BE49-F238E27FC236}">
                <a16:creationId xmlns:a16="http://schemas.microsoft.com/office/drawing/2014/main" id="{E43E763B-3A06-4D91-A590-780CFA477B62}"/>
              </a:ext>
            </a:extLst>
          </p:cNvPr>
          <p:cNvSpPr/>
          <p:nvPr/>
        </p:nvSpPr>
        <p:spPr>
          <a:xfrm>
            <a:off x="3611563" y="325651"/>
            <a:ext cx="24082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5CFA6990-2C04-4402-BA9C-D4438D28DBA0}"/>
              </a:ext>
            </a:extLst>
          </p:cNvPr>
          <p:cNvSpPr txBox="1"/>
          <p:nvPr/>
        </p:nvSpPr>
        <p:spPr>
          <a:xfrm>
            <a:off x="1092202" y="3757517"/>
            <a:ext cx="3874247" cy="246221"/>
          </a:xfrm>
          <a:prstGeom prst="rect">
            <a:avLst/>
          </a:prstGeom>
          <a:noFill/>
        </p:spPr>
        <p:txBody>
          <a:bodyPr wrap="square" rtlCol="0">
            <a:spAutoFit/>
          </a:bodyPr>
          <a:lstStyle/>
          <a:p>
            <a:r>
              <a:rPr lang="fr-FR" sz="1000" dirty="0">
                <a:solidFill>
                  <a:srgbClr val="17176E"/>
                </a:solidFill>
                <a:latin typeface="CCSD_manrope Medium" panose="00000500000000000000" pitchFamily="2" charset="0"/>
              </a:rPr>
              <a:t>Vérification des dépôts avant leur mise en ligne</a:t>
            </a:r>
          </a:p>
        </p:txBody>
      </p:sp>
      <p:sp>
        <p:nvSpPr>
          <p:cNvPr id="11" name="Rectangle 10">
            <a:hlinkClick r:id="rId3"/>
            <a:extLst>
              <a:ext uri="{FF2B5EF4-FFF2-40B4-BE49-F238E27FC236}">
                <a16:creationId xmlns:a16="http://schemas.microsoft.com/office/drawing/2014/main" id="{5F4BD368-69CF-4CF0-BF01-E9DDC4410AEC}"/>
              </a:ext>
            </a:extLst>
          </p:cNvPr>
          <p:cNvSpPr/>
          <p:nvPr/>
        </p:nvSpPr>
        <p:spPr>
          <a:xfrm>
            <a:off x="5510436" y="3376612"/>
            <a:ext cx="1748785" cy="167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Graphique 12">
            <a:hlinkClick r:id="rId3"/>
            <a:extLst>
              <a:ext uri="{FF2B5EF4-FFF2-40B4-BE49-F238E27FC236}">
                <a16:creationId xmlns:a16="http://schemas.microsoft.com/office/drawing/2014/main" id="{004D4463-2B30-41E5-9B01-B15E6F660D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773" y="2924441"/>
            <a:ext cx="128551" cy="128551"/>
          </a:xfrm>
          <a:prstGeom prst="rect">
            <a:avLst/>
          </a:prstGeom>
        </p:spPr>
      </p:pic>
      <p:grpSp>
        <p:nvGrpSpPr>
          <p:cNvPr id="6" name="Groupe 5">
            <a:extLst>
              <a:ext uri="{FF2B5EF4-FFF2-40B4-BE49-F238E27FC236}">
                <a16:creationId xmlns:a16="http://schemas.microsoft.com/office/drawing/2014/main" id="{72F91D92-1B7B-4496-9AF3-F0C3592D9CCA}"/>
              </a:ext>
            </a:extLst>
          </p:cNvPr>
          <p:cNvGrpSpPr/>
          <p:nvPr/>
        </p:nvGrpSpPr>
        <p:grpSpPr>
          <a:xfrm>
            <a:off x="1155955" y="2859881"/>
            <a:ext cx="1975008" cy="246221"/>
            <a:chOff x="1182529" y="2779660"/>
            <a:chExt cx="1949573" cy="325526"/>
          </a:xfrm>
        </p:grpSpPr>
        <p:sp>
          <p:nvSpPr>
            <p:cNvPr id="4" name="Rectangle 3">
              <a:extLst>
                <a:ext uri="{FF2B5EF4-FFF2-40B4-BE49-F238E27FC236}">
                  <a16:creationId xmlns:a16="http://schemas.microsoft.com/office/drawing/2014/main" id="{596F2594-3775-45D0-9F6A-43EB69F77BC9}"/>
                </a:ext>
              </a:extLst>
            </p:cNvPr>
            <p:cNvSpPr/>
            <p:nvPr/>
          </p:nvSpPr>
          <p:spPr>
            <a:xfrm>
              <a:off x="1182529" y="2779660"/>
              <a:ext cx="1949573" cy="325526"/>
            </a:xfrm>
            <a:prstGeom prst="rect">
              <a:avLst/>
            </a:prstGeom>
          </p:spPr>
          <p:txBody>
            <a:bodyPr wrap="square">
              <a:spAutoFit/>
            </a:bodyPr>
            <a:lstStyle/>
            <a:p>
              <a:r>
                <a:rPr lang="fr-FR" sz="1000" dirty="0">
                  <a:solidFill>
                    <a:srgbClr val="FF4900"/>
                  </a:solidFill>
                  <a:latin typeface="CCSD_manrope Medium" panose="00000500000000000000" pitchFamily="2" charset="0"/>
                </a:rPr>
                <a:t> https://bit.ly/types-document</a:t>
              </a:r>
              <a:endParaRPr lang="fr-FR" sz="1000" dirty="0"/>
            </a:p>
          </p:txBody>
        </p:sp>
        <p:sp>
          <p:nvSpPr>
            <p:cNvPr id="16" name="Rectangle 15">
              <a:hlinkClick r:id="rId3"/>
              <a:extLst>
                <a:ext uri="{FF2B5EF4-FFF2-40B4-BE49-F238E27FC236}">
                  <a16:creationId xmlns:a16="http://schemas.microsoft.com/office/drawing/2014/main" id="{F82F8307-8AFE-40ED-972A-5C8AF6F4F293}"/>
                </a:ext>
              </a:extLst>
            </p:cNvPr>
            <p:cNvSpPr/>
            <p:nvPr/>
          </p:nvSpPr>
          <p:spPr>
            <a:xfrm>
              <a:off x="1270828" y="2875368"/>
              <a:ext cx="1774680" cy="1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4" name="Graphique 23">
            <a:hlinkClick r:id="rId6"/>
            <a:extLst>
              <a:ext uri="{FF2B5EF4-FFF2-40B4-BE49-F238E27FC236}">
                <a16:creationId xmlns:a16="http://schemas.microsoft.com/office/drawing/2014/main" id="{F99F7C02-DB3C-4A4B-88D2-E61F4EC162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7037" y="3488795"/>
            <a:ext cx="128551" cy="128551"/>
          </a:xfrm>
          <a:prstGeom prst="rect">
            <a:avLst/>
          </a:prstGeom>
        </p:spPr>
      </p:pic>
      <p:grpSp>
        <p:nvGrpSpPr>
          <p:cNvPr id="19" name="Groupe 18">
            <a:extLst>
              <a:ext uri="{FF2B5EF4-FFF2-40B4-BE49-F238E27FC236}">
                <a16:creationId xmlns:a16="http://schemas.microsoft.com/office/drawing/2014/main" id="{F4D86711-8280-4DA1-90BC-3B0648AF2592}"/>
              </a:ext>
            </a:extLst>
          </p:cNvPr>
          <p:cNvGrpSpPr/>
          <p:nvPr/>
        </p:nvGrpSpPr>
        <p:grpSpPr>
          <a:xfrm>
            <a:off x="1181055" y="4011439"/>
            <a:ext cx="2147140" cy="246221"/>
            <a:chOff x="1181054" y="4011446"/>
            <a:chExt cx="2147140" cy="246221"/>
          </a:xfrm>
        </p:grpSpPr>
        <p:sp>
          <p:nvSpPr>
            <p:cNvPr id="9" name="Rectangle 8">
              <a:hlinkClick r:id="rId7"/>
              <a:extLst>
                <a:ext uri="{FF2B5EF4-FFF2-40B4-BE49-F238E27FC236}">
                  <a16:creationId xmlns:a16="http://schemas.microsoft.com/office/drawing/2014/main" id="{34E3FB88-9ED1-4B12-8E14-468AAEED902C}"/>
                </a:ext>
              </a:extLst>
            </p:cNvPr>
            <p:cNvSpPr/>
            <p:nvPr/>
          </p:nvSpPr>
          <p:spPr>
            <a:xfrm>
              <a:off x="1253990" y="4027661"/>
              <a:ext cx="1882608" cy="137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hlinkClick r:id="rId7"/>
              <a:extLst>
                <a:ext uri="{FF2B5EF4-FFF2-40B4-BE49-F238E27FC236}">
                  <a16:creationId xmlns:a16="http://schemas.microsoft.com/office/drawing/2014/main" id="{EB8CF8EC-1D0D-4BC5-AD66-E09D1BC34F5F}"/>
                </a:ext>
              </a:extLst>
            </p:cNvPr>
            <p:cNvSpPr/>
            <p:nvPr/>
          </p:nvSpPr>
          <p:spPr>
            <a:xfrm>
              <a:off x="1181054" y="4011446"/>
              <a:ext cx="2147140" cy="246221"/>
            </a:xfrm>
            <a:prstGeom prst="rect">
              <a:avLst/>
            </a:prstGeom>
          </p:spPr>
          <p:txBody>
            <a:bodyPr wrap="square">
              <a:spAutoFit/>
            </a:bodyPr>
            <a:lstStyle/>
            <a:p>
              <a:r>
                <a:rPr lang="fr-FR" sz="1000" dirty="0">
                  <a:solidFill>
                    <a:srgbClr val="FF4900"/>
                  </a:solidFill>
                  <a:latin typeface="CCSD_manrope Medium" panose="00000500000000000000" pitchFamily="2" charset="0"/>
                </a:rPr>
                <a:t>https://bit.ly/verification-depots</a:t>
              </a:r>
            </a:p>
          </p:txBody>
        </p:sp>
      </p:grpSp>
      <p:pic>
        <p:nvPicPr>
          <p:cNvPr id="25" name="Graphique 24">
            <a:hlinkClick r:id="rId7"/>
            <a:extLst>
              <a:ext uri="{FF2B5EF4-FFF2-40B4-BE49-F238E27FC236}">
                <a16:creationId xmlns:a16="http://schemas.microsoft.com/office/drawing/2014/main" id="{08F49A81-17D6-40D6-A4BA-EE4A317B80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2155" y="4068285"/>
            <a:ext cx="128551" cy="128551"/>
          </a:xfrm>
          <a:prstGeom prst="rect">
            <a:avLst/>
          </a:prstGeom>
        </p:spPr>
      </p:pic>
      <p:pic>
        <p:nvPicPr>
          <p:cNvPr id="26" name="Graphique 25">
            <a:extLst>
              <a:ext uri="{FF2B5EF4-FFF2-40B4-BE49-F238E27FC236}">
                <a16:creationId xmlns:a16="http://schemas.microsoft.com/office/drawing/2014/main" id="{4892648B-34E5-48C2-909A-C4CF0A50F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967349" y="725562"/>
            <a:ext cx="490676" cy="490676"/>
          </a:xfrm>
          <a:prstGeom prst="rect">
            <a:avLst/>
          </a:prstGeom>
        </p:spPr>
      </p:pic>
      <p:sp>
        <p:nvSpPr>
          <p:cNvPr id="15" name="Rectangle 14">
            <a:hlinkClick r:id="rId6"/>
            <a:extLst>
              <a:ext uri="{FF2B5EF4-FFF2-40B4-BE49-F238E27FC236}">
                <a16:creationId xmlns:a16="http://schemas.microsoft.com/office/drawing/2014/main" id="{87813EDF-3856-4A20-9011-6B16451C6D0C}"/>
              </a:ext>
            </a:extLst>
          </p:cNvPr>
          <p:cNvSpPr/>
          <p:nvPr/>
        </p:nvSpPr>
        <p:spPr>
          <a:xfrm>
            <a:off x="1186435" y="3426942"/>
            <a:ext cx="2504212" cy="246221"/>
          </a:xfrm>
          <a:prstGeom prst="rect">
            <a:avLst/>
          </a:prstGeom>
        </p:spPr>
        <p:txBody>
          <a:bodyPr wrap="none">
            <a:spAutoFit/>
          </a:bodyPr>
          <a:lstStyle/>
          <a:p>
            <a:r>
              <a:rPr lang="fr-FR" sz="1000" dirty="0">
                <a:solidFill>
                  <a:srgbClr val="FF4900"/>
                </a:solidFill>
                <a:latin typeface="CCSD_manrope Medium" panose="00000500000000000000" pitchFamily="2" charset="0"/>
              </a:rPr>
              <a:t>https://bit.ly/metadonnees_obligatoires</a:t>
            </a:r>
          </a:p>
        </p:txBody>
      </p:sp>
    </p:spTree>
    <p:extLst>
      <p:ext uri="{BB962C8B-B14F-4D97-AF65-F5344CB8AC3E}">
        <p14:creationId xmlns:p14="http://schemas.microsoft.com/office/powerpoint/2010/main" val="188837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601C6A"/>
                </a:solidFill>
              </a:rPr>
              <a:t>Déposer</a:t>
            </a:r>
            <a:endParaRPr lang="fr-FR" dirty="0">
              <a:solidFill>
                <a:srgbClr val="601C6A"/>
              </a:solidFill>
            </a:endParaRPr>
          </a:p>
        </p:txBody>
      </p:sp>
      <p:sp>
        <p:nvSpPr>
          <p:cNvPr id="5" name="Espace réservé du texte 4"/>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a:t>
            </a:r>
            <a:r>
              <a:rPr lang="fr-FR" dirty="0"/>
              <a:t>Déposer</a:t>
            </a:r>
          </a:p>
        </p:txBody>
      </p:sp>
      <p:pic>
        <p:nvPicPr>
          <p:cNvPr id="7" name="Graphique 6">
            <a:extLst>
              <a:ext uri="{FF2B5EF4-FFF2-40B4-BE49-F238E27FC236}">
                <a16:creationId xmlns:a16="http://schemas.microsoft.com/office/drawing/2014/main" id="{5D1B3497-6875-4893-97D5-89E771DAD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050" y="2997201"/>
            <a:ext cx="1056217" cy="977001"/>
          </a:xfrm>
          <a:prstGeom prst="rect">
            <a:avLst/>
          </a:prstGeom>
        </p:spPr>
      </p:pic>
      <p:grpSp>
        <p:nvGrpSpPr>
          <p:cNvPr id="4" name="Groupe 3">
            <a:extLst>
              <a:ext uri="{FF2B5EF4-FFF2-40B4-BE49-F238E27FC236}">
                <a16:creationId xmlns:a16="http://schemas.microsoft.com/office/drawing/2014/main" id="{B63A7724-A1DA-429D-B2DB-02616CA2CEC2}"/>
              </a:ext>
            </a:extLst>
          </p:cNvPr>
          <p:cNvGrpSpPr/>
          <p:nvPr/>
        </p:nvGrpSpPr>
        <p:grpSpPr>
          <a:xfrm>
            <a:off x="5952226" y="878969"/>
            <a:ext cx="2995284" cy="5708315"/>
            <a:chOff x="6081833" y="1515318"/>
            <a:chExt cx="2995285" cy="5708315"/>
          </a:xfrm>
        </p:grpSpPr>
        <p:grpSp>
          <p:nvGrpSpPr>
            <p:cNvPr id="3" name="Groupe 2">
              <a:extLst>
                <a:ext uri="{FF2B5EF4-FFF2-40B4-BE49-F238E27FC236}">
                  <a16:creationId xmlns:a16="http://schemas.microsoft.com/office/drawing/2014/main" id="{F2FEBF5C-7015-44D6-8EF3-9AC47C4E7B34}"/>
                </a:ext>
              </a:extLst>
            </p:cNvPr>
            <p:cNvGrpSpPr/>
            <p:nvPr/>
          </p:nvGrpSpPr>
          <p:grpSpPr>
            <a:xfrm>
              <a:off x="6081833" y="1515318"/>
              <a:ext cx="2970511" cy="5708315"/>
              <a:chOff x="6099762" y="724309"/>
              <a:chExt cx="2970511" cy="5708315"/>
            </a:xfrm>
          </p:grpSpPr>
          <p:grpSp>
            <p:nvGrpSpPr>
              <p:cNvPr id="29" name="Groupe 28">
                <a:extLst>
                  <a:ext uri="{FF2B5EF4-FFF2-40B4-BE49-F238E27FC236}">
                    <a16:creationId xmlns:a16="http://schemas.microsoft.com/office/drawing/2014/main" id="{DFF3E52C-6BD1-4915-903B-A408928B35B9}"/>
                  </a:ext>
                </a:extLst>
              </p:cNvPr>
              <p:cNvGrpSpPr/>
              <p:nvPr/>
            </p:nvGrpSpPr>
            <p:grpSpPr>
              <a:xfrm>
                <a:off x="6271042" y="724309"/>
                <a:ext cx="2799231" cy="3976241"/>
                <a:chOff x="4909475" y="2268004"/>
                <a:chExt cx="2799231" cy="3976241"/>
              </a:xfrm>
            </p:grpSpPr>
            <p:grpSp>
              <p:nvGrpSpPr>
                <p:cNvPr id="30" name="Groupe 29">
                  <a:extLst>
                    <a:ext uri="{FF2B5EF4-FFF2-40B4-BE49-F238E27FC236}">
                      <a16:creationId xmlns:a16="http://schemas.microsoft.com/office/drawing/2014/main" id="{42B069C2-FE49-495A-B678-CA0A672A2F4C}"/>
                    </a:ext>
                  </a:extLst>
                </p:cNvPr>
                <p:cNvGrpSpPr/>
                <p:nvPr/>
              </p:nvGrpSpPr>
              <p:grpSpPr>
                <a:xfrm>
                  <a:off x="4926853" y="2268004"/>
                  <a:ext cx="2275151" cy="584775"/>
                  <a:chOff x="5078175" y="1702737"/>
                  <a:chExt cx="2275151" cy="584775"/>
                </a:xfrm>
              </p:grpSpPr>
              <p:sp>
                <p:nvSpPr>
                  <p:cNvPr id="43" name="ZoneTexte 42">
                    <a:hlinkClick r:id="rId4" action="ppaction://hlinksldjump"/>
                    <a:extLst>
                      <a:ext uri="{FF2B5EF4-FFF2-40B4-BE49-F238E27FC236}">
                        <a16:creationId xmlns:a16="http://schemas.microsoft.com/office/drawing/2014/main" id="{8FB4E288-8AC1-4287-AC3C-FDB1723241A9}"/>
                      </a:ext>
                    </a:extLst>
                  </p:cNvPr>
                  <p:cNvSpPr txBox="1"/>
                  <p:nvPr/>
                </p:nvSpPr>
                <p:spPr>
                  <a:xfrm>
                    <a:off x="5078175" y="1702737"/>
                    <a:ext cx="33214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1</a:t>
                    </a:r>
                  </a:p>
                </p:txBody>
              </p:sp>
              <p:sp>
                <p:nvSpPr>
                  <p:cNvPr id="44" name="ZoneTexte 43">
                    <a:hlinkClick r:id="rId4" action="ppaction://hlinksldjump"/>
                    <a:extLst>
                      <a:ext uri="{FF2B5EF4-FFF2-40B4-BE49-F238E27FC236}">
                        <a16:creationId xmlns:a16="http://schemas.microsoft.com/office/drawing/2014/main" id="{B69A1D41-A6EC-4BE3-B5FA-3DF12B160AD4}"/>
                      </a:ext>
                    </a:extLst>
                  </p:cNvPr>
                  <p:cNvSpPr txBox="1"/>
                  <p:nvPr/>
                </p:nvSpPr>
                <p:spPr>
                  <a:xfrm>
                    <a:off x="5551229" y="1825848"/>
                    <a:ext cx="1802097"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Débuter un dépôt</a:t>
                    </a:r>
                  </a:p>
                </p:txBody>
              </p:sp>
            </p:grpSp>
            <p:grpSp>
              <p:nvGrpSpPr>
                <p:cNvPr id="31" name="Groupe 30">
                  <a:extLst>
                    <a:ext uri="{FF2B5EF4-FFF2-40B4-BE49-F238E27FC236}">
                      <a16:creationId xmlns:a16="http://schemas.microsoft.com/office/drawing/2014/main" id="{F31650C7-1F17-4C38-BED1-754D8C6DA55B}"/>
                    </a:ext>
                  </a:extLst>
                </p:cNvPr>
                <p:cNvGrpSpPr/>
                <p:nvPr/>
              </p:nvGrpSpPr>
              <p:grpSpPr>
                <a:xfrm>
                  <a:off x="4926854" y="2851668"/>
                  <a:ext cx="2483540" cy="584775"/>
                  <a:chOff x="5078176" y="2286401"/>
                  <a:chExt cx="2483540" cy="584775"/>
                </a:xfrm>
              </p:grpSpPr>
              <p:sp>
                <p:nvSpPr>
                  <p:cNvPr id="41" name="ZoneTexte 40">
                    <a:hlinkClick r:id="rId5" action="ppaction://hlinksldjump"/>
                    <a:extLst>
                      <a:ext uri="{FF2B5EF4-FFF2-40B4-BE49-F238E27FC236}">
                        <a16:creationId xmlns:a16="http://schemas.microsoft.com/office/drawing/2014/main" id="{5DC07402-1FF6-4C7E-A557-8BFE50C342EE}"/>
                      </a:ext>
                    </a:extLst>
                  </p:cNvPr>
                  <p:cNvSpPr txBox="1"/>
                  <p:nvPr/>
                </p:nvSpPr>
                <p:spPr>
                  <a:xfrm>
                    <a:off x="5078176" y="2286401"/>
                    <a:ext cx="41229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2</a:t>
                    </a:r>
                  </a:p>
                </p:txBody>
              </p:sp>
              <p:sp>
                <p:nvSpPr>
                  <p:cNvPr id="42" name="ZoneTexte 41">
                    <a:hlinkClick r:id="rId5" action="ppaction://hlinksldjump"/>
                    <a:extLst>
                      <a:ext uri="{FF2B5EF4-FFF2-40B4-BE49-F238E27FC236}">
                        <a16:creationId xmlns:a16="http://schemas.microsoft.com/office/drawing/2014/main" id="{C939934C-7CD5-42CE-9F56-FC0256A880C1}"/>
                      </a:ext>
                    </a:extLst>
                  </p:cNvPr>
                  <p:cNvSpPr txBox="1"/>
                  <p:nvPr/>
                </p:nvSpPr>
                <p:spPr>
                  <a:xfrm>
                    <a:off x="5551228" y="2409512"/>
                    <a:ext cx="2010488"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Ajouter un fichier(s)</a:t>
                    </a:r>
                  </a:p>
                </p:txBody>
              </p:sp>
            </p:grpSp>
            <p:grpSp>
              <p:nvGrpSpPr>
                <p:cNvPr id="32" name="Groupe 31">
                  <a:extLst>
                    <a:ext uri="{FF2B5EF4-FFF2-40B4-BE49-F238E27FC236}">
                      <a16:creationId xmlns:a16="http://schemas.microsoft.com/office/drawing/2014/main" id="{E166F790-DF26-4ED9-83CB-35390E9A421E}"/>
                    </a:ext>
                  </a:extLst>
                </p:cNvPr>
                <p:cNvGrpSpPr/>
                <p:nvPr/>
              </p:nvGrpSpPr>
              <p:grpSpPr>
                <a:xfrm>
                  <a:off x="4935924" y="4511647"/>
                  <a:ext cx="2565122" cy="584775"/>
                  <a:chOff x="5087246" y="3946380"/>
                  <a:chExt cx="2565122" cy="584775"/>
                </a:xfrm>
              </p:grpSpPr>
              <p:sp>
                <p:nvSpPr>
                  <p:cNvPr id="39" name="ZoneTexte 38">
                    <a:hlinkClick r:id="rId6" action="ppaction://hlinksldjump"/>
                    <a:extLst>
                      <a:ext uri="{FF2B5EF4-FFF2-40B4-BE49-F238E27FC236}">
                        <a16:creationId xmlns:a16="http://schemas.microsoft.com/office/drawing/2014/main" id="{A7E956AC-DDE4-482F-8EAE-29C8D08ADE90}"/>
                      </a:ext>
                    </a:extLst>
                  </p:cNvPr>
                  <p:cNvSpPr txBox="1"/>
                  <p:nvPr/>
                </p:nvSpPr>
                <p:spPr>
                  <a:xfrm>
                    <a:off x="5087246" y="3946380"/>
                    <a:ext cx="404279"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5</a:t>
                    </a:r>
                  </a:p>
                </p:txBody>
              </p:sp>
              <p:sp>
                <p:nvSpPr>
                  <p:cNvPr id="40" name="ZoneTexte 39">
                    <a:hlinkClick r:id="rId6" action="ppaction://hlinksldjump"/>
                    <a:extLst>
                      <a:ext uri="{FF2B5EF4-FFF2-40B4-BE49-F238E27FC236}">
                        <a16:creationId xmlns:a16="http://schemas.microsoft.com/office/drawing/2014/main" id="{B58CAEC3-F75E-4A0D-A713-DA96ABA268EB}"/>
                      </a:ext>
                    </a:extLst>
                  </p:cNvPr>
                  <p:cNvSpPr txBox="1"/>
                  <p:nvPr/>
                </p:nvSpPr>
                <p:spPr>
                  <a:xfrm>
                    <a:off x="5515243" y="4069490"/>
                    <a:ext cx="2137125"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Auteurs et affiliations</a:t>
                    </a:r>
                  </a:p>
                </p:txBody>
              </p:sp>
            </p:grpSp>
            <p:grpSp>
              <p:nvGrpSpPr>
                <p:cNvPr id="33" name="Groupe 32">
                  <a:extLst>
                    <a:ext uri="{FF2B5EF4-FFF2-40B4-BE49-F238E27FC236}">
                      <a16:creationId xmlns:a16="http://schemas.microsoft.com/office/drawing/2014/main" id="{8BC4A597-104D-485C-8159-564041BCB719}"/>
                    </a:ext>
                  </a:extLst>
                </p:cNvPr>
                <p:cNvGrpSpPr/>
                <p:nvPr/>
              </p:nvGrpSpPr>
              <p:grpSpPr>
                <a:xfrm>
                  <a:off x="4909475" y="5096422"/>
                  <a:ext cx="2799231" cy="584775"/>
                  <a:chOff x="5060797" y="4531155"/>
                  <a:chExt cx="2799231" cy="584775"/>
                </a:xfrm>
              </p:grpSpPr>
              <p:sp>
                <p:nvSpPr>
                  <p:cNvPr id="37" name="ZoneTexte 36">
                    <a:hlinkClick r:id="rId7" action="ppaction://hlinksldjump"/>
                    <a:extLst>
                      <a:ext uri="{FF2B5EF4-FFF2-40B4-BE49-F238E27FC236}">
                        <a16:creationId xmlns:a16="http://schemas.microsoft.com/office/drawing/2014/main" id="{3AC35449-A7F8-44EA-AD5E-2B780AC99D98}"/>
                      </a:ext>
                    </a:extLst>
                  </p:cNvPr>
                  <p:cNvSpPr txBox="1"/>
                  <p:nvPr/>
                </p:nvSpPr>
                <p:spPr>
                  <a:xfrm>
                    <a:off x="5490468" y="4686804"/>
                    <a:ext cx="2369560"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Informations principales</a:t>
                    </a:r>
                  </a:p>
                </p:txBody>
              </p:sp>
              <p:sp>
                <p:nvSpPr>
                  <p:cNvPr id="38" name="ZoneTexte 37">
                    <a:hlinkClick r:id="rId7" action="ppaction://hlinksldjump"/>
                    <a:extLst>
                      <a:ext uri="{FF2B5EF4-FFF2-40B4-BE49-F238E27FC236}">
                        <a16:creationId xmlns:a16="http://schemas.microsoft.com/office/drawing/2014/main" id="{EEF6D61D-460B-42AF-B469-0E6E4387CF71}"/>
                      </a:ext>
                    </a:extLst>
                  </p:cNvPr>
                  <p:cNvSpPr txBox="1"/>
                  <p:nvPr/>
                </p:nvSpPr>
                <p:spPr>
                  <a:xfrm>
                    <a:off x="5060797" y="4531155"/>
                    <a:ext cx="439544"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6</a:t>
                    </a:r>
                  </a:p>
                </p:txBody>
              </p:sp>
            </p:grpSp>
            <p:grpSp>
              <p:nvGrpSpPr>
                <p:cNvPr id="34" name="Groupe 33">
                  <a:extLst>
                    <a:ext uri="{FF2B5EF4-FFF2-40B4-BE49-F238E27FC236}">
                      <a16:creationId xmlns:a16="http://schemas.microsoft.com/office/drawing/2014/main" id="{4A6F9D28-7D4C-4011-A34C-2BB18791E267}"/>
                    </a:ext>
                  </a:extLst>
                </p:cNvPr>
                <p:cNvGrpSpPr/>
                <p:nvPr/>
              </p:nvGrpSpPr>
              <p:grpSpPr>
                <a:xfrm>
                  <a:off x="4938329" y="5659470"/>
                  <a:ext cx="1719711" cy="584775"/>
                  <a:chOff x="5089651" y="4341262"/>
                  <a:chExt cx="1719711" cy="584775"/>
                </a:xfrm>
              </p:grpSpPr>
              <p:sp>
                <p:nvSpPr>
                  <p:cNvPr id="35" name="ZoneTexte 34">
                    <a:hlinkClick r:id="rId8" action="ppaction://hlinksldjump"/>
                    <a:extLst>
                      <a:ext uri="{FF2B5EF4-FFF2-40B4-BE49-F238E27FC236}">
                        <a16:creationId xmlns:a16="http://schemas.microsoft.com/office/drawing/2014/main" id="{17F0376E-22F3-4598-9142-5D581440116D}"/>
                      </a:ext>
                    </a:extLst>
                  </p:cNvPr>
                  <p:cNvSpPr txBox="1"/>
                  <p:nvPr/>
                </p:nvSpPr>
                <p:spPr>
                  <a:xfrm>
                    <a:off x="5587552" y="4464373"/>
                    <a:ext cx="1221810"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Identifiants</a:t>
                    </a:r>
                  </a:p>
                </p:txBody>
              </p:sp>
              <p:sp>
                <p:nvSpPr>
                  <p:cNvPr id="36" name="ZoneTexte 35">
                    <a:hlinkClick r:id="rId8" action="ppaction://hlinksldjump"/>
                    <a:extLst>
                      <a:ext uri="{FF2B5EF4-FFF2-40B4-BE49-F238E27FC236}">
                        <a16:creationId xmlns:a16="http://schemas.microsoft.com/office/drawing/2014/main" id="{C4C59091-4245-42C5-93B6-DD2D7393E9FE}"/>
                      </a:ext>
                    </a:extLst>
                  </p:cNvPr>
                  <p:cNvSpPr txBox="1"/>
                  <p:nvPr/>
                </p:nvSpPr>
                <p:spPr>
                  <a:xfrm>
                    <a:off x="5089651" y="4341262"/>
                    <a:ext cx="381836"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7</a:t>
                    </a:r>
                  </a:p>
                </p:txBody>
              </p:sp>
            </p:grpSp>
          </p:grpSp>
          <p:sp>
            <p:nvSpPr>
              <p:cNvPr id="21" name="ZoneTexte 20">
                <a:hlinkClick r:id="rId9" action="ppaction://hlinksldjump"/>
                <a:extLst>
                  <a:ext uri="{FF2B5EF4-FFF2-40B4-BE49-F238E27FC236}">
                    <a16:creationId xmlns:a16="http://schemas.microsoft.com/office/drawing/2014/main" id="{93C2FF53-2E46-49CE-88B4-876E55065518}"/>
                  </a:ext>
                </a:extLst>
              </p:cNvPr>
              <p:cNvSpPr txBox="1"/>
              <p:nvPr/>
            </p:nvSpPr>
            <p:spPr>
              <a:xfrm>
                <a:off x="6252607" y="4700550"/>
                <a:ext cx="420863"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8</a:t>
                </a:r>
              </a:p>
            </p:txBody>
          </p:sp>
          <p:sp>
            <p:nvSpPr>
              <p:cNvPr id="22" name="ZoneTexte 21">
                <a:hlinkClick r:id="rId9" action="ppaction://hlinksldjump"/>
                <a:extLst>
                  <a:ext uri="{FF2B5EF4-FFF2-40B4-BE49-F238E27FC236}">
                    <a16:creationId xmlns:a16="http://schemas.microsoft.com/office/drawing/2014/main" id="{5703558E-7FDB-435E-B6EA-825EF8037E59}"/>
                  </a:ext>
                </a:extLst>
              </p:cNvPr>
              <p:cNvSpPr txBox="1"/>
              <p:nvPr/>
            </p:nvSpPr>
            <p:spPr>
              <a:xfrm>
                <a:off x="6770544" y="4823660"/>
                <a:ext cx="148470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Financements</a:t>
                </a:r>
              </a:p>
            </p:txBody>
          </p:sp>
          <p:sp>
            <p:nvSpPr>
              <p:cNvPr id="23" name="ZoneTexte 22">
                <a:extLst>
                  <a:ext uri="{FF2B5EF4-FFF2-40B4-BE49-F238E27FC236}">
                    <a16:creationId xmlns:a16="http://schemas.microsoft.com/office/drawing/2014/main" id="{01E3E375-9D6F-464B-B98E-7EEEC037AEA8}"/>
                  </a:ext>
                </a:extLst>
              </p:cNvPr>
              <p:cNvSpPr txBox="1"/>
              <p:nvPr/>
            </p:nvSpPr>
            <p:spPr>
              <a:xfrm>
                <a:off x="6297490" y="5260291"/>
                <a:ext cx="366909"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9</a:t>
                </a:r>
              </a:p>
            </p:txBody>
          </p:sp>
          <p:sp>
            <p:nvSpPr>
              <p:cNvPr id="24" name="ZoneTexte 23">
                <a:hlinkClick r:id="rId10" action="ppaction://hlinksldjump"/>
                <a:extLst>
                  <a:ext uri="{FF2B5EF4-FFF2-40B4-BE49-F238E27FC236}">
                    <a16:creationId xmlns:a16="http://schemas.microsoft.com/office/drawing/2014/main" id="{55052C5C-2B32-4494-A555-51CEB0B28223}"/>
                  </a:ext>
                </a:extLst>
              </p:cNvPr>
              <p:cNvSpPr txBox="1"/>
              <p:nvPr/>
            </p:nvSpPr>
            <p:spPr>
              <a:xfrm>
                <a:off x="6761473" y="5383401"/>
                <a:ext cx="1989648" cy="338554"/>
              </a:xfrm>
              <a:prstGeom prst="rect">
                <a:avLst/>
              </a:prstGeom>
              <a:noFill/>
            </p:spPr>
            <p:txBody>
              <a:bodyPr wrap="none" rtlCol="0">
                <a:spAutoFit/>
              </a:bodyPr>
              <a:lstStyle/>
              <a:p>
                <a:r>
                  <a:rPr lang="fr-FR" sz="1600">
                    <a:solidFill>
                      <a:srgbClr val="601C6A"/>
                    </a:solidFill>
                    <a:latin typeface="CCSD_manrope Light" panose="00000500000000000000" pitchFamily="2" charset="0"/>
                  </a:rPr>
                  <a:t>Autres </a:t>
                </a:r>
                <a:r>
                  <a:rPr lang="fr-FR" sz="1600" dirty="0">
                    <a:solidFill>
                      <a:srgbClr val="601C6A"/>
                    </a:solidFill>
                    <a:latin typeface="CCSD_manrope Light" panose="00000500000000000000" pitchFamily="2" charset="0"/>
                  </a:rPr>
                  <a:t>informations</a:t>
                </a:r>
              </a:p>
            </p:txBody>
          </p:sp>
          <p:sp>
            <p:nvSpPr>
              <p:cNvPr id="25" name="ZoneTexte 24">
                <a:hlinkClick r:id="rId11" action="ppaction://hlinksldjump"/>
                <a:extLst>
                  <a:ext uri="{FF2B5EF4-FFF2-40B4-BE49-F238E27FC236}">
                    <a16:creationId xmlns:a16="http://schemas.microsoft.com/office/drawing/2014/main" id="{13BD4728-B10A-421D-BDB4-E645A77890E6}"/>
                  </a:ext>
                </a:extLst>
              </p:cNvPr>
              <p:cNvSpPr txBox="1"/>
              <p:nvPr/>
            </p:nvSpPr>
            <p:spPr>
              <a:xfrm>
                <a:off x="6099762" y="5847849"/>
                <a:ext cx="564637" cy="584775"/>
              </a:xfrm>
              <a:prstGeom prst="rect">
                <a:avLst/>
              </a:prstGeom>
              <a:noFill/>
            </p:spPr>
            <p:txBody>
              <a:bodyPr wrap="square" rtlCol="0">
                <a:spAutoFit/>
              </a:bodyPr>
              <a:lstStyle/>
              <a:p>
                <a:pPr algn="ctr"/>
                <a:r>
                  <a:rPr lang="fr-FR" sz="3200" dirty="0">
                    <a:solidFill>
                      <a:srgbClr val="601C6A"/>
                    </a:solidFill>
                    <a:latin typeface="CCSD_manrope Medium" panose="00000500000000000000" pitchFamily="2" charset="0"/>
                  </a:rPr>
                  <a:t>10</a:t>
                </a:r>
              </a:p>
            </p:txBody>
          </p:sp>
          <p:sp>
            <p:nvSpPr>
              <p:cNvPr id="26" name="ZoneTexte 25">
                <a:hlinkClick r:id="rId11" action="ppaction://hlinksldjump"/>
                <a:extLst>
                  <a:ext uri="{FF2B5EF4-FFF2-40B4-BE49-F238E27FC236}">
                    <a16:creationId xmlns:a16="http://schemas.microsoft.com/office/drawing/2014/main" id="{CE6AE5FA-1404-4E78-9D13-EE25C73DC8EC}"/>
                  </a:ext>
                </a:extLst>
              </p:cNvPr>
              <p:cNvSpPr txBox="1"/>
              <p:nvPr/>
            </p:nvSpPr>
            <p:spPr>
              <a:xfrm>
                <a:off x="6761473" y="5970960"/>
                <a:ext cx="1080745"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Validation</a:t>
                </a:r>
              </a:p>
            </p:txBody>
          </p:sp>
        </p:grpSp>
        <p:sp>
          <p:nvSpPr>
            <p:cNvPr id="28" name="ZoneTexte 27">
              <a:hlinkClick r:id="rId12" action="ppaction://hlinksldjump"/>
              <a:extLst>
                <a:ext uri="{FF2B5EF4-FFF2-40B4-BE49-F238E27FC236}">
                  <a16:creationId xmlns:a16="http://schemas.microsoft.com/office/drawing/2014/main" id="{36881B11-350D-4BB7-A330-860D76B94491}"/>
                </a:ext>
              </a:extLst>
            </p:cNvPr>
            <p:cNvSpPr txBox="1"/>
            <p:nvPr/>
          </p:nvSpPr>
          <p:spPr>
            <a:xfrm>
              <a:off x="6270746" y="2686266"/>
              <a:ext cx="404277"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3</a:t>
              </a:r>
            </a:p>
          </p:txBody>
        </p:sp>
        <p:sp>
          <p:nvSpPr>
            <p:cNvPr id="45" name="ZoneTexte 44">
              <a:hlinkClick r:id="rId12" action="ppaction://hlinksldjump"/>
              <a:extLst>
                <a:ext uri="{FF2B5EF4-FFF2-40B4-BE49-F238E27FC236}">
                  <a16:creationId xmlns:a16="http://schemas.microsoft.com/office/drawing/2014/main" id="{A251A5C6-D737-4BA0-96F7-792591622F9E}"/>
                </a:ext>
              </a:extLst>
            </p:cNvPr>
            <p:cNvSpPr txBox="1"/>
            <p:nvPr/>
          </p:nvSpPr>
          <p:spPr>
            <a:xfrm>
              <a:off x="6707559" y="2805757"/>
              <a:ext cx="2369559" cy="338554"/>
            </a:xfrm>
            <a:prstGeom prst="rect">
              <a:avLst/>
            </a:prstGeom>
            <a:noFill/>
          </p:spPr>
          <p:txBody>
            <a:bodyPr wrap="square" rtlCol="0">
              <a:spAutoFit/>
            </a:bodyPr>
            <a:lstStyle/>
            <a:p>
              <a:r>
                <a:rPr lang="fr-FR" sz="1600" dirty="0">
                  <a:solidFill>
                    <a:srgbClr val="601C6A"/>
                  </a:solidFill>
                  <a:latin typeface="CCSD_manrope Light" panose="00000500000000000000" pitchFamily="2" charset="0"/>
                </a:rPr>
                <a:t>Extraction automatique</a:t>
              </a:r>
            </a:p>
          </p:txBody>
        </p:sp>
      </p:grpSp>
      <p:sp>
        <p:nvSpPr>
          <p:cNvPr id="46" name="ZoneTexte 45">
            <a:hlinkClick r:id="rId13" action="ppaction://hlinksldjump"/>
            <a:extLst>
              <a:ext uri="{FF2B5EF4-FFF2-40B4-BE49-F238E27FC236}">
                <a16:creationId xmlns:a16="http://schemas.microsoft.com/office/drawing/2014/main" id="{70655210-EECB-46B8-AEA6-530040256305}"/>
              </a:ext>
            </a:extLst>
          </p:cNvPr>
          <p:cNvSpPr txBox="1"/>
          <p:nvPr/>
        </p:nvSpPr>
        <p:spPr>
          <a:xfrm>
            <a:off x="6136402" y="2596520"/>
            <a:ext cx="421911"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4</a:t>
            </a:r>
          </a:p>
        </p:txBody>
      </p:sp>
      <p:sp>
        <p:nvSpPr>
          <p:cNvPr id="47" name="ZoneTexte 46">
            <a:hlinkClick r:id="rId13" action="ppaction://hlinksldjump"/>
            <a:extLst>
              <a:ext uri="{FF2B5EF4-FFF2-40B4-BE49-F238E27FC236}">
                <a16:creationId xmlns:a16="http://schemas.microsoft.com/office/drawing/2014/main" id="{702183EC-4846-4855-8F44-53F37DD7ECB9}"/>
              </a:ext>
            </a:extLst>
          </p:cNvPr>
          <p:cNvSpPr txBox="1"/>
          <p:nvPr/>
        </p:nvSpPr>
        <p:spPr>
          <a:xfrm>
            <a:off x="6563050" y="2729149"/>
            <a:ext cx="2369558" cy="338554"/>
          </a:xfrm>
          <a:prstGeom prst="rect">
            <a:avLst/>
          </a:prstGeom>
          <a:noFill/>
        </p:spPr>
        <p:txBody>
          <a:bodyPr wrap="square" rtlCol="0">
            <a:spAutoFit/>
          </a:bodyPr>
          <a:lstStyle/>
          <a:p>
            <a:r>
              <a:rPr lang="fr-FR" sz="1600" dirty="0">
                <a:solidFill>
                  <a:srgbClr val="601C6A"/>
                </a:solidFill>
                <a:latin typeface="CCSD_manrope Light" panose="00000500000000000000" pitchFamily="2" charset="0"/>
              </a:rPr>
              <a:t>Détection d’un doublon</a:t>
            </a:r>
          </a:p>
        </p:txBody>
      </p:sp>
    </p:spTree>
    <p:extLst>
      <p:ext uri="{BB962C8B-B14F-4D97-AF65-F5344CB8AC3E}">
        <p14:creationId xmlns:p14="http://schemas.microsoft.com/office/powerpoint/2010/main" val="356980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327418-340D-46D2-9C4B-DC76D0B2CA54}"/>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4" name="Espace réservé du texte 3">
            <a:extLst>
              <a:ext uri="{FF2B5EF4-FFF2-40B4-BE49-F238E27FC236}">
                <a16:creationId xmlns:a16="http://schemas.microsoft.com/office/drawing/2014/main" id="{C6BBEC46-34FA-42CE-8C6D-78070047EA05}"/>
              </a:ext>
            </a:extLst>
          </p:cNvPr>
          <p:cNvSpPr>
            <a:spLocks noGrp="1"/>
          </p:cNvSpPr>
          <p:nvPr>
            <p:ph type="body" idx="20"/>
          </p:nvPr>
        </p:nvSpPr>
        <p:spPr/>
        <p:txBody>
          <a:bodyPr/>
          <a:lstStyle/>
          <a:p>
            <a:r>
              <a:rPr lang="fr-FR" dirty="0"/>
              <a:t>1- Débuter un dépôt</a:t>
            </a:r>
          </a:p>
        </p:txBody>
      </p:sp>
      <p:sp>
        <p:nvSpPr>
          <p:cNvPr id="9" name="Espace réservé du texte 8">
            <a:extLst>
              <a:ext uri="{FF2B5EF4-FFF2-40B4-BE49-F238E27FC236}">
                <a16:creationId xmlns:a16="http://schemas.microsoft.com/office/drawing/2014/main" id="{2406A671-E825-4C14-8EB9-4FDB0B5AD55E}"/>
              </a:ext>
            </a:extLst>
          </p:cNvPr>
          <p:cNvSpPr>
            <a:spLocks noGrp="1"/>
          </p:cNvSpPr>
          <p:nvPr>
            <p:ph type="body" idx="24"/>
          </p:nvPr>
        </p:nvSpPr>
        <p:spPr/>
        <p:txBody>
          <a:bodyPr/>
          <a:lstStyle/>
          <a:p>
            <a:r>
              <a:rPr lang="fr-FR" dirty="0"/>
              <a:t>Choisir un type de document</a:t>
            </a:r>
          </a:p>
        </p:txBody>
      </p:sp>
      <p:cxnSp>
        <p:nvCxnSpPr>
          <p:cNvPr id="17" name="Google Shape;523;p45">
            <a:extLst>
              <a:ext uri="{FF2B5EF4-FFF2-40B4-BE49-F238E27FC236}">
                <a16:creationId xmlns:a16="http://schemas.microsoft.com/office/drawing/2014/main" id="{EDDB97D5-B44C-4F5D-8F30-E5196C278534}"/>
              </a:ext>
            </a:extLst>
          </p:cNvPr>
          <p:cNvCxnSpPr>
            <a:cxnSpLocks/>
          </p:cNvCxnSpPr>
          <p:nvPr/>
        </p:nvCxnSpPr>
        <p:spPr>
          <a:xfrm flipH="1">
            <a:off x="9732423" y="2168525"/>
            <a:ext cx="1"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8" name="Google Shape;1203;p48">
            <a:extLst>
              <a:ext uri="{FF2B5EF4-FFF2-40B4-BE49-F238E27FC236}">
                <a16:creationId xmlns:a16="http://schemas.microsoft.com/office/drawing/2014/main" id="{D4B1E128-B7AC-463C-80D1-416C7A4DEA46}"/>
              </a:ext>
            </a:extLst>
          </p:cNvPr>
          <p:cNvSpPr/>
          <p:nvPr/>
        </p:nvSpPr>
        <p:spPr>
          <a:xfrm>
            <a:off x="9885421" y="3464785"/>
            <a:ext cx="17866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Google Shape;1203;p48">
            <a:extLst>
              <a:ext uri="{FF2B5EF4-FFF2-40B4-BE49-F238E27FC236}">
                <a16:creationId xmlns:a16="http://schemas.microsoft.com/office/drawing/2014/main" id="{C92ED9C1-10BA-49E4-B15C-193562321485}"/>
              </a:ext>
            </a:extLst>
          </p:cNvPr>
          <p:cNvSpPr/>
          <p:nvPr/>
        </p:nvSpPr>
        <p:spPr>
          <a:xfrm>
            <a:off x="9885421" y="4496381"/>
            <a:ext cx="17866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ZoneTexte 12">
            <a:extLst>
              <a:ext uri="{FF2B5EF4-FFF2-40B4-BE49-F238E27FC236}">
                <a16:creationId xmlns:a16="http://schemas.microsoft.com/office/drawing/2014/main" id="{4536BAD5-374A-4A6F-A875-A23AF9473748}"/>
              </a:ext>
            </a:extLst>
          </p:cNvPr>
          <p:cNvSpPr txBox="1"/>
          <p:nvPr/>
        </p:nvSpPr>
        <p:spPr>
          <a:xfrm>
            <a:off x="10085892" y="3200965"/>
            <a:ext cx="1928303" cy="707886"/>
          </a:xfrm>
          <a:prstGeom prst="rect">
            <a:avLst/>
          </a:prstGeom>
          <a:noFill/>
        </p:spPr>
        <p:txBody>
          <a:bodyPr wrap="square" rtlCol="0">
            <a:spAutoFit/>
          </a:bodyPr>
          <a:lstStyle/>
          <a:p>
            <a:pPr>
              <a:tabLst>
                <a:tab pos="1885904" algn="l"/>
              </a:tabLst>
            </a:pPr>
            <a:r>
              <a:rPr lang="fr-FR" sz="1000" dirty="0">
                <a:solidFill>
                  <a:srgbClr val="00005F"/>
                </a:solidFill>
                <a:latin typeface="CCSD_manrope Light" panose="00000500000000000000" pitchFamily="2" charset="0"/>
              </a:rPr>
              <a:t>Je peux choisir un type de document. Le choix du type de document modifiera les métadonnées à compléter</a:t>
            </a:r>
          </a:p>
        </p:txBody>
      </p:sp>
      <p:sp>
        <p:nvSpPr>
          <p:cNvPr id="14" name="ZoneTexte 13">
            <a:extLst>
              <a:ext uri="{FF2B5EF4-FFF2-40B4-BE49-F238E27FC236}">
                <a16:creationId xmlns:a16="http://schemas.microsoft.com/office/drawing/2014/main" id="{20C71715-0A83-48CA-921B-6EDF1A2EB61E}"/>
              </a:ext>
            </a:extLst>
          </p:cNvPr>
          <p:cNvSpPr txBox="1"/>
          <p:nvPr/>
        </p:nvSpPr>
        <p:spPr>
          <a:xfrm>
            <a:off x="10085892" y="4322681"/>
            <a:ext cx="1928307"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nécessaire, je peux préciser en choisissant un sous-type de document</a:t>
            </a:r>
          </a:p>
        </p:txBody>
      </p:sp>
      <p:sp>
        <p:nvSpPr>
          <p:cNvPr id="15" name="ZoneTexte 14">
            <a:extLst>
              <a:ext uri="{FF2B5EF4-FFF2-40B4-BE49-F238E27FC236}">
                <a16:creationId xmlns:a16="http://schemas.microsoft.com/office/drawing/2014/main" id="{BDF45075-D45B-47BB-B7D4-5BEDDA6BC8CF}"/>
              </a:ext>
            </a:extLst>
          </p:cNvPr>
          <p:cNvSpPr txBox="1"/>
          <p:nvPr/>
        </p:nvSpPr>
        <p:spPr>
          <a:xfrm>
            <a:off x="952502" y="1588863"/>
            <a:ext cx="8779922"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Lors d’un dépôt, la première étape est de choisir un type de document afin d’afficher les métadonnées correspondantes. Le choix se présente sous la forme d’ une </a:t>
            </a:r>
            <a:r>
              <a:rPr lang="fr-FR" sz="1100" i="1" dirty="0">
                <a:solidFill>
                  <a:srgbClr val="00005F"/>
                </a:solidFill>
                <a:latin typeface="CCSD_manrope" panose="00000500000000000000" pitchFamily="2" charset="0"/>
              </a:rPr>
              <a:t>pop-up</a:t>
            </a:r>
            <a:r>
              <a:rPr lang="fr-FR" sz="1100" dirty="0">
                <a:solidFill>
                  <a:srgbClr val="00005F"/>
                </a:solidFill>
                <a:latin typeface="CCSD_manrope" panose="00000500000000000000" pitchFamily="2" charset="0"/>
              </a:rPr>
              <a:t> de la manière suivante :</a:t>
            </a:r>
          </a:p>
        </p:txBody>
      </p:sp>
      <p:sp>
        <p:nvSpPr>
          <p:cNvPr id="20" name="Rectangle 19">
            <a:hlinkClick r:id="rId2" action="ppaction://hlinksldjump"/>
            <a:extLst>
              <a:ext uri="{FF2B5EF4-FFF2-40B4-BE49-F238E27FC236}">
                <a16:creationId xmlns:a16="http://schemas.microsoft.com/office/drawing/2014/main" id="{468846D0-EAE6-4561-87AE-A5CBDBDF1562}"/>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84F4FCC7-0D8E-4C02-8B30-F7354885CD88}"/>
              </a:ext>
            </a:extLst>
          </p:cNvPr>
          <p:cNvPicPr>
            <a:picLocks noChangeAspect="1"/>
          </p:cNvPicPr>
          <p:nvPr/>
        </p:nvPicPr>
        <p:blipFill rotWithShape="1">
          <a:blip r:embed="rId3"/>
          <a:srcRect l="1002" t="207" r="1" b="-1"/>
          <a:stretch/>
        </p:blipFill>
        <p:spPr>
          <a:xfrm>
            <a:off x="1475624" y="2165089"/>
            <a:ext cx="7135947" cy="3707496"/>
          </a:xfrm>
          <a:prstGeom prst="rect">
            <a:avLst/>
          </a:prstGeom>
        </p:spPr>
      </p:pic>
      <p:cxnSp>
        <p:nvCxnSpPr>
          <p:cNvPr id="8" name="Connecteur droit avec flèche 7">
            <a:extLst>
              <a:ext uri="{FF2B5EF4-FFF2-40B4-BE49-F238E27FC236}">
                <a16:creationId xmlns:a16="http://schemas.microsoft.com/office/drawing/2014/main" id="{EAB7796F-6F70-4A59-9830-5CECECAA54B9}"/>
              </a:ext>
            </a:extLst>
          </p:cNvPr>
          <p:cNvCxnSpPr>
            <a:cxnSpLocks/>
            <a:stCxn id="7" idx="4"/>
            <a:endCxn id="5" idx="0"/>
          </p:cNvCxnSpPr>
          <p:nvPr/>
        </p:nvCxnSpPr>
        <p:spPr>
          <a:xfrm>
            <a:off x="3087953" y="3599935"/>
            <a:ext cx="416352" cy="208910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6" name="Google Shape;1203;p48">
            <a:extLst>
              <a:ext uri="{FF2B5EF4-FFF2-40B4-BE49-F238E27FC236}">
                <a16:creationId xmlns:a16="http://schemas.microsoft.com/office/drawing/2014/main" id="{FA7DCF72-25CE-420D-932E-252BF4242C90}"/>
              </a:ext>
            </a:extLst>
          </p:cNvPr>
          <p:cNvSpPr/>
          <p:nvPr/>
        </p:nvSpPr>
        <p:spPr>
          <a:xfrm>
            <a:off x="1788129" y="341969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5E151336-1A27-40B4-8AD7-08B7A9B848CC}"/>
              </a:ext>
            </a:extLst>
          </p:cNvPr>
          <p:cNvSpPr/>
          <p:nvPr/>
        </p:nvSpPr>
        <p:spPr>
          <a:xfrm>
            <a:off x="2998467" y="3419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pic>
        <p:nvPicPr>
          <p:cNvPr id="5" name="Image 4">
            <a:extLst>
              <a:ext uri="{FF2B5EF4-FFF2-40B4-BE49-F238E27FC236}">
                <a16:creationId xmlns:a16="http://schemas.microsoft.com/office/drawing/2014/main" id="{6ECAE5B2-3C91-444D-9E87-2B1FF81464BE}"/>
              </a:ext>
            </a:extLst>
          </p:cNvPr>
          <p:cNvPicPr>
            <a:picLocks noChangeAspect="1"/>
          </p:cNvPicPr>
          <p:nvPr/>
        </p:nvPicPr>
        <p:blipFill rotWithShape="1">
          <a:blip r:embed="rId4"/>
          <a:srcRect l="4897" t="5555" r="4626" b="5933"/>
          <a:stretch/>
        </p:blipFill>
        <p:spPr>
          <a:xfrm>
            <a:off x="2784271" y="5689036"/>
            <a:ext cx="1440067" cy="1030941"/>
          </a:xfrm>
          <a:prstGeom prst="rect">
            <a:avLst/>
          </a:prstGeom>
          <a:ln>
            <a:solidFill>
              <a:srgbClr val="DFDFDF"/>
            </a:solidFill>
          </a:ln>
        </p:spPr>
      </p:pic>
    </p:spTree>
    <p:extLst>
      <p:ext uri="{BB962C8B-B14F-4D97-AF65-F5344CB8AC3E}">
        <p14:creationId xmlns:p14="http://schemas.microsoft.com/office/powerpoint/2010/main" val="356756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C5E4C3-246D-404A-BB83-EF38259F9A7B}"/>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5" name="Espace réservé du texte 4">
            <a:extLst>
              <a:ext uri="{FF2B5EF4-FFF2-40B4-BE49-F238E27FC236}">
                <a16:creationId xmlns:a16="http://schemas.microsoft.com/office/drawing/2014/main" id="{62D52AD0-9A6E-4D3E-BBA8-2D82D38AE7DF}"/>
              </a:ext>
            </a:extLst>
          </p:cNvPr>
          <p:cNvSpPr>
            <a:spLocks noGrp="1"/>
          </p:cNvSpPr>
          <p:nvPr>
            <p:ph type="body" idx="20"/>
          </p:nvPr>
        </p:nvSpPr>
        <p:spPr/>
        <p:txBody>
          <a:bodyPr/>
          <a:lstStyle/>
          <a:p>
            <a:r>
              <a:rPr lang="fr-FR" dirty="0"/>
              <a:t>1- Débuter un dépôt</a:t>
            </a:r>
          </a:p>
        </p:txBody>
      </p:sp>
      <p:sp>
        <p:nvSpPr>
          <p:cNvPr id="6" name="Espace réservé du texte 5">
            <a:extLst>
              <a:ext uri="{FF2B5EF4-FFF2-40B4-BE49-F238E27FC236}">
                <a16:creationId xmlns:a16="http://schemas.microsoft.com/office/drawing/2014/main" id="{163B4AD3-CD11-4008-8C8E-5A4ED59A3F5A}"/>
              </a:ext>
            </a:extLst>
          </p:cNvPr>
          <p:cNvSpPr>
            <a:spLocks noGrp="1"/>
          </p:cNvSpPr>
          <p:nvPr>
            <p:ph type="body" idx="24"/>
          </p:nvPr>
        </p:nvSpPr>
        <p:spPr/>
        <p:txBody>
          <a:bodyPr/>
          <a:lstStyle/>
          <a:p>
            <a:r>
              <a:rPr lang="fr-FR" dirty="0"/>
              <a:t>En-têtes et sections</a:t>
            </a:r>
          </a:p>
          <a:p>
            <a:endParaRPr lang="fr-FR" dirty="0"/>
          </a:p>
        </p:txBody>
      </p:sp>
      <p:pic>
        <p:nvPicPr>
          <p:cNvPr id="8" name="Image 7">
            <a:extLst>
              <a:ext uri="{FF2B5EF4-FFF2-40B4-BE49-F238E27FC236}">
                <a16:creationId xmlns:a16="http://schemas.microsoft.com/office/drawing/2014/main" id="{BA652801-7830-4C49-9185-29772FA47C53}"/>
              </a:ext>
            </a:extLst>
          </p:cNvPr>
          <p:cNvPicPr>
            <a:picLocks noChangeAspect="1"/>
          </p:cNvPicPr>
          <p:nvPr/>
        </p:nvPicPr>
        <p:blipFill>
          <a:blip r:embed="rId2"/>
          <a:stretch>
            <a:fillRect/>
          </a:stretch>
        </p:blipFill>
        <p:spPr>
          <a:xfrm>
            <a:off x="1894998" y="3008076"/>
            <a:ext cx="1266005" cy="2917631"/>
          </a:xfrm>
          <a:prstGeom prst="rect">
            <a:avLst/>
          </a:prstGeom>
        </p:spPr>
      </p:pic>
      <p:grpSp>
        <p:nvGrpSpPr>
          <p:cNvPr id="11" name="Groupe 10">
            <a:extLst>
              <a:ext uri="{FF2B5EF4-FFF2-40B4-BE49-F238E27FC236}">
                <a16:creationId xmlns:a16="http://schemas.microsoft.com/office/drawing/2014/main" id="{F6BE3759-7CFA-465B-B697-C0B15EF68271}"/>
              </a:ext>
            </a:extLst>
          </p:cNvPr>
          <p:cNvGrpSpPr/>
          <p:nvPr/>
        </p:nvGrpSpPr>
        <p:grpSpPr>
          <a:xfrm>
            <a:off x="1910787" y="2277225"/>
            <a:ext cx="6429899" cy="551329"/>
            <a:chOff x="792480" y="2233283"/>
            <a:chExt cx="5575069" cy="448472"/>
          </a:xfrm>
        </p:grpSpPr>
        <p:pic>
          <p:nvPicPr>
            <p:cNvPr id="9" name="Image 8">
              <a:extLst>
                <a:ext uri="{FF2B5EF4-FFF2-40B4-BE49-F238E27FC236}">
                  <a16:creationId xmlns:a16="http://schemas.microsoft.com/office/drawing/2014/main" id="{98560B99-4492-485B-A5E1-4D895DF72FC4}"/>
                </a:ext>
              </a:extLst>
            </p:cNvPr>
            <p:cNvPicPr>
              <a:picLocks noChangeAspect="1"/>
            </p:cNvPicPr>
            <p:nvPr/>
          </p:nvPicPr>
          <p:blipFill rotWithShape="1">
            <a:blip r:embed="rId3"/>
            <a:srcRect l="89999" r="1"/>
            <a:stretch/>
          </p:blipFill>
          <p:spPr>
            <a:xfrm>
              <a:off x="5148349" y="2233283"/>
              <a:ext cx="1219200" cy="448471"/>
            </a:xfrm>
            <a:prstGeom prst="rect">
              <a:avLst/>
            </a:prstGeom>
          </p:spPr>
        </p:pic>
        <p:pic>
          <p:nvPicPr>
            <p:cNvPr id="10" name="Image 9">
              <a:extLst>
                <a:ext uri="{FF2B5EF4-FFF2-40B4-BE49-F238E27FC236}">
                  <a16:creationId xmlns:a16="http://schemas.microsoft.com/office/drawing/2014/main" id="{90484A77-D401-45EE-85FA-778E8F4DEDB4}"/>
                </a:ext>
              </a:extLst>
            </p:cNvPr>
            <p:cNvPicPr>
              <a:picLocks noChangeAspect="1"/>
            </p:cNvPicPr>
            <p:nvPr/>
          </p:nvPicPr>
          <p:blipFill rotWithShape="1">
            <a:blip r:embed="rId3"/>
            <a:srcRect r="64273"/>
            <a:stretch/>
          </p:blipFill>
          <p:spPr>
            <a:xfrm>
              <a:off x="792480" y="2233284"/>
              <a:ext cx="4355869" cy="448471"/>
            </a:xfrm>
            <a:prstGeom prst="rect">
              <a:avLst/>
            </a:prstGeom>
          </p:spPr>
        </p:pic>
      </p:grpSp>
      <p:cxnSp>
        <p:nvCxnSpPr>
          <p:cNvPr id="12" name="Google Shape;523;p45">
            <a:extLst>
              <a:ext uri="{FF2B5EF4-FFF2-40B4-BE49-F238E27FC236}">
                <a16:creationId xmlns:a16="http://schemas.microsoft.com/office/drawing/2014/main" id="{AB1A5B28-B109-49BC-9B21-40DA879E4354}"/>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3" name="Google Shape;1203;p48">
            <a:extLst>
              <a:ext uri="{FF2B5EF4-FFF2-40B4-BE49-F238E27FC236}">
                <a16:creationId xmlns:a16="http://schemas.microsoft.com/office/drawing/2014/main" id="{EEDF9F61-9AD7-4315-8E2D-B96E390E5CA3}"/>
              </a:ext>
            </a:extLst>
          </p:cNvPr>
          <p:cNvSpPr/>
          <p:nvPr/>
        </p:nvSpPr>
        <p:spPr>
          <a:xfrm>
            <a:off x="9875838" y="362813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FD605471-43D1-436C-94E7-FE5C4B1AEDC3}"/>
              </a:ext>
            </a:extLst>
          </p:cNvPr>
          <p:cNvSpPr/>
          <p:nvPr/>
        </p:nvSpPr>
        <p:spPr>
          <a:xfrm>
            <a:off x="9875838" y="457454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6745CD15-6239-41B5-8794-3229B9C87905}"/>
              </a:ext>
            </a:extLst>
          </p:cNvPr>
          <p:cNvSpPr/>
          <p:nvPr/>
        </p:nvSpPr>
        <p:spPr>
          <a:xfrm>
            <a:off x="9875838" y="566350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66687C50-0DF7-442B-96FD-FEF6B608F84D}"/>
              </a:ext>
            </a:extLst>
          </p:cNvPr>
          <p:cNvSpPr/>
          <p:nvPr/>
        </p:nvSpPr>
        <p:spPr>
          <a:xfrm>
            <a:off x="9875838" y="236732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CCD40EC1-8372-4A93-B1C7-7D6FD9B3272F}"/>
              </a:ext>
            </a:extLst>
          </p:cNvPr>
          <p:cNvSpPr/>
          <p:nvPr/>
        </p:nvSpPr>
        <p:spPr>
          <a:xfrm>
            <a:off x="6436275" y="2277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D99F6A30-37B4-447B-B285-B13E0A533742}"/>
              </a:ext>
            </a:extLst>
          </p:cNvPr>
          <p:cNvSpPr/>
          <p:nvPr/>
        </p:nvSpPr>
        <p:spPr>
          <a:xfrm>
            <a:off x="6988999" y="260913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9" name="Google Shape;1203;p48">
            <a:extLst>
              <a:ext uri="{FF2B5EF4-FFF2-40B4-BE49-F238E27FC236}">
                <a16:creationId xmlns:a16="http://schemas.microsoft.com/office/drawing/2014/main" id="{EAD695E3-34ED-4E61-B15F-AC3718B7A502}"/>
              </a:ext>
            </a:extLst>
          </p:cNvPr>
          <p:cNvSpPr/>
          <p:nvPr/>
        </p:nvSpPr>
        <p:spPr>
          <a:xfrm>
            <a:off x="8201897" y="2277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36C79242-456C-42A3-B98B-0ECFB71663FE}"/>
              </a:ext>
            </a:extLst>
          </p:cNvPr>
          <p:cNvSpPr/>
          <p:nvPr/>
        </p:nvSpPr>
        <p:spPr>
          <a:xfrm>
            <a:off x="2870304" y="361438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CD640A8A-AD11-4032-A5CF-3219D474C2DE}"/>
              </a:ext>
            </a:extLst>
          </p:cNvPr>
          <p:cNvSpPr txBox="1"/>
          <p:nvPr/>
        </p:nvSpPr>
        <p:spPr>
          <a:xfrm>
            <a:off x="10095370" y="3362651"/>
            <a:ext cx="1904453"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‘changer’ , je peux modifier le type de document, si le type n’est pas celui  que je souhaite</a:t>
            </a:r>
          </a:p>
        </p:txBody>
      </p:sp>
      <p:sp>
        <p:nvSpPr>
          <p:cNvPr id="22" name="ZoneTexte 21">
            <a:extLst>
              <a:ext uri="{FF2B5EF4-FFF2-40B4-BE49-F238E27FC236}">
                <a16:creationId xmlns:a16="http://schemas.microsoft.com/office/drawing/2014/main" id="{4FDD69E9-AF81-4159-BDF6-0A687431FD56}"/>
              </a:ext>
            </a:extLst>
          </p:cNvPr>
          <p:cNvSpPr txBox="1"/>
          <p:nvPr/>
        </p:nvSpPr>
        <p:spPr>
          <a:xfrm>
            <a:off x="10095370" y="4462944"/>
            <a:ext cx="1881617"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‘vider’, le dépôt est remis à zéro</a:t>
            </a:r>
          </a:p>
        </p:txBody>
      </p:sp>
      <p:sp>
        <p:nvSpPr>
          <p:cNvPr id="23" name="ZoneTexte 22">
            <a:extLst>
              <a:ext uri="{FF2B5EF4-FFF2-40B4-BE49-F238E27FC236}">
                <a16:creationId xmlns:a16="http://schemas.microsoft.com/office/drawing/2014/main" id="{9B541110-556F-42CB-AB74-3ECF0930B829}"/>
              </a:ext>
            </a:extLst>
          </p:cNvPr>
          <p:cNvSpPr txBox="1"/>
          <p:nvPr/>
        </p:nvSpPr>
        <p:spPr>
          <a:xfrm>
            <a:off x="10095370" y="5255461"/>
            <a:ext cx="188849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bouton ‘quitter’ me permet de sortir du formulaire de dépôt.  Les  données du formulaire peuvent être conservées durant ma session si je le souhaite.</a:t>
            </a:r>
          </a:p>
        </p:txBody>
      </p:sp>
      <p:sp>
        <p:nvSpPr>
          <p:cNvPr id="24" name="ZoneTexte 23">
            <a:extLst>
              <a:ext uri="{FF2B5EF4-FFF2-40B4-BE49-F238E27FC236}">
                <a16:creationId xmlns:a16="http://schemas.microsoft.com/office/drawing/2014/main" id="{34A64F2E-1160-4792-8843-7D8EB2E8DD50}"/>
              </a:ext>
            </a:extLst>
          </p:cNvPr>
          <p:cNvSpPr txBox="1"/>
          <p:nvPr/>
        </p:nvSpPr>
        <p:spPr>
          <a:xfrm>
            <a:off x="10095370" y="2108470"/>
            <a:ext cx="190445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différentes sections du formulaire sont indiquées et permettent d’accéder plus rapidement à une section donnée</a:t>
            </a:r>
          </a:p>
        </p:txBody>
      </p:sp>
      <p:pic>
        <p:nvPicPr>
          <p:cNvPr id="4" name="Image 3">
            <a:extLst>
              <a:ext uri="{FF2B5EF4-FFF2-40B4-BE49-F238E27FC236}">
                <a16:creationId xmlns:a16="http://schemas.microsoft.com/office/drawing/2014/main" id="{AAC2C1AA-DEE1-4CE5-AEB2-897B960B299C}"/>
              </a:ext>
            </a:extLst>
          </p:cNvPr>
          <p:cNvPicPr>
            <a:picLocks noChangeAspect="1"/>
          </p:cNvPicPr>
          <p:nvPr/>
        </p:nvPicPr>
        <p:blipFill>
          <a:blip r:embed="rId4"/>
          <a:stretch>
            <a:fillRect/>
          </a:stretch>
        </p:blipFill>
        <p:spPr>
          <a:xfrm>
            <a:off x="3377771" y="3084509"/>
            <a:ext cx="5050269" cy="2958335"/>
          </a:xfrm>
          <a:prstGeom prst="rect">
            <a:avLst/>
          </a:prstGeom>
        </p:spPr>
      </p:pic>
      <p:sp>
        <p:nvSpPr>
          <p:cNvPr id="25" name="ZoneTexte 24">
            <a:extLst>
              <a:ext uri="{FF2B5EF4-FFF2-40B4-BE49-F238E27FC236}">
                <a16:creationId xmlns:a16="http://schemas.microsoft.com/office/drawing/2014/main" id="{7260C0A9-20C8-42B8-8E30-A18FF9E0DBCB}"/>
              </a:ext>
            </a:extLst>
          </p:cNvPr>
          <p:cNvSpPr txBox="1"/>
          <p:nvPr/>
        </p:nvSpPr>
        <p:spPr>
          <a:xfrm>
            <a:off x="972594" y="1601051"/>
            <a:ext cx="8759829"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fois entré dans l’interface de dépôt, différentes actions de navigation sont possibles : </a:t>
            </a:r>
          </a:p>
        </p:txBody>
      </p:sp>
      <p:sp>
        <p:nvSpPr>
          <p:cNvPr id="27" name="Rectangle 26">
            <a:hlinkClick r:id="rId5" action="ppaction://hlinksldjump"/>
            <a:extLst>
              <a:ext uri="{FF2B5EF4-FFF2-40B4-BE49-F238E27FC236}">
                <a16:creationId xmlns:a16="http://schemas.microsoft.com/office/drawing/2014/main" id="{621DE0D4-FE78-44E1-BC24-9AA61803EF61}"/>
              </a:ext>
            </a:extLst>
          </p:cNvPr>
          <p:cNvSpPr/>
          <p:nvPr/>
        </p:nvSpPr>
        <p:spPr>
          <a:xfrm>
            <a:off x="3611563" y="298836"/>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hlinkClick r:id="rId5" action="ppaction://hlinksldjump"/>
            <a:extLst>
              <a:ext uri="{FF2B5EF4-FFF2-40B4-BE49-F238E27FC236}">
                <a16:creationId xmlns:a16="http://schemas.microsoft.com/office/drawing/2014/main" id="{13E516AB-6C83-4289-A249-2424D08AB357}"/>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09473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E49A9D0-1FC1-4368-9EBD-E5A7089CC3BF}"/>
              </a:ext>
            </a:extLst>
          </p:cNvPr>
          <p:cNvPicPr>
            <a:picLocks noChangeAspect="1"/>
          </p:cNvPicPr>
          <p:nvPr/>
        </p:nvPicPr>
        <p:blipFill>
          <a:blip r:embed="rId2"/>
          <a:stretch>
            <a:fillRect/>
          </a:stretch>
        </p:blipFill>
        <p:spPr>
          <a:xfrm>
            <a:off x="1055689" y="2845964"/>
            <a:ext cx="7572184" cy="2490408"/>
          </a:xfrm>
          <a:prstGeom prst="rect">
            <a:avLst/>
          </a:prstGeom>
        </p:spPr>
      </p:pic>
      <p:sp>
        <p:nvSpPr>
          <p:cNvPr id="2" name="Espace réservé du texte 1">
            <a:extLst>
              <a:ext uri="{FF2B5EF4-FFF2-40B4-BE49-F238E27FC236}">
                <a16:creationId xmlns:a16="http://schemas.microsoft.com/office/drawing/2014/main" id="{2FC9AFBF-BA62-47ED-92B5-FA7B92FACCB7}"/>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57BD2212-D016-43AD-BF05-88581B720B97}"/>
              </a:ext>
            </a:extLst>
          </p:cNvPr>
          <p:cNvSpPr>
            <a:spLocks noGrp="1"/>
          </p:cNvSpPr>
          <p:nvPr>
            <p:ph type="body" idx="20"/>
          </p:nvPr>
        </p:nvSpPr>
        <p:spPr/>
        <p:txBody>
          <a:bodyPr/>
          <a:lstStyle/>
          <a:p>
            <a:r>
              <a:rPr lang="fr-FR"/>
              <a:t>2- Ajouter </a:t>
            </a:r>
            <a:r>
              <a:rPr lang="fr-FR" dirty="0"/>
              <a:t>un fichier(s)</a:t>
            </a:r>
          </a:p>
        </p:txBody>
      </p:sp>
      <p:cxnSp>
        <p:nvCxnSpPr>
          <p:cNvPr id="5" name="Google Shape;523;p45">
            <a:extLst>
              <a:ext uri="{FF2B5EF4-FFF2-40B4-BE49-F238E27FC236}">
                <a16:creationId xmlns:a16="http://schemas.microsoft.com/office/drawing/2014/main" id="{5B71225E-8D04-494D-A3AE-C0ADF6B99C69}"/>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Google Shape;1203;p48">
            <a:extLst>
              <a:ext uri="{FF2B5EF4-FFF2-40B4-BE49-F238E27FC236}">
                <a16:creationId xmlns:a16="http://schemas.microsoft.com/office/drawing/2014/main" id="{07A3DA41-6BDA-4212-A25F-C55C4BB7A279}"/>
              </a:ext>
            </a:extLst>
          </p:cNvPr>
          <p:cNvSpPr/>
          <p:nvPr/>
        </p:nvSpPr>
        <p:spPr>
          <a:xfrm>
            <a:off x="9875838" y="31721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DB6E1F02-179D-45DF-9FD5-8FACC3337BAF}"/>
              </a:ext>
            </a:extLst>
          </p:cNvPr>
          <p:cNvSpPr/>
          <p:nvPr/>
        </p:nvSpPr>
        <p:spPr>
          <a:xfrm>
            <a:off x="9875838" y="420429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ZoneTexte 10">
            <a:extLst>
              <a:ext uri="{FF2B5EF4-FFF2-40B4-BE49-F238E27FC236}">
                <a16:creationId xmlns:a16="http://schemas.microsoft.com/office/drawing/2014/main" id="{1CD443C8-5334-4AE5-9827-B3D7D5DA3570}"/>
              </a:ext>
            </a:extLst>
          </p:cNvPr>
          <p:cNvSpPr txBox="1"/>
          <p:nvPr/>
        </p:nvSpPr>
        <p:spPr>
          <a:xfrm>
            <a:off x="10117646" y="2845964"/>
            <a:ext cx="1933183"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ajouter un ou plusieurs fichiers par la fonctionnalité ‘Glisser-Déposer’ ou en parcourant mon ordinateur.</a:t>
            </a:r>
          </a:p>
        </p:txBody>
      </p:sp>
      <p:sp>
        <p:nvSpPr>
          <p:cNvPr id="12" name="ZoneTexte 11">
            <a:extLst>
              <a:ext uri="{FF2B5EF4-FFF2-40B4-BE49-F238E27FC236}">
                <a16:creationId xmlns:a16="http://schemas.microsoft.com/office/drawing/2014/main" id="{6F88DC43-E488-436C-9EBA-BBAEB7B84884}"/>
              </a:ext>
            </a:extLst>
          </p:cNvPr>
          <p:cNvSpPr txBox="1"/>
          <p:nvPr/>
        </p:nvSpPr>
        <p:spPr>
          <a:xfrm>
            <a:off x="10089372" y="3908864"/>
            <a:ext cx="1933187"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Il est possible de télécharger un fichier depuis une URL. Attention, le site sur lequel le fichier est récupéré doit être en accès ouvert. De plus, le lien doit pointer directement sur le fichier. </a:t>
            </a:r>
          </a:p>
        </p:txBody>
      </p:sp>
      <p:sp>
        <p:nvSpPr>
          <p:cNvPr id="13" name="Google Shape;1203;p48">
            <a:extLst>
              <a:ext uri="{FF2B5EF4-FFF2-40B4-BE49-F238E27FC236}">
                <a16:creationId xmlns:a16="http://schemas.microsoft.com/office/drawing/2014/main" id="{A3667426-A385-486D-9DB2-22A8CDE4B6D0}"/>
              </a:ext>
            </a:extLst>
          </p:cNvPr>
          <p:cNvSpPr/>
          <p:nvPr/>
        </p:nvSpPr>
        <p:spPr>
          <a:xfrm>
            <a:off x="5232400" y="437113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EC2DE9E6-371D-42BD-BF75-3846756F5965}"/>
              </a:ext>
            </a:extLst>
          </p:cNvPr>
          <p:cNvSpPr/>
          <p:nvPr/>
        </p:nvSpPr>
        <p:spPr>
          <a:xfrm>
            <a:off x="3245145" y="487093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Rectangle 15">
            <a:extLst>
              <a:ext uri="{FF2B5EF4-FFF2-40B4-BE49-F238E27FC236}">
                <a16:creationId xmlns:a16="http://schemas.microsoft.com/office/drawing/2014/main" id="{0AFCA65F-12AE-4BE5-83F0-1A9692D752AD}"/>
              </a:ext>
            </a:extLst>
          </p:cNvPr>
          <p:cNvSpPr/>
          <p:nvPr/>
        </p:nvSpPr>
        <p:spPr>
          <a:xfrm>
            <a:off x="10089813" y="5279542"/>
            <a:ext cx="1961010" cy="1015663"/>
          </a:xfrm>
          <a:prstGeom prst="rect">
            <a:avLst/>
          </a:prstGeom>
        </p:spPr>
        <p:txBody>
          <a:bodyPr wrap="square">
            <a:spAutoFit/>
          </a:bodyPr>
          <a:lstStyle/>
          <a:p>
            <a:pPr lvl="0"/>
            <a:r>
              <a:rPr lang="fr-FR" sz="1000" dirty="0">
                <a:solidFill>
                  <a:srgbClr val="00005F"/>
                </a:solidFill>
                <a:latin typeface="CCSD_manrope Light" panose="00000500000000000000" pitchFamily="2" charset="0"/>
              </a:rPr>
              <a:t>Si la taille du fichier dépasse 200 Mo, je peux utiliser l’espace FTP pour charger le fichier dans l’interface. [</a:t>
            </a:r>
            <a:r>
              <a:rPr lang="fr-FR" sz="1000" dirty="0">
                <a:solidFill>
                  <a:srgbClr val="FF4600"/>
                </a:solidFill>
                <a:latin typeface="CCSD_manrope Light" panose="00000500000000000000" pitchFamily="2" charset="0"/>
              </a:rPr>
              <a:t>J’en apprends plus sur l’espace FTP</a:t>
            </a:r>
            <a:r>
              <a:rPr lang="fr-FR" sz="1000" dirty="0">
                <a:solidFill>
                  <a:srgbClr val="00005F"/>
                </a:solidFill>
                <a:latin typeface="CCSD_manrope Light" panose="00000500000000000000" pitchFamily="2" charset="0"/>
              </a:rPr>
              <a:t>]</a:t>
            </a:r>
          </a:p>
        </p:txBody>
      </p:sp>
      <p:sp>
        <p:nvSpPr>
          <p:cNvPr id="17" name="Google Shape;1203;p48">
            <a:extLst>
              <a:ext uri="{FF2B5EF4-FFF2-40B4-BE49-F238E27FC236}">
                <a16:creationId xmlns:a16="http://schemas.microsoft.com/office/drawing/2014/main" id="{67D83706-02CC-43B9-B07D-C2836CBC6B47}"/>
              </a:ext>
            </a:extLst>
          </p:cNvPr>
          <p:cNvSpPr/>
          <p:nvPr/>
        </p:nvSpPr>
        <p:spPr>
          <a:xfrm>
            <a:off x="9875838" y="557250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9DE7561E-95B5-45A1-BA45-7785D0ED099C}"/>
              </a:ext>
            </a:extLst>
          </p:cNvPr>
          <p:cNvSpPr/>
          <p:nvPr/>
        </p:nvSpPr>
        <p:spPr>
          <a:xfrm>
            <a:off x="6290124" y="487093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5DF5B1BE-3211-494B-8874-9BB4EE13BD27}"/>
              </a:ext>
            </a:extLst>
          </p:cNvPr>
          <p:cNvSpPr txBox="1"/>
          <p:nvPr/>
        </p:nvSpPr>
        <p:spPr>
          <a:xfrm>
            <a:off x="954899" y="1585351"/>
            <a:ext cx="8777522" cy="769441"/>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Lors d’un dépôt avec fichier, la première étape est de l’ajouter. Lors de l'ajout d'un fichier, HAL peut en extraire automatiquement des métadonnées pour compléter le dépôt</a:t>
            </a:r>
            <a:r>
              <a:rPr lang="fr-FR" sz="1100" b="1" dirty="0">
                <a:solidFill>
                  <a:srgbClr val="00005F"/>
                </a:solidFill>
                <a:latin typeface="CCSD_manrope" panose="00000500000000000000" pitchFamily="2" charset="0"/>
              </a:rPr>
              <a:t>.  </a:t>
            </a:r>
          </a:p>
          <a:p>
            <a:pPr algn="just"/>
            <a:endParaRPr lang="fr-FR" sz="1100" b="1" dirty="0">
              <a:solidFill>
                <a:srgbClr val="00005F"/>
              </a:solidFill>
              <a:latin typeface="CCSD_manrope" panose="00000500000000000000" pitchFamily="2" charset="0"/>
            </a:endParaRPr>
          </a:p>
          <a:p>
            <a:pPr algn="just"/>
            <a:r>
              <a:rPr lang="fr-FR" sz="1100" b="1" dirty="0">
                <a:solidFill>
                  <a:srgbClr val="00005F"/>
                </a:solidFill>
                <a:latin typeface="CCSD_manrope" panose="00000500000000000000" pitchFamily="2" charset="0"/>
              </a:rPr>
              <a:t>Si je souhaite déposer une référence bibliographique , je peux passer cette étape</a:t>
            </a:r>
            <a:r>
              <a:rPr lang="fr-FR" sz="1100" dirty="0">
                <a:solidFill>
                  <a:srgbClr val="00005F"/>
                </a:solidFill>
                <a:latin typeface="CCSD_manrope" panose="00000500000000000000" pitchFamily="2" charset="0"/>
              </a:rPr>
              <a:t>.</a:t>
            </a:r>
          </a:p>
        </p:txBody>
      </p:sp>
      <p:sp>
        <p:nvSpPr>
          <p:cNvPr id="20" name="Rectangle 19">
            <a:hlinkClick r:id="rId3" action="ppaction://hlinksldjump"/>
            <a:extLst>
              <a:ext uri="{FF2B5EF4-FFF2-40B4-BE49-F238E27FC236}">
                <a16:creationId xmlns:a16="http://schemas.microsoft.com/office/drawing/2014/main" id="{46D9DBED-CE49-4432-87C0-AB7C6F2C0EE6}"/>
              </a:ext>
            </a:extLst>
          </p:cNvPr>
          <p:cNvSpPr/>
          <p:nvPr/>
        </p:nvSpPr>
        <p:spPr>
          <a:xfrm>
            <a:off x="3564411" y="480776"/>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F2C0EAC0-7F1A-46A5-9E4D-B2FB6A18D4BF}"/>
              </a:ext>
            </a:extLst>
          </p:cNvPr>
          <p:cNvSpPr txBox="1"/>
          <p:nvPr/>
        </p:nvSpPr>
        <p:spPr>
          <a:xfrm>
            <a:off x="10117646" y="2100327"/>
            <a:ext cx="1933183"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Plusieurs manières d’ajouter un fichier sont possibles : </a:t>
            </a:r>
          </a:p>
        </p:txBody>
      </p:sp>
      <p:grpSp>
        <p:nvGrpSpPr>
          <p:cNvPr id="9" name="Groupe 8">
            <a:extLst>
              <a:ext uri="{FF2B5EF4-FFF2-40B4-BE49-F238E27FC236}">
                <a16:creationId xmlns:a16="http://schemas.microsoft.com/office/drawing/2014/main" id="{3FCDCA08-D91A-4DA0-A5ED-5C0CB3EE0A5B}"/>
              </a:ext>
            </a:extLst>
          </p:cNvPr>
          <p:cNvGrpSpPr/>
          <p:nvPr/>
        </p:nvGrpSpPr>
        <p:grpSpPr>
          <a:xfrm>
            <a:off x="10153650" y="5778142"/>
            <a:ext cx="1747217" cy="455741"/>
            <a:chOff x="10153650" y="5778142"/>
            <a:chExt cx="1747217" cy="455741"/>
          </a:xfrm>
        </p:grpSpPr>
        <p:grpSp>
          <p:nvGrpSpPr>
            <p:cNvPr id="8" name="Groupe 7">
              <a:extLst>
                <a:ext uri="{FF2B5EF4-FFF2-40B4-BE49-F238E27FC236}">
                  <a16:creationId xmlns:a16="http://schemas.microsoft.com/office/drawing/2014/main" id="{053C60ED-3F51-454E-88A6-9CA2E2B8FEA1}"/>
                </a:ext>
              </a:extLst>
            </p:cNvPr>
            <p:cNvGrpSpPr/>
            <p:nvPr/>
          </p:nvGrpSpPr>
          <p:grpSpPr>
            <a:xfrm>
              <a:off x="10177462" y="5778142"/>
              <a:ext cx="1723405" cy="304739"/>
              <a:chOff x="10177462" y="5778142"/>
              <a:chExt cx="1723405" cy="304739"/>
            </a:xfrm>
            <a:noFill/>
          </p:grpSpPr>
          <p:sp>
            <p:nvSpPr>
              <p:cNvPr id="4" name="Rectangle 3">
                <a:hlinkClick r:id="rId4"/>
                <a:extLst>
                  <a:ext uri="{FF2B5EF4-FFF2-40B4-BE49-F238E27FC236}">
                    <a16:creationId xmlns:a16="http://schemas.microsoft.com/office/drawing/2014/main" id="{34BE732D-5715-467A-B33C-C528FA37FB36}"/>
                  </a:ext>
                </a:extLst>
              </p:cNvPr>
              <p:cNvSpPr/>
              <p:nvPr/>
            </p:nvSpPr>
            <p:spPr>
              <a:xfrm>
                <a:off x="10177462" y="5931879"/>
                <a:ext cx="1723405" cy="151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hlinkClick r:id="rId4"/>
                <a:extLst>
                  <a:ext uri="{FF2B5EF4-FFF2-40B4-BE49-F238E27FC236}">
                    <a16:creationId xmlns:a16="http://schemas.microsoft.com/office/drawing/2014/main" id="{CFCACAC7-4903-4F3B-9A94-A4BE7856DE2C}"/>
                  </a:ext>
                </a:extLst>
              </p:cNvPr>
              <p:cNvSpPr/>
              <p:nvPr/>
            </p:nvSpPr>
            <p:spPr>
              <a:xfrm>
                <a:off x="11496676" y="5778142"/>
                <a:ext cx="404191" cy="179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a:hlinkClick r:id="rId4"/>
              <a:extLst>
                <a:ext uri="{FF2B5EF4-FFF2-40B4-BE49-F238E27FC236}">
                  <a16:creationId xmlns:a16="http://schemas.microsoft.com/office/drawing/2014/main" id="{D7B6F4AE-4AC7-4E42-B244-17E47AA73A2E}"/>
                </a:ext>
              </a:extLst>
            </p:cNvPr>
            <p:cNvSpPr/>
            <p:nvPr/>
          </p:nvSpPr>
          <p:spPr>
            <a:xfrm>
              <a:off x="10153650" y="6082881"/>
              <a:ext cx="276226" cy="1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7421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D3503C-42B4-40BA-92DD-9B598077DD8B}"/>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a:p>
            <a:endParaRPr lang="fr-FR" dirty="0"/>
          </a:p>
        </p:txBody>
      </p:sp>
      <p:sp>
        <p:nvSpPr>
          <p:cNvPr id="3" name="Espace réservé du texte 2">
            <a:extLst>
              <a:ext uri="{FF2B5EF4-FFF2-40B4-BE49-F238E27FC236}">
                <a16:creationId xmlns:a16="http://schemas.microsoft.com/office/drawing/2014/main" id="{E7D8E9E1-5361-479B-9F15-DBF7696EC2C3}"/>
              </a:ext>
            </a:extLst>
          </p:cNvPr>
          <p:cNvSpPr>
            <a:spLocks noGrp="1"/>
          </p:cNvSpPr>
          <p:nvPr>
            <p:ph type="body" idx="20"/>
          </p:nvPr>
        </p:nvSpPr>
        <p:spPr/>
        <p:txBody>
          <a:bodyPr/>
          <a:lstStyle/>
          <a:p>
            <a:r>
              <a:rPr lang="fr-FR"/>
              <a:t>2- Ajouter </a:t>
            </a:r>
            <a:r>
              <a:rPr lang="fr-FR" dirty="0"/>
              <a:t>un fichier(s)</a:t>
            </a:r>
          </a:p>
        </p:txBody>
      </p:sp>
      <p:sp>
        <p:nvSpPr>
          <p:cNvPr id="4" name="Espace réservé du texte 3">
            <a:extLst>
              <a:ext uri="{FF2B5EF4-FFF2-40B4-BE49-F238E27FC236}">
                <a16:creationId xmlns:a16="http://schemas.microsoft.com/office/drawing/2014/main" id="{BE65E0B7-71D9-4684-9B97-F814CB4C39AC}"/>
              </a:ext>
            </a:extLst>
          </p:cNvPr>
          <p:cNvSpPr>
            <a:spLocks noGrp="1"/>
          </p:cNvSpPr>
          <p:nvPr>
            <p:ph type="body" idx="24"/>
          </p:nvPr>
        </p:nvSpPr>
        <p:spPr/>
        <p:txBody>
          <a:bodyPr/>
          <a:lstStyle/>
          <a:p>
            <a:r>
              <a:rPr lang="fr-FR" dirty="0"/>
              <a:t>Options du fichier</a:t>
            </a:r>
          </a:p>
        </p:txBody>
      </p:sp>
      <p:pic>
        <p:nvPicPr>
          <p:cNvPr id="6" name="Image 5">
            <a:extLst>
              <a:ext uri="{FF2B5EF4-FFF2-40B4-BE49-F238E27FC236}">
                <a16:creationId xmlns:a16="http://schemas.microsoft.com/office/drawing/2014/main" id="{F963D128-1B2C-4EA2-AF77-EF83C8A7C600}"/>
              </a:ext>
            </a:extLst>
          </p:cNvPr>
          <p:cNvPicPr>
            <a:picLocks noChangeAspect="1"/>
          </p:cNvPicPr>
          <p:nvPr/>
        </p:nvPicPr>
        <p:blipFill rotWithShape="1">
          <a:blip r:embed="rId3"/>
          <a:srcRect l="1383" t="6992" r="3880" b="5988"/>
          <a:stretch/>
        </p:blipFill>
        <p:spPr>
          <a:xfrm>
            <a:off x="644437" y="4336551"/>
            <a:ext cx="4326467" cy="1018359"/>
          </a:xfrm>
          <a:prstGeom prst="rect">
            <a:avLst/>
          </a:prstGeom>
          <a:ln>
            <a:solidFill>
              <a:srgbClr val="DFDFDF"/>
            </a:solidFill>
          </a:ln>
        </p:spPr>
      </p:pic>
      <p:cxnSp>
        <p:nvCxnSpPr>
          <p:cNvPr id="23" name="Google Shape;523;p45">
            <a:extLst>
              <a:ext uri="{FF2B5EF4-FFF2-40B4-BE49-F238E27FC236}">
                <a16:creationId xmlns:a16="http://schemas.microsoft.com/office/drawing/2014/main" id="{DB020198-443A-4498-9AE0-A5456E62CBEC}"/>
              </a:ext>
            </a:extLst>
          </p:cNvPr>
          <p:cNvCxnSpPr>
            <a:cxnSpLocks/>
          </p:cNvCxnSpPr>
          <p:nvPr/>
        </p:nvCxnSpPr>
        <p:spPr>
          <a:xfrm>
            <a:off x="9732419" y="2168525"/>
            <a:ext cx="4"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Google Shape;1203;p48">
            <a:extLst>
              <a:ext uri="{FF2B5EF4-FFF2-40B4-BE49-F238E27FC236}">
                <a16:creationId xmlns:a16="http://schemas.microsoft.com/office/drawing/2014/main" id="{A312D8D1-525F-4B09-B7A7-9A88DCC823D3}"/>
              </a:ext>
            </a:extLst>
          </p:cNvPr>
          <p:cNvSpPr/>
          <p:nvPr/>
        </p:nvSpPr>
        <p:spPr>
          <a:xfrm>
            <a:off x="9873857" y="3138824"/>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FB49F629-6D3A-4DAA-A3A6-6BC1BB1EAE2C}"/>
              </a:ext>
            </a:extLst>
          </p:cNvPr>
          <p:cNvSpPr/>
          <p:nvPr/>
        </p:nvSpPr>
        <p:spPr>
          <a:xfrm>
            <a:off x="457004" y="434211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36FDE262-79EB-4315-9169-9DE55240DA5E}"/>
              </a:ext>
            </a:extLst>
          </p:cNvPr>
          <p:cNvSpPr/>
          <p:nvPr/>
        </p:nvSpPr>
        <p:spPr>
          <a:xfrm>
            <a:off x="457004" y="466548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00FAE4D0-44F6-49F3-B6D5-58E22B9C08F1}"/>
              </a:ext>
            </a:extLst>
          </p:cNvPr>
          <p:cNvSpPr/>
          <p:nvPr/>
        </p:nvSpPr>
        <p:spPr>
          <a:xfrm>
            <a:off x="9873857" y="4118777"/>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D354A9FD-92D1-43FF-A82A-E0419C517A97}"/>
              </a:ext>
            </a:extLst>
          </p:cNvPr>
          <p:cNvSpPr/>
          <p:nvPr/>
        </p:nvSpPr>
        <p:spPr>
          <a:xfrm>
            <a:off x="9873857" y="5098730"/>
            <a:ext cx="184535"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804C0DE9-2D7C-4E3E-B2B5-A6846D70CB59}"/>
              </a:ext>
            </a:extLst>
          </p:cNvPr>
          <p:cNvSpPr txBox="1"/>
          <p:nvPr/>
        </p:nvSpPr>
        <p:spPr>
          <a:xfrm>
            <a:off x="10109802" y="3028890"/>
            <a:ext cx="173401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sélectionner l’origine du fichier principal</a:t>
            </a:r>
          </a:p>
        </p:txBody>
      </p:sp>
      <p:sp>
        <p:nvSpPr>
          <p:cNvPr id="18" name="ZoneTexte 17">
            <a:extLst>
              <a:ext uri="{FF2B5EF4-FFF2-40B4-BE49-F238E27FC236}">
                <a16:creationId xmlns:a16="http://schemas.microsoft.com/office/drawing/2014/main" id="{D29E9888-EF7D-4F9E-99FE-45FA7F80523C}"/>
              </a:ext>
            </a:extLst>
          </p:cNvPr>
          <p:cNvSpPr txBox="1"/>
          <p:nvPr/>
        </p:nvSpPr>
        <p:spPr>
          <a:xfrm>
            <a:off x="10099010" y="3931900"/>
            <a:ext cx="1755605"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fichier auteur indique que le document a été produit par les auteurs</a:t>
            </a:r>
          </a:p>
        </p:txBody>
      </p:sp>
      <p:sp>
        <p:nvSpPr>
          <p:cNvPr id="19" name="ZoneTexte 18">
            <a:extLst>
              <a:ext uri="{FF2B5EF4-FFF2-40B4-BE49-F238E27FC236}">
                <a16:creationId xmlns:a16="http://schemas.microsoft.com/office/drawing/2014/main" id="{D03E6594-87AE-438F-98E1-47D28D8DC337}"/>
              </a:ext>
            </a:extLst>
          </p:cNvPr>
          <p:cNvSpPr txBox="1"/>
          <p:nvPr/>
        </p:nvSpPr>
        <p:spPr>
          <a:xfrm>
            <a:off x="10058393" y="4911855"/>
            <a:ext cx="1792624"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fichier éditeur est un fichier produit par l’éditeur avec sa mise en page</a:t>
            </a:r>
          </a:p>
        </p:txBody>
      </p:sp>
      <p:sp>
        <p:nvSpPr>
          <p:cNvPr id="20" name="ZoneTexte 19">
            <a:extLst>
              <a:ext uri="{FF2B5EF4-FFF2-40B4-BE49-F238E27FC236}">
                <a16:creationId xmlns:a16="http://schemas.microsoft.com/office/drawing/2014/main" id="{23BE697A-E189-41B8-B117-E691C434B594}"/>
              </a:ext>
            </a:extLst>
          </p:cNvPr>
          <p:cNvSpPr txBox="1"/>
          <p:nvPr/>
        </p:nvSpPr>
        <p:spPr>
          <a:xfrm>
            <a:off x="956207" y="1584872"/>
            <a:ext cx="8776212"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fois un ou plusieurs fichiers ajoutés, des options sur chaque fichier sont possibles : </a:t>
            </a:r>
          </a:p>
        </p:txBody>
      </p:sp>
      <p:sp>
        <p:nvSpPr>
          <p:cNvPr id="21" name="Espace réservé du texte 1">
            <a:extLst>
              <a:ext uri="{FF2B5EF4-FFF2-40B4-BE49-F238E27FC236}">
                <a16:creationId xmlns:a16="http://schemas.microsoft.com/office/drawing/2014/main" id="{80B6BAEF-0A41-4F61-8B7B-6E0BB13CBA52}"/>
              </a:ext>
            </a:extLst>
          </p:cNvPr>
          <p:cNvSpPr txBox="1">
            <a:spLocks/>
          </p:cNvSpPr>
          <p:nvPr/>
        </p:nvSpPr>
        <p:spPr>
          <a:xfrm>
            <a:off x="3611563" y="587001"/>
            <a:ext cx="1503363" cy="122155"/>
          </a:xfrm>
          <a:prstGeom prst="rect">
            <a:avLst/>
          </a:prstGeom>
        </p:spPr>
        <p:txBody>
          <a:bodyPr vert="horz" lIns="0" tIns="0" rIns="0" bIns="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900" b="0" i="0" kern="1200">
                <a:solidFill>
                  <a:schemeClr val="tx2"/>
                </a:solidFill>
                <a:latin typeface="CCSD_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rgbClr val="3A3A69"/>
              </a:solidFill>
              <a:latin typeface="CCSD_manrope Medium" panose="00000500000000000000" pitchFamily="2" charset="0"/>
            </a:endParaRPr>
          </a:p>
        </p:txBody>
      </p:sp>
      <p:sp>
        <p:nvSpPr>
          <p:cNvPr id="22" name="Rectangle 21">
            <a:hlinkClick r:id="rId4" action="ppaction://hlinksldjump"/>
            <a:extLst>
              <a:ext uri="{FF2B5EF4-FFF2-40B4-BE49-F238E27FC236}">
                <a16:creationId xmlns:a16="http://schemas.microsoft.com/office/drawing/2014/main" id="{521DE701-9CA2-4B9A-8FA8-4E9B61F6FB97}"/>
              </a:ext>
            </a:extLst>
          </p:cNvPr>
          <p:cNvSpPr/>
          <p:nvPr/>
        </p:nvSpPr>
        <p:spPr>
          <a:xfrm>
            <a:off x="3572995" y="306308"/>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a:extLst>
              <a:ext uri="{FF2B5EF4-FFF2-40B4-BE49-F238E27FC236}">
                <a16:creationId xmlns:a16="http://schemas.microsoft.com/office/drawing/2014/main" id="{5394032A-A38B-45BA-852D-E8B161731A7D}"/>
              </a:ext>
            </a:extLst>
          </p:cNvPr>
          <p:cNvPicPr>
            <a:picLocks noChangeAspect="1"/>
          </p:cNvPicPr>
          <p:nvPr/>
        </p:nvPicPr>
        <p:blipFill>
          <a:blip r:embed="rId5"/>
          <a:stretch>
            <a:fillRect/>
          </a:stretch>
        </p:blipFill>
        <p:spPr>
          <a:xfrm>
            <a:off x="769283" y="2435213"/>
            <a:ext cx="8745257" cy="1462931"/>
          </a:xfrm>
          <a:prstGeom prst="rect">
            <a:avLst/>
          </a:prstGeom>
        </p:spPr>
      </p:pic>
      <p:cxnSp>
        <p:nvCxnSpPr>
          <p:cNvPr id="8" name="Connecteur droit avec flèche 7">
            <a:extLst>
              <a:ext uri="{FF2B5EF4-FFF2-40B4-BE49-F238E27FC236}">
                <a16:creationId xmlns:a16="http://schemas.microsoft.com/office/drawing/2014/main" id="{3FA8A406-E327-409C-96BF-38829B5A82E7}"/>
              </a:ext>
            </a:extLst>
          </p:cNvPr>
          <p:cNvCxnSpPr>
            <a:cxnSpLocks/>
            <a:stCxn id="7" idx="3"/>
            <a:endCxn id="6" idx="0"/>
          </p:cNvCxnSpPr>
          <p:nvPr/>
        </p:nvCxnSpPr>
        <p:spPr>
          <a:xfrm flipH="1">
            <a:off x="2807671" y="3628388"/>
            <a:ext cx="474735" cy="708163"/>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7" name="Google Shape;1203;p48">
            <a:extLst>
              <a:ext uri="{FF2B5EF4-FFF2-40B4-BE49-F238E27FC236}">
                <a16:creationId xmlns:a16="http://schemas.microsoft.com/office/drawing/2014/main" id="{8D3A0F93-E8BD-49AB-B99A-51CF1C5D6BF4}"/>
              </a:ext>
            </a:extLst>
          </p:cNvPr>
          <p:cNvSpPr/>
          <p:nvPr/>
        </p:nvSpPr>
        <p:spPr>
          <a:xfrm>
            <a:off x="3256196" y="34745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287570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A21B33-9554-4830-B9DF-930C702E5133}"/>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4B668EFB-36E5-40A0-9F64-A3A00762F83B}"/>
              </a:ext>
            </a:extLst>
          </p:cNvPr>
          <p:cNvSpPr>
            <a:spLocks noGrp="1"/>
          </p:cNvSpPr>
          <p:nvPr>
            <p:ph type="body" idx="20"/>
          </p:nvPr>
        </p:nvSpPr>
        <p:spPr/>
        <p:txBody>
          <a:bodyPr/>
          <a:lstStyle/>
          <a:p>
            <a:r>
              <a:rPr lang="fr-FR"/>
              <a:t>2- Ajouter </a:t>
            </a:r>
            <a:r>
              <a:rPr lang="fr-FR" dirty="0"/>
              <a:t>un fichier(s)</a:t>
            </a:r>
          </a:p>
        </p:txBody>
      </p:sp>
      <p:sp>
        <p:nvSpPr>
          <p:cNvPr id="4" name="Espace réservé du texte 3">
            <a:extLst>
              <a:ext uri="{FF2B5EF4-FFF2-40B4-BE49-F238E27FC236}">
                <a16:creationId xmlns:a16="http://schemas.microsoft.com/office/drawing/2014/main" id="{5DAC95A2-6B0D-4D75-9958-CD2BE5233CC1}"/>
              </a:ext>
            </a:extLst>
          </p:cNvPr>
          <p:cNvSpPr>
            <a:spLocks noGrp="1"/>
          </p:cNvSpPr>
          <p:nvPr>
            <p:ph type="body" idx="24"/>
          </p:nvPr>
        </p:nvSpPr>
        <p:spPr/>
        <p:txBody>
          <a:bodyPr/>
          <a:lstStyle/>
          <a:p>
            <a:r>
              <a:rPr lang="fr-FR" dirty="0"/>
              <a:t>Options du fichier</a:t>
            </a:r>
          </a:p>
        </p:txBody>
      </p:sp>
      <p:pic>
        <p:nvPicPr>
          <p:cNvPr id="7" name="Image 6">
            <a:extLst>
              <a:ext uri="{FF2B5EF4-FFF2-40B4-BE49-F238E27FC236}">
                <a16:creationId xmlns:a16="http://schemas.microsoft.com/office/drawing/2014/main" id="{21DDF379-73B6-4918-B45A-58EFB7033A6B}"/>
              </a:ext>
            </a:extLst>
          </p:cNvPr>
          <p:cNvPicPr>
            <a:picLocks noChangeAspect="1"/>
          </p:cNvPicPr>
          <p:nvPr/>
        </p:nvPicPr>
        <p:blipFill>
          <a:blip r:embed="rId2"/>
          <a:stretch>
            <a:fillRect/>
          </a:stretch>
        </p:blipFill>
        <p:spPr>
          <a:xfrm>
            <a:off x="2934723" y="4315849"/>
            <a:ext cx="1593932" cy="603281"/>
          </a:xfrm>
          <a:prstGeom prst="rect">
            <a:avLst/>
          </a:prstGeom>
          <a:ln>
            <a:solidFill>
              <a:srgbClr val="DFDFDF"/>
            </a:solidFill>
          </a:ln>
        </p:spPr>
      </p:pic>
      <p:pic>
        <p:nvPicPr>
          <p:cNvPr id="10" name="Image 9">
            <a:extLst>
              <a:ext uri="{FF2B5EF4-FFF2-40B4-BE49-F238E27FC236}">
                <a16:creationId xmlns:a16="http://schemas.microsoft.com/office/drawing/2014/main" id="{3F12F115-2223-46CE-818E-F379265079A9}"/>
              </a:ext>
            </a:extLst>
          </p:cNvPr>
          <p:cNvPicPr>
            <a:picLocks noChangeAspect="1"/>
          </p:cNvPicPr>
          <p:nvPr/>
        </p:nvPicPr>
        <p:blipFill>
          <a:blip r:embed="rId3"/>
          <a:stretch>
            <a:fillRect/>
          </a:stretch>
        </p:blipFill>
        <p:spPr>
          <a:xfrm>
            <a:off x="4713333" y="4324917"/>
            <a:ext cx="1663787" cy="1689187"/>
          </a:xfrm>
          <a:prstGeom prst="rect">
            <a:avLst/>
          </a:prstGeom>
          <a:ln>
            <a:solidFill>
              <a:srgbClr val="DFDFDF"/>
            </a:solidFill>
          </a:ln>
        </p:spPr>
      </p:pic>
      <p:cxnSp>
        <p:nvCxnSpPr>
          <p:cNvPr id="21" name="Google Shape;523;p45">
            <a:extLst>
              <a:ext uri="{FF2B5EF4-FFF2-40B4-BE49-F238E27FC236}">
                <a16:creationId xmlns:a16="http://schemas.microsoft.com/office/drawing/2014/main" id="{788D5FA0-36E8-43CF-AEC2-9D7CAEE6DF8D}"/>
              </a:ext>
            </a:extLst>
          </p:cNvPr>
          <p:cNvCxnSpPr>
            <a:cxnSpLocks/>
          </p:cNvCxnSpPr>
          <p:nvPr/>
        </p:nvCxnSpPr>
        <p:spPr>
          <a:xfrm>
            <a:off x="9732423" y="2168525"/>
            <a:ext cx="0" cy="4405228"/>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2" name="Google Shape;1203;p48">
            <a:extLst>
              <a:ext uri="{FF2B5EF4-FFF2-40B4-BE49-F238E27FC236}">
                <a16:creationId xmlns:a16="http://schemas.microsoft.com/office/drawing/2014/main" id="{5EF43B56-F352-43E0-815D-E77D2B5F1B60}"/>
              </a:ext>
            </a:extLst>
          </p:cNvPr>
          <p:cNvSpPr/>
          <p:nvPr/>
        </p:nvSpPr>
        <p:spPr>
          <a:xfrm>
            <a:off x="9875838" y="353525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40C15A77-D2F8-42F2-B16C-8368FA94210F}"/>
              </a:ext>
            </a:extLst>
          </p:cNvPr>
          <p:cNvSpPr/>
          <p:nvPr/>
        </p:nvSpPr>
        <p:spPr>
          <a:xfrm>
            <a:off x="9875838" y="505966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ZoneTexte 17">
            <a:extLst>
              <a:ext uri="{FF2B5EF4-FFF2-40B4-BE49-F238E27FC236}">
                <a16:creationId xmlns:a16="http://schemas.microsoft.com/office/drawing/2014/main" id="{8C41B47E-3650-4018-B517-A520EA2A05EA}"/>
              </a:ext>
            </a:extLst>
          </p:cNvPr>
          <p:cNvSpPr txBox="1"/>
          <p:nvPr/>
        </p:nvSpPr>
        <p:spPr>
          <a:xfrm>
            <a:off x="10115387" y="2719089"/>
            <a:ext cx="1948144"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a:t>
            </a:r>
            <a:r>
              <a:rPr lang="fr-FR" sz="1000" b="1" dirty="0">
                <a:solidFill>
                  <a:srgbClr val="00005F"/>
                </a:solidFill>
                <a:latin typeface="CCSD_manrope Light" panose="00000500000000000000" pitchFamily="2" charset="0"/>
              </a:rPr>
              <a:t>document</a:t>
            </a:r>
            <a:r>
              <a:rPr lang="fr-FR" sz="1000" dirty="0">
                <a:solidFill>
                  <a:srgbClr val="00005F"/>
                </a:solidFill>
                <a:latin typeface="CCSD_manrope Light" panose="00000500000000000000" pitchFamily="2" charset="0"/>
              </a:rPr>
              <a:t> indique un fichier principal qui contient le texte intégral</a:t>
            </a:r>
          </a:p>
          <a:p>
            <a:r>
              <a:rPr lang="fr-FR" sz="1000" dirty="0">
                <a:solidFill>
                  <a:srgbClr val="00005F"/>
                </a:solidFill>
                <a:latin typeface="CCSD_manrope Light" panose="00000500000000000000" pitchFamily="2" charset="0"/>
              </a:rPr>
              <a:t> </a:t>
            </a:r>
          </a:p>
          <a:p>
            <a:r>
              <a:rPr lang="fr-FR" sz="1000" dirty="0">
                <a:solidFill>
                  <a:srgbClr val="00005F"/>
                </a:solidFill>
                <a:latin typeface="CCSD_manrope Light" panose="00000500000000000000" pitchFamily="2" charset="0"/>
              </a:rPr>
              <a:t>Le </a:t>
            </a:r>
            <a:r>
              <a:rPr lang="fr-FR" sz="1000" b="1" dirty="0">
                <a:solidFill>
                  <a:srgbClr val="00005F"/>
                </a:solidFill>
                <a:latin typeface="CCSD_manrope Light" panose="00000500000000000000" pitchFamily="2" charset="0"/>
              </a:rPr>
              <a:t>fichier source </a:t>
            </a:r>
            <a:r>
              <a:rPr lang="fr-FR" sz="1000" dirty="0">
                <a:solidFill>
                  <a:srgbClr val="00005F"/>
                </a:solidFill>
                <a:latin typeface="CCSD_manrope Light" panose="00000500000000000000" pitchFamily="2" charset="0"/>
              </a:rPr>
              <a:t>signale qu’il s’agit du fichier d’origine (</a:t>
            </a:r>
            <a:r>
              <a:rPr lang="fr-FR" sz="1000" dirty="0" err="1">
                <a:solidFill>
                  <a:srgbClr val="00005F"/>
                </a:solidFill>
                <a:latin typeface="CCSD_manrope Light" panose="00000500000000000000" pitchFamily="2" charset="0"/>
              </a:rPr>
              <a:t>word</a:t>
            </a:r>
            <a:r>
              <a:rPr lang="fr-FR" sz="1000" dirty="0">
                <a:solidFill>
                  <a:srgbClr val="00005F"/>
                </a:solidFill>
                <a:latin typeface="CCSD_manrope Light" panose="00000500000000000000" pitchFamily="2" charset="0"/>
              </a:rPr>
              <a:t>, </a:t>
            </a:r>
            <a:r>
              <a:rPr lang="fr-FR" sz="1000" dirty="0" err="1">
                <a:solidFill>
                  <a:srgbClr val="00005F"/>
                </a:solidFill>
                <a:latin typeface="CCSD_manrope Light" panose="00000500000000000000" pitchFamily="2" charset="0"/>
              </a:rPr>
              <a:t>odt</a:t>
            </a:r>
            <a:r>
              <a:rPr lang="fr-FR" sz="1000" dirty="0">
                <a:solidFill>
                  <a:srgbClr val="00005F"/>
                </a:solidFill>
                <a:latin typeface="CCSD_manrope Light" panose="00000500000000000000" pitchFamily="2" charset="0"/>
              </a:rPr>
              <a:t>, etc.) ou de fichiers </a:t>
            </a:r>
            <a:r>
              <a:rPr lang="fr-FR" sz="1000" dirty="0" err="1">
                <a:solidFill>
                  <a:srgbClr val="00005F"/>
                </a:solidFill>
                <a:latin typeface="CCSD_manrope Light" panose="00000500000000000000" pitchFamily="2" charset="0"/>
              </a:rPr>
              <a:t>LaTeX</a:t>
            </a:r>
            <a:r>
              <a:rPr lang="fr-FR" sz="1000" dirty="0">
                <a:solidFill>
                  <a:srgbClr val="00005F"/>
                </a:solidFill>
                <a:latin typeface="CCSD_manrope Light" panose="00000500000000000000" pitchFamily="2" charset="0"/>
              </a:rPr>
              <a:t> pour être compilés. Le fichier est transformé en fichier PDF.</a:t>
            </a:r>
          </a:p>
          <a:p>
            <a:endParaRPr lang="fr-FR" sz="1000" dirty="0">
              <a:solidFill>
                <a:srgbClr val="00005F"/>
              </a:solidFill>
              <a:latin typeface="CCSD_manrope Light" panose="00000500000000000000" pitchFamily="2" charset="0"/>
            </a:endParaRPr>
          </a:p>
          <a:p>
            <a:r>
              <a:rPr lang="fr-FR" sz="1000" dirty="0">
                <a:solidFill>
                  <a:srgbClr val="00005F"/>
                </a:solidFill>
                <a:latin typeface="CCSD_manrope Light" panose="00000500000000000000" pitchFamily="2" charset="0"/>
              </a:rPr>
              <a:t>Je peux ajouter des </a:t>
            </a:r>
            <a:r>
              <a:rPr lang="fr-FR" sz="1000" b="1" dirty="0">
                <a:solidFill>
                  <a:srgbClr val="00005F"/>
                </a:solidFill>
                <a:latin typeface="CCSD_manrope Light" panose="00000500000000000000" pitchFamily="2" charset="0"/>
              </a:rPr>
              <a:t>données supplémentaires</a:t>
            </a:r>
            <a:r>
              <a:rPr lang="fr-FR" sz="1000" dirty="0">
                <a:solidFill>
                  <a:srgbClr val="00005F"/>
                </a:solidFill>
                <a:latin typeface="CCSD_manrope Light" panose="00000500000000000000" pitchFamily="2" charset="0"/>
              </a:rPr>
              <a:t>, c’est-à-dire des fichiers annexes</a:t>
            </a:r>
          </a:p>
        </p:txBody>
      </p:sp>
      <p:sp>
        <p:nvSpPr>
          <p:cNvPr id="19" name="Google Shape;1203;p48">
            <a:extLst>
              <a:ext uri="{FF2B5EF4-FFF2-40B4-BE49-F238E27FC236}">
                <a16:creationId xmlns:a16="http://schemas.microsoft.com/office/drawing/2014/main" id="{8BAC151F-6115-4913-9419-A6FF7951C39A}"/>
              </a:ext>
            </a:extLst>
          </p:cNvPr>
          <p:cNvSpPr/>
          <p:nvPr/>
        </p:nvSpPr>
        <p:spPr>
          <a:xfrm>
            <a:off x="9875838" y="60441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DCE202C1-1012-432D-BAD3-737DC1282765}"/>
              </a:ext>
            </a:extLst>
          </p:cNvPr>
          <p:cNvSpPr txBox="1"/>
          <p:nvPr/>
        </p:nvSpPr>
        <p:spPr>
          <a:xfrm>
            <a:off x="10115387" y="4718895"/>
            <a:ext cx="1997844"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d’ajouter un embargo sur le(s) fichier(s) [</a:t>
            </a:r>
            <a:r>
              <a:rPr lang="fr-FR" sz="1000" dirty="0">
                <a:solidFill>
                  <a:srgbClr val="FF4900"/>
                </a:solidFill>
                <a:latin typeface="CCSD_manrope Light" panose="00000500000000000000" pitchFamily="2" charset="0"/>
              </a:rPr>
              <a:t>voir la durée d’embargo correspondant à la version de mon fichier</a:t>
            </a:r>
            <a:r>
              <a:rPr lang="fr-FR" sz="1000" dirty="0">
                <a:solidFill>
                  <a:srgbClr val="00005F"/>
                </a:solidFill>
                <a:latin typeface="CCSD_manrope Light" panose="00000500000000000000" pitchFamily="2" charset="0"/>
              </a:rPr>
              <a:t>] </a:t>
            </a:r>
          </a:p>
        </p:txBody>
      </p:sp>
      <p:sp>
        <p:nvSpPr>
          <p:cNvPr id="27" name="ZoneTexte 26">
            <a:extLst>
              <a:ext uri="{FF2B5EF4-FFF2-40B4-BE49-F238E27FC236}">
                <a16:creationId xmlns:a16="http://schemas.microsoft.com/office/drawing/2014/main" id="{0307F3F8-BC37-499D-952B-86A82BEC2B4A}"/>
              </a:ext>
            </a:extLst>
          </p:cNvPr>
          <p:cNvSpPr txBox="1"/>
          <p:nvPr/>
        </p:nvSpPr>
        <p:spPr>
          <a:xfrm>
            <a:off x="10115387" y="5703412"/>
            <a:ext cx="1965572"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d’ajouter une licence sur le(s) fichier(s) [</a:t>
            </a:r>
            <a:r>
              <a:rPr lang="fr-FR" sz="1000" dirty="0">
                <a:solidFill>
                  <a:srgbClr val="FF4900"/>
                </a:solidFill>
                <a:latin typeface="CCSD_manrope Light" panose="00000500000000000000" pitchFamily="2" charset="0"/>
              </a:rPr>
              <a:t>comprendre le fonctionnement des Creative Commons</a:t>
            </a:r>
            <a:r>
              <a:rPr lang="fr-FR" sz="1000" dirty="0">
                <a:solidFill>
                  <a:srgbClr val="00005F"/>
                </a:solidFill>
                <a:latin typeface="CCSD_manrope Light" panose="00000500000000000000" pitchFamily="2" charset="0"/>
              </a:rPr>
              <a:t>]</a:t>
            </a:r>
          </a:p>
        </p:txBody>
      </p:sp>
      <p:pic>
        <p:nvPicPr>
          <p:cNvPr id="15" name="Image 14">
            <a:extLst>
              <a:ext uri="{FF2B5EF4-FFF2-40B4-BE49-F238E27FC236}">
                <a16:creationId xmlns:a16="http://schemas.microsoft.com/office/drawing/2014/main" id="{57676DF9-B396-45F9-9116-93BC8DD3073B}"/>
              </a:ext>
            </a:extLst>
          </p:cNvPr>
          <p:cNvPicPr>
            <a:picLocks noChangeAspect="1"/>
          </p:cNvPicPr>
          <p:nvPr/>
        </p:nvPicPr>
        <p:blipFill>
          <a:blip r:embed="rId4"/>
          <a:stretch>
            <a:fillRect/>
          </a:stretch>
        </p:blipFill>
        <p:spPr>
          <a:xfrm>
            <a:off x="263270" y="2442090"/>
            <a:ext cx="9281201" cy="1552585"/>
          </a:xfrm>
          <a:prstGeom prst="rect">
            <a:avLst/>
          </a:prstGeom>
        </p:spPr>
      </p:pic>
      <p:sp>
        <p:nvSpPr>
          <p:cNvPr id="8" name="Google Shape;1203;p48">
            <a:extLst>
              <a:ext uri="{FF2B5EF4-FFF2-40B4-BE49-F238E27FC236}">
                <a16:creationId xmlns:a16="http://schemas.microsoft.com/office/drawing/2014/main" id="{E926A957-A083-4A3D-8B8A-D4DA76445041}"/>
              </a:ext>
            </a:extLst>
          </p:cNvPr>
          <p:cNvSpPr/>
          <p:nvPr/>
        </p:nvSpPr>
        <p:spPr>
          <a:xfrm>
            <a:off x="4623847"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9" name="Connecteur droit avec flèche 8">
            <a:extLst>
              <a:ext uri="{FF2B5EF4-FFF2-40B4-BE49-F238E27FC236}">
                <a16:creationId xmlns:a16="http://schemas.microsoft.com/office/drawing/2014/main" id="{8A985CCF-7F9A-40F1-ADD1-38B9E921C1A9}"/>
              </a:ext>
            </a:extLst>
          </p:cNvPr>
          <p:cNvCxnSpPr>
            <a:cxnSpLocks/>
            <a:stCxn id="8" idx="3"/>
            <a:endCxn id="7" idx="0"/>
          </p:cNvCxnSpPr>
          <p:nvPr/>
        </p:nvCxnSpPr>
        <p:spPr>
          <a:xfrm flipH="1">
            <a:off x="3731689" y="3678468"/>
            <a:ext cx="918368" cy="63738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cxnSp>
        <p:nvCxnSpPr>
          <p:cNvPr id="12" name="Connecteur droit avec flèche 11">
            <a:extLst>
              <a:ext uri="{FF2B5EF4-FFF2-40B4-BE49-F238E27FC236}">
                <a16:creationId xmlns:a16="http://schemas.microsoft.com/office/drawing/2014/main" id="{3A12224A-517D-424E-B9FF-915CB5E7BD0B}"/>
              </a:ext>
            </a:extLst>
          </p:cNvPr>
          <p:cNvCxnSpPr>
            <a:cxnSpLocks/>
            <a:stCxn id="11" idx="3"/>
            <a:endCxn id="10" idx="0"/>
          </p:cNvCxnSpPr>
          <p:nvPr/>
        </p:nvCxnSpPr>
        <p:spPr>
          <a:xfrm flipH="1">
            <a:off x="5545227" y="3678468"/>
            <a:ext cx="440284" cy="64644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1" name="Google Shape;1203;p48">
            <a:extLst>
              <a:ext uri="{FF2B5EF4-FFF2-40B4-BE49-F238E27FC236}">
                <a16:creationId xmlns:a16="http://schemas.microsoft.com/office/drawing/2014/main" id="{7A8F1EB3-9344-41BE-A293-D79BB4E3F490}"/>
              </a:ext>
            </a:extLst>
          </p:cNvPr>
          <p:cNvSpPr/>
          <p:nvPr/>
        </p:nvSpPr>
        <p:spPr>
          <a:xfrm>
            <a:off x="5959301"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25" name="Connecteur droit avec flèche 24">
            <a:extLst>
              <a:ext uri="{FF2B5EF4-FFF2-40B4-BE49-F238E27FC236}">
                <a16:creationId xmlns:a16="http://schemas.microsoft.com/office/drawing/2014/main" id="{9847BE44-65E8-413F-B1DD-DA268B63469B}"/>
              </a:ext>
            </a:extLst>
          </p:cNvPr>
          <p:cNvCxnSpPr>
            <a:cxnSpLocks/>
            <a:stCxn id="24" idx="5"/>
            <a:endCxn id="6" idx="0"/>
          </p:cNvCxnSpPr>
          <p:nvPr/>
        </p:nvCxnSpPr>
        <p:spPr>
          <a:xfrm>
            <a:off x="7447516" y="3678468"/>
            <a:ext cx="611030" cy="59352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4" name="Google Shape;1203;p48">
            <a:extLst>
              <a:ext uri="{FF2B5EF4-FFF2-40B4-BE49-F238E27FC236}">
                <a16:creationId xmlns:a16="http://schemas.microsoft.com/office/drawing/2014/main" id="{64AC334B-A802-4FDF-BC15-C96B6F08D11A}"/>
              </a:ext>
            </a:extLst>
          </p:cNvPr>
          <p:cNvSpPr/>
          <p:nvPr/>
        </p:nvSpPr>
        <p:spPr>
          <a:xfrm>
            <a:off x="7294755" y="35246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50" name="Rectangle 49">
            <a:hlinkClick r:id="rId5" action="ppaction://hlinksldjump"/>
            <a:extLst>
              <a:ext uri="{FF2B5EF4-FFF2-40B4-BE49-F238E27FC236}">
                <a16:creationId xmlns:a16="http://schemas.microsoft.com/office/drawing/2014/main" id="{0824CAE0-FAF2-410B-80F4-9055A0BF938D}"/>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Forme libre : forme 29">
            <a:hlinkClick r:id="rId6" action="ppaction://hlinksldjump"/>
            <a:extLst>
              <a:ext uri="{FF2B5EF4-FFF2-40B4-BE49-F238E27FC236}">
                <a16:creationId xmlns:a16="http://schemas.microsoft.com/office/drawing/2014/main" id="{5E0E5891-2D55-4C8D-B46B-9ADDCC8A06E5}"/>
              </a:ext>
            </a:extLst>
          </p:cNvPr>
          <p:cNvSpPr/>
          <p:nvPr/>
        </p:nvSpPr>
        <p:spPr>
          <a:xfrm>
            <a:off x="10123592" y="5017846"/>
            <a:ext cx="1928359" cy="438728"/>
          </a:xfrm>
          <a:custGeom>
            <a:avLst/>
            <a:gdLst>
              <a:gd name="connsiteX0" fmla="*/ 0 w 1928359"/>
              <a:gd name="connsiteY0" fmla="*/ 0 h 438728"/>
              <a:gd name="connsiteX1" fmla="*/ 1928359 w 1928359"/>
              <a:gd name="connsiteY1" fmla="*/ 0 h 438728"/>
              <a:gd name="connsiteX2" fmla="*/ 1928359 w 1928359"/>
              <a:gd name="connsiteY2" fmla="*/ 286328 h 438728"/>
              <a:gd name="connsiteX3" fmla="*/ 702004 w 1928359"/>
              <a:gd name="connsiteY3" fmla="*/ 286328 h 438728"/>
              <a:gd name="connsiteX4" fmla="*/ 702004 w 1928359"/>
              <a:gd name="connsiteY4" fmla="*/ 438728 h 438728"/>
              <a:gd name="connsiteX5" fmla="*/ 24246 w 1928359"/>
              <a:gd name="connsiteY5" fmla="*/ 438728 h 438728"/>
              <a:gd name="connsiteX6" fmla="*/ 24246 w 1928359"/>
              <a:gd name="connsiteY6" fmla="*/ 286328 h 438728"/>
              <a:gd name="connsiteX7" fmla="*/ 0 w 1928359"/>
              <a:gd name="connsiteY7" fmla="*/ 286328 h 4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359" h="438728">
                <a:moveTo>
                  <a:pt x="0" y="0"/>
                </a:moveTo>
                <a:lnTo>
                  <a:pt x="1928359" y="0"/>
                </a:lnTo>
                <a:lnTo>
                  <a:pt x="1928359" y="286328"/>
                </a:lnTo>
                <a:lnTo>
                  <a:pt x="702004" y="286328"/>
                </a:lnTo>
                <a:lnTo>
                  <a:pt x="702004" y="438728"/>
                </a:lnTo>
                <a:lnTo>
                  <a:pt x="24246" y="438728"/>
                </a:lnTo>
                <a:lnTo>
                  <a:pt x="24246" y="286328"/>
                </a:lnTo>
                <a:lnTo>
                  <a:pt x="0" y="2863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9" name="Forme libre : forme 28">
            <a:hlinkClick r:id="rId7"/>
            <a:extLst>
              <a:ext uri="{FF2B5EF4-FFF2-40B4-BE49-F238E27FC236}">
                <a16:creationId xmlns:a16="http://schemas.microsoft.com/office/drawing/2014/main" id="{02295D24-5CE1-42E5-BDEB-358864F508BA}"/>
              </a:ext>
            </a:extLst>
          </p:cNvPr>
          <p:cNvSpPr/>
          <p:nvPr/>
        </p:nvSpPr>
        <p:spPr>
          <a:xfrm>
            <a:off x="10123593" y="6011016"/>
            <a:ext cx="1711850" cy="438728"/>
          </a:xfrm>
          <a:custGeom>
            <a:avLst/>
            <a:gdLst>
              <a:gd name="connsiteX0" fmla="*/ 0 w 1928359"/>
              <a:gd name="connsiteY0" fmla="*/ 0 h 438728"/>
              <a:gd name="connsiteX1" fmla="*/ 1928359 w 1928359"/>
              <a:gd name="connsiteY1" fmla="*/ 0 h 438728"/>
              <a:gd name="connsiteX2" fmla="*/ 1928359 w 1928359"/>
              <a:gd name="connsiteY2" fmla="*/ 286328 h 438728"/>
              <a:gd name="connsiteX3" fmla="*/ 702004 w 1928359"/>
              <a:gd name="connsiteY3" fmla="*/ 286328 h 438728"/>
              <a:gd name="connsiteX4" fmla="*/ 702004 w 1928359"/>
              <a:gd name="connsiteY4" fmla="*/ 438728 h 438728"/>
              <a:gd name="connsiteX5" fmla="*/ 24246 w 1928359"/>
              <a:gd name="connsiteY5" fmla="*/ 438728 h 438728"/>
              <a:gd name="connsiteX6" fmla="*/ 24246 w 1928359"/>
              <a:gd name="connsiteY6" fmla="*/ 286328 h 438728"/>
              <a:gd name="connsiteX7" fmla="*/ 0 w 1928359"/>
              <a:gd name="connsiteY7" fmla="*/ 286328 h 4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359" h="438728">
                <a:moveTo>
                  <a:pt x="0" y="0"/>
                </a:moveTo>
                <a:lnTo>
                  <a:pt x="1928359" y="0"/>
                </a:lnTo>
                <a:lnTo>
                  <a:pt x="1928359" y="286328"/>
                </a:lnTo>
                <a:lnTo>
                  <a:pt x="702004" y="286328"/>
                </a:lnTo>
                <a:lnTo>
                  <a:pt x="702004" y="438728"/>
                </a:lnTo>
                <a:lnTo>
                  <a:pt x="24246" y="438728"/>
                </a:lnTo>
                <a:lnTo>
                  <a:pt x="24246" y="286328"/>
                </a:lnTo>
                <a:lnTo>
                  <a:pt x="0" y="28632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pic>
        <p:nvPicPr>
          <p:cNvPr id="6" name="Image 5">
            <a:extLst>
              <a:ext uri="{FF2B5EF4-FFF2-40B4-BE49-F238E27FC236}">
                <a16:creationId xmlns:a16="http://schemas.microsoft.com/office/drawing/2014/main" id="{033B29D8-A447-4D1D-95DB-4CE16CD308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4602" y="4271989"/>
            <a:ext cx="3247887" cy="1739027"/>
          </a:xfrm>
          <a:prstGeom prst="rect">
            <a:avLst/>
          </a:prstGeom>
        </p:spPr>
      </p:pic>
      <p:sp>
        <p:nvSpPr>
          <p:cNvPr id="32" name="ZoneTexte 31">
            <a:extLst>
              <a:ext uri="{FF2B5EF4-FFF2-40B4-BE49-F238E27FC236}">
                <a16:creationId xmlns:a16="http://schemas.microsoft.com/office/drawing/2014/main" id="{EAB063A6-C24F-4978-8DE5-89985C23E069}"/>
              </a:ext>
            </a:extLst>
          </p:cNvPr>
          <p:cNvSpPr txBox="1"/>
          <p:nvPr/>
        </p:nvSpPr>
        <p:spPr>
          <a:xfrm>
            <a:off x="10115387" y="2165091"/>
            <a:ext cx="1997844"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chaque fichier déposé, je peux sélectionner une ou plusieurs options :</a:t>
            </a:r>
          </a:p>
        </p:txBody>
      </p:sp>
    </p:spTree>
    <p:extLst>
      <p:ext uri="{BB962C8B-B14F-4D97-AF65-F5344CB8AC3E}">
        <p14:creationId xmlns:p14="http://schemas.microsoft.com/office/powerpoint/2010/main" val="3573077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F6B07-E76E-41F6-BAD0-28A2F9DBA69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D9EC4C4F-B69D-4403-9C48-EF192CC747BD}"/>
              </a:ext>
            </a:extLst>
          </p:cNvPr>
          <p:cNvSpPr>
            <a:spLocks noGrp="1"/>
          </p:cNvSpPr>
          <p:nvPr>
            <p:ph type="body" idx="20"/>
          </p:nvPr>
        </p:nvSpPr>
        <p:spPr/>
        <p:txBody>
          <a:bodyPr/>
          <a:lstStyle/>
          <a:p>
            <a:r>
              <a:rPr lang="fr-FR" dirty="0"/>
              <a:t>3- Extraction automatique</a:t>
            </a:r>
          </a:p>
        </p:txBody>
      </p:sp>
      <p:cxnSp>
        <p:nvCxnSpPr>
          <p:cNvPr id="7" name="Google Shape;523;p45">
            <a:extLst>
              <a:ext uri="{FF2B5EF4-FFF2-40B4-BE49-F238E27FC236}">
                <a16:creationId xmlns:a16="http://schemas.microsoft.com/office/drawing/2014/main" id="{72991B73-2C58-4BFD-BBDA-016C3BF05293}"/>
              </a:ext>
            </a:extLst>
          </p:cNvPr>
          <p:cNvCxnSpPr>
            <a:cxnSpLocks/>
          </p:cNvCxnSpPr>
          <p:nvPr/>
        </p:nvCxnSpPr>
        <p:spPr>
          <a:xfrm flipH="1">
            <a:off x="9732423" y="2168525"/>
            <a:ext cx="54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Google Shape;1203;p48">
            <a:extLst>
              <a:ext uri="{FF2B5EF4-FFF2-40B4-BE49-F238E27FC236}">
                <a16:creationId xmlns:a16="http://schemas.microsoft.com/office/drawing/2014/main" id="{53367BDC-0C9A-4C28-84CE-D648C83E1AC1}"/>
              </a:ext>
            </a:extLst>
          </p:cNvPr>
          <p:cNvSpPr/>
          <p:nvPr/>
        </p:nvSpPr>
        <p:spPr>
          <a:xfrm>
            <a:off x="9875838" y="361091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5" name="Image 4">
            <a:extLst>
              <a:ext uri="{FF2B5EF4-FFF2-40B4-BE49-F238E27FC236}">
                <a16:creationId xmlns:a16="http://schemas.microsoft.com/office/drawing/2014/main" id="{57DB074E-3455-4FF1-A717-33F0E1A016C3}"/>
              </a:ext>
            </a:extLst>
          </p:cNvPr>
          <p:cNvPicPr>
            <a:picLocks noChangeAspect="1"/>
          </p:cNvPicPr>
          <p:nvPr/>
        </p:nvPicPr>
        <p:blipFill>
          <a:blip r:embed="rId2"/>
          <a:stretch>
            <a:fillRect/>
          </a:stretch>
        </p:blipFill>
        <p:spPr>
          <a:xfrm>
            <a:off x="937251" y="2880405"/>
            <a:ext cx="7985910" cy="1874029"/>
          </a:xfrm>
          <a:prstGeom prst="rect">
            <a:avLst/>
          </a:prstGeom>
        </p:spPr>
      </p:pic>
      <p:sp>
        <p:nvSpPr>
          <p:cNvPr id="11" name="ZoneTexte 10">
            <a:extLst>
              <a:ext uri="{FF2B5EF4-FFF2-40B4-BE49-F238E27FC236}">
                <a16:creationId xmlns:a16="http://schemas.microsoft.com/office/drawing/2014/main" id="{95EEE2E5-85CF-4ECA-80C5-F1B7BFC33329}"/>
              </a:ext>
            </a:extLst>
          </p:cNvPr>
          <p:cNvSpPr txBox="1"/>
          <p:nvPr/>
        </p:nvSpPr>
        <p:spPr>
          <a:xfrm>
            <a:off x="10085635" y="2885429"/>
            <a:ext cx="1929592" cy="147732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j’ai un identifiant, je l’ajoute afin de récupérer les métadonnées de la publication (DOI,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PubMed, etc.). Par exemple le DOI (Digital Object Identifier) est le plus utilisé et est un identifiant international permettant de localiser un document publié sur Internet</a:t>
            </a:r>
          </a:p>
        </p:txBody>
      </p:sp>
      <p:sp>
        <p:nvSpPr>
          <p:cNvPr id="14" name="Google Shape;1203;p48">
            <a:extLst>
              <a:ext uri="{FF2B5EF4-FFF2-40B4-BE49-F238E27FC236}">
                <a16:creationId xmlns:a16="http://schemas.microsoft.com/office/drawing/2014/main" id="{3984651E-597C-4586-BB98-6D7692DE7024}"/>
              </a:ext>
            </a:extLst>
          </p:cNvPr>
          <p:cNvSpPr/>
          <p:nvPr/>
        </p:nvSpPr>
        <p:spPr>
          <a:xfrm>
            <a:off x="2459037" y="33388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454E9140-B691-4020-9605-4268D531D482}"/>
              </a:ext>
            </a:extLst>
          </p:cNvPr>
          <p:cNvSpPr txBox="1"/>
          <p:nvPr/>
        </p:nvSpPr>
        <p:spPr>
          <a:xfrm>
            <a:off x="958578" y="1592495"/>
            <a:ext cx="8710251" cy="600164"/>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Il est possible de récupérer certaines métadonnées à partir d’un identifiant pour compléter le dépôt. Il est important de vérifier les métadonnées récupérées afin de vérifier si elles sont correctes et complètes.  L’ajout d’un identifiant est une aide à la saisie, il n’est pas indispensable pour déposer.</a:t>
            </a:r>
          </a:p>
        </p:txBody>
      </p:sp>
      <p:sp>
        <p:nvSpPr>
          <p:cNvPr id="9" name="Rectangle 8">
            <a:extLst>
              <a:ext uri="{FF2B5EF4-FFF2-40B4-BE49-F238E27FC236}">
                <a16:creationId xmlns:a16="http://schemas.microsoft.com/office/drawing/2014/main" id="{6F0E5B89-9628-42E1-AB65-EF3EEA5284F0}"/>
              </a:ext>
            </a:extLst>
          </p:cNvPr>
          <p:cNvSpPr/>
          <p:nvPr/>
        </p:nvSpPr>
        <p:spPr>
          <a:xfrm>
            <a:off x="10940903" y="5316279"/>
            <a:ext cx="983968"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7" name="Rectangle 16">
            <a:hlinkClick r:id="rId3" action="ppaction://hlinksldjump"/>
            <a:extLst>
              <a:ext uri="{FF2B5EF4-FFF2-40B4-BE49-F238E27FC236}">
                <a16:creationId xmlns:a16="http://schemas.microsoft.com/office/drawing/2014/main" id="{35790310-EFCE-4B35-959C-9EA07F71CD1A}"/>
              </a:ext>
            </a:extLst>
          </p:cNvPr>
          <p:cNvSpPr/>
          <p:nvPr/>
        </p:nvSpPr>
        <p:spPr>
          <a:xfrm>
            <a:off x="10148889" y="5475767"/>
            <a:ext cx="110143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8" name="Rectangle 17">
            <a:hlinkClick r:id="rId3" action="ppaction://hlinksldjump"/>
            <a:extLst>
              <a:ext uri="{FF2B5EF4-FFF2-40B4-BE49-F238E27FC236}">
                <a16:creationId xmlns:a16="http://schemas.microsoft.com/office/drawing/2014/main" id="{7B33064F-5F73-4804-97C8-14AD9542CE02}"/>
              </a:ext>
            </a:extLst>
          </p:cNvPr>
          <p:cNvSpPr/>
          <p:nvPr/>
        </p:nvSpPr>
        <p:spPr>
          <a:xfrm>
            <a:off x="10901364" y="5320511"/>
            <a:ext cx="102350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3" name="Rectangle 12">
            <a:hlinkClick r:id="rId4" action="ppaction://hlinksldjump"/>
            <a:extLst>
              <a:ext uri="{FF2B5EF4-FFF2-40B4-BE49-F238E27FC236}">
                <a16:creationId xmlns:a16="http://schemas.microsoft.com/office/drawing/2014/main" id="{450B6B89-FEB9-49EA-BE71-E72821C5E954}"/>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9747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F6B07-E76E-41F6-BAD0-28A2F9DBA69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D9EC4C4F-B69D-4403-9C48-EF192CC747BD}"/>
              </a:ext>
            </a:extLst>
          </p:cNvPr>
          <p:cNvSpPr>
            <a:spLocks noGrp="1"/>
          </p:cNvSpPr>
          <p:nvPr>
            <p:ph type="body" idx="20"/>
          </p:nvPr>
        </p:nvSpPr>
        <p:spPr>
          <a:xfrm>
            <a:off x="1055689" y="908050"/>
            <a:ext cx="7897812" cy="255702"/>
          </a:xfrm>
        </p:spPr>
        <p:txBody>
          <a:bodyPr/>
          <a:lstStyle/>
          <a:p>
            <a:r>
              <a:rPr lang="fr-FR" dirty="0"/>
              <a:t>4- Détection d’un doublon</a:t>
            </a:r>
          </a:p>
        </p:txBody>
      </p:sp>
      <p:pic>
        <p:nvPicPr>
          <p:cNvPr id="6" name="Image 5">
            <a:extLst>
              <a:ext uri="{FF2B5EF4-FFF2-40B4-BE49-F238E27FC236}">
                <a16:creationId xmlns:a16="http://schemas.microsoft.com/office/drawing/2014/main" id="{DF8174B1-43F8-4C4B-8046-5AEDFDB4F428}"/>
              </a:ext>
            </a:extLst>
          </p:cNvPr>
          <p:cNvPicPr>
            <a:picLocks noChangeAspect="1"/>
          </p:cNvPicPr>
          <p:nvPr/>
        </p:nvPicPr>
        <p:blipFill>
          <a:blip r:embed="rId2"/>
          <a:stretch>
            <a:fillRect/>
          </a:stretch>
        </p:blipFill>
        <p:spPr>
          <a:xfrm>
            <a:off x="3403671" y="2906284"/>
            <a:ext cx="2615946" cy="2852960"/>
          </a:xfrm>
          <a:prstGeom prst="rect">
            <a:avLst/>
          </a:prstGeom>
        </p:spPr>
      </p:pic>
      <p:cxnSp>
        <p:nvCxnSpPr>
          <p:cNvPr id="7" name="Google Shape;523;p45">
            <a:extLst>
              <a:ext uri="{FF2B5EF4-FFF2-40B4-BE49-F238E27FC236}">
                <a16:creationId xmlns:a16="http://schemas.microsoft.com/office/drawing/2014/main" id="{72991B73-2C58-4BFD-BBDA-016C3BF05293}"/>
              </a:ext>
            </a:extLst>
          </p:cNvPr>
          <p:cNvCxnSpPr>
            <a:cxnSpLocks/>
          </p:cNvCxnSpPr>
          <p:nvPr/>
        </p:nvCxnSpPr>
        <p:spPr>
          <a:xfrm>
            <a:off x="9731883" y="2168525"/>
            <a:ext cx="54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2" name="Google Shape;1203;p48">
            <a:extLst>
              <a:ext uri="{FF2B5EF4-FFF2-40B4-BE49-F238E27FC236}">
                <a16:creationId xmlns:a16="http://schemas.microsoft.com/office/drawing/2014/main" id="{9DEC664C-12CE-4AE6-8DFC-CFF41316F8B8}"/>
              </a:ext>
            </a:extLst>
          </p:cNvPr>
          <p:cNvSpPr/>
          <p:nvPr/>
        </p:nvSpPr>
        <p:spPr>
          <a:xfrm>
            <a:off x="9898037" y="370871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5BF7351F-00DC-4DFE-8439-03CF4F3F718D}"/>
              </a:ext>
            </a:extLst>
          </p:cNvPr>
          <p:cNvSpPr/>
          <p:nvPr/>
        </p:nvSpPr>
        <p:spPr>
          <a:xfrm>
            <a:off x="3522077" y="304169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F28B221E-E24D-4F08-8A52-E5DC8832070C}"/>
              </a:ext>
            </a:extLst>
          </p:cNvPr>
          <p:cNvSpPr txBox="1"/>
          <p:nvPr/>
        </p:nvSpPr>
        <p:spPr>
          <a:xfrm>
            <a:off x="10103201" y="2906284"/>
            <a:ext cx="1929592"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 message indique que le système a détecté une correspondance dans un document déjà présent dans HAL. En cliquant sur ‘Accéder au dépôt’, il est possible de vérifier s’il s’agit bien d’un doublon. Si c’est le même document, je peux demander la propriété du dépôt et abandonner mon dépôt en cours. [</a:t>
            </a:r>
            <a:r>
              <a:rPr lang="fr-FR" sz="1000" dirty="0">
                <a:solidFill>
                  <a:srgbClr val="D34D2F"/>
                </a:solidFill>
                <a:latin typeface="CCSD_manrope Light" panose="00000500000000000000" pitchFamily="2" charset="0"/>
              </a:rPr>
              <a:t>Voir le partage de propriété du dépôt</a:t>
            </a:r>
            <a:r>
              <a:rPr lang="fr-FR" sz="1000" dirty="0">
                <a:solidFill>
                  <a:srgbClr val="00005F"/>
                </a:solidFill>
                <a:latin typeface="CCSD_manrope Light" panose="00000500000000000000" pitchFamily="2" charset="0"/>
              </a:rPr>
              <a:t>]</a:t>
            </a:r>
          </a:p>
        </p:txBody>
      </p:sp>
      <p:sp>
        <p:nvSpPr>
          <p:cNvPr id="16" name="ZoneTexte 15">
            <a:extLst>
              <a:ext uri="{FF2B5EF4-FFF2-40B4-BE49-F238E27FC236}">
                <a16:creationId xmlns:a16="http://schemas.microsoft.com/office/drawing/2014/main" id="{454E9140-B691-4020-9605-4268D531D482}"/>
              </a:ext>
            </a:extLst>
          </p:cNvPr>
          <p:cNvSpPr txBox="1"/>
          <p:nvPr/>
        </p:nvSpPr>
        <p:spPr>
          <a:xfrm>
            <a:off x="958578" y="1592495"/>
            <a:ext cx="8773305"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Après avoir ajouté des identifiants, un message peut s’afficher pour indiquer un potentiel doublon. </a:t>
            </a:r>
          </a:p>
        </p:txBody>
      </p:sp>
      <p:sp>
        <p:nvSpPr>
          <p:cNvPr id="9" name="Rectangle 8">
            <a:extLst>
              <a:ext uri="{FF2B5EF4-FFF2-40B4-BE49-F238E27FC236}">
                <a16:creationId xmlns:a16="http://schemas.microsoft.com/office/drawing/2014/main" id="{6F0E5B89-9628-42E1-AB65-EF3EEA5284F0}"/>
              </a:ext>
            </a:extLst>
          </p:cNvPr>
          <p:cNvSpPr/>
          <p:nvPr/>
        </p:nvSpPr>
        <p:spPr>
          <a:xfrm>
            <a:off x="10940903" y="5316279"/>
            <a:ext cx="983968"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7" name="Rectangle 16">
            <a:hlinkClick r:id="rId3" action="ppaction://hlinksldjump"/>
            <a:extLst>
              <a:ext uri="{FF2B5EF4-FFF2-40B4-BE49-F238E27FC236}">
                <a16:creationId xmlns:a16="http://schemas.microsoft.com/office/drawing/2014/main" id="{35790310-EFCE-4B35-959C-9EA07F71CD1A}"/>
              </a:ext>
            </a:extLst>
          </p:cNvPr>
          <p:cNvSpPr/>
          <p:nvPr/>
        </p:nvSpPr>
        <p:spPr>
          <a:xfrm>
            <a:off x="10148889" y="5475767"/>
            <a:ext cx="110143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8" name="Rectangle 17">
            <a:hlinkClick r:id="rId3" action="ppaction://hlinksldjump"/>
            <a:extLst>
              <a:ext uri="{FF2B5EF4-FFF2-40B4-BE49-F238E27FC236}">
                <a16:creationId xmlns:a16="http://schemas.microsoft.com/office/drawing/2014/main" id="{7B33064F-5F73-4804-97C8-14AD9542CE02}"/>
              </a:ext>
            </a:extLst>
          </p:cNvPr>
          <p:cNvSpPr/>
          <p:nvPr/>
        </p:nvSpPr>
        <p:spPr>
          <a:xfrm>
            <a:off x="10901364" y="5320511"/>
            <a:ext cx="102350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14" name="Rectangle 13">
            <a:hlinkClick r:id="rId4" action="ppaction://hlinksldjump"/>
            <a:extLst>
              <a:ext uri="{FF2B5EF4-FFF2-40B4-BE49-F238E27FC236}">
                <a16:creationId xmlns:a16="http://schemas.microsoft.com/office/drawing/2014/main" id="{281028B8-94F6-4FA6-83DD-1CD06CCC0061}"/>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62A74EC7-C5EC-4283-A132-0CBA27EA4B37}"/>
              </a:ext>
            </a:extLst>
          </p:cNvPr>
          <p:cNvGrpSpPr/>
          <p:nvPr/>
        </p:nvGrpSpPr>
        <p:grpSpPr>
          <a:xfrm>
            <a:off x="10196513" y="4624441"/>
            <a:ext cx="1421607" cy="302937"/>
            <a:chOff x="10196513" y="4624441"/>
            <a:chExt cx="1421607" cy="302937"/>
          </a:xfrm>
        </p:grpSpPr>
        <p:sp>
          <p:nvSpPr>
            <p:cNvPr id="4" name="Rectangle 3">
              <a:hlinkClick r:id="rId3" action="ppaction://hlinksldjump"/>
              <a:extLst>
                <a:ext uri="{FF2B5EF4-FFF2-40B4-BE49-F238E27FC236}">
                  <a16:creationId xmlns:a16="http://schemas.microsoft.com/office/drawing/2014/main" id="{C267323A-329C-4DDB-BD92-EE3AF7C948F3}"/>
                </a:ext>
              </a:extLst>
            </p:cNvPr>
            <p:cNvSpPr/>
            <p:nvPr/>
          </p:nvSpPr>
          <p:spPr>
            <a:xfrm>
              <a:off x="10596322" y="4624441"/>
              <a:ext cx="1021798" cy="15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hlinkClick r:id="rId3" action="ppaction://hlinksldjump"/>
              <a:extLst>
                <a:ext uri="{FF2B5EF4-FFF2-40B4-BE49-F238E27FC236}">
                  <a16:creationId xmlns:a16="http://schemas.microsoft.com/office/drawing/2014/main" id="{196CBF8A-AF4E-4AC6-9C7F-A035EEB5F46F}"/>
                </a:ext>
              </a:extLst>
            </p:cNvPr>
            <p:cNvSpPr/>
            <p:nvPr/>
          </p:nvSpPr>
          <p:spPr>
            <a:xfrm>
              <a:off x="10196513" y="4767890"/>
              <a:ext cx="1099279"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4700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8B5F69-C7D6-40B9-85EF-C595F3D2224F}"/>
              </a:ext>
            </a:extLst>
          </p:cNvPr>
          <p:cNvSpPr>
            <a:spLocks noGrp="1"/>
          </p:cNvSpPr>
          <p:nvPr>
            <p:ph type="body" idx="10"/>
          </p:nvPr>
        </p:nvSpPr>
        <p:spPr/>
        <p:txBody>
          <a:bodyPr/>
          <a:lstStyle/>
          <a:p>
            <a:r>
              <a:rPr lang="fr-FR" dirty="0">
                <a:solidFill>
                  <a:srgbClr val="17176E"/>
                </a:solidFill>
              </a:rPr>
              <a:t>Titre du chapitre</a:t>
            </a:r>
          </a:p>
        </p:txBody>
      </p:sp>
      <p:sp>
        <p:nvSpPr>
          <p:cNvPr id="26" name="Espace réservé du texte 25">
            <a:extLst>
              <a:ext uri="{FF2B5EF4-FFF2-40B4-BE49-F238E27FC236}">
                <a16:creationId xmlns:a16="http://schemas.microsoft.com/office/drawing/2014/main" id="{E5305330-4D7F-415F-A040-E7C8542543A6}"/>
              </a:ext>
            </a:extLst>
          </p:cNvPr>
          <p:cNvSpPr>
            <a:spLocks noGrp="1"/>
          </p:cNvSpPr>
          <p:nvPr>
            <p:ph type="body" idx="20"/>
          </p:nvPr>
        </p:nvSpPr>
        <p:spPr>
          <a:xfrm>
            <a:off x="1055689" y="908050"/>
            <a:ext cx="7897812" cy="255702"/>
          </a:xfrm>
        </p:spPr>
        <p:txBody>
          <a:bodyPr/>
          <a:lstStyle/>
          <a:p>
            <a:r>
              <a:rPr lang="fr-FR" dirty="0"/>
              <a:t>Comment utiliser ce guide</a:t>
            </a:r>
          </a:p>
        </p:txBody>
      </p:sp>
      <p:sp>
        <p:nvSpPr>
          <p:cNvPr id="5" name="Google Shape;1203;p48">
            <a:extLst>
              <a:ext uri="{FF2B5EF4-FFF2-40B4-BE49-F238E27FC236}">
                <a16:creationId xmlns:a16="http://schemas.microsoft.com/office/drawing/2014/main" id="{F8CE13DA-790B-48CC-BB56-17FADE7F74DB}"/>
              </a:ext>
            </a:extLst>
          </p:cNvPr>
          <p:cNvSpPr/>
          <p:nvPr/>
        </p:nvSpPr>
        <p:spPr>
          <a:xfrm>
            <a:off x="3410485" y="23330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6" name="Google Shape;1203;p48">
            <a:extLst>
              <a:ext uri="{FF2B5EF4-FFF2-40B4-BE49-F238E27FC236}">
                <a16:creationId xmlns:a16="http://schemas.microsoft.com/office/drawing/2014/main" id="{B8321F77-A9C4-4832-A180-C47C97826DF7}"/>
              </a:ext>
            </a:extLst>
          </p:cNvPr>
          <p:cNvSpPr/>
          <p:nvPr/>
        </p:nvSpPr>
        <p:spPr>
          <a:xfrm>
            <a:off x="99904" y="637675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7" name="Google Shape;1203;p48">
            <a:extLst>
              <a:ext uri="{FF2B5EF4-FFF2-40B4-BE49-F238E27FC236}">
                <a16:creationId xmlns:a16="http://schemas.microsoft.com/office/drawing/2014/main" id="{A845DDCB-E7E7-4E41-8B79-95BA1C360842}"/>
              </a:ext>
            </a:extLst>
          </p:cNvPr>
          <p:cNvSpPr/>
          <p:nvPr/>
        </p:nvSpPr>
        <p:spPr>
          <a:xfrm>
            <a:off x="11024709" y="637933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4" name="Graphique 13">
            <a:extLst>
              <a:ext uri="{FF2B5EF4-FFF2-40B4-BE49-F238E27FC236}">
                <a16:creationId xmlns:a16="http://schemas.microsoft.com/office/drawing/2014/main" id="{05C551CF-4728-41AB-AAA7-3331447EA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246247" y="6490098"/>
            <a:ext cx="284956" cy="284956"/>
          </a:xfrm>
          <a:prstGeom prst="rect">
            <a:avLst/>
          </a:prstGeom>
        </p:spPr>
      </p:pic>
      <p:grpSp>
        <p:nvGrpSpPr>
          <p:cNvPr id="4" name="Groupe 3">
            <a:extLst>
              <a:ext uri="{FF2B5EF4-FFF2-40B4-BE49-F238E27FC236}">
                <a16:creationId xmlns:a16="http://schemas.microsoft.com/office/drawing/2014/main" id="{482F610B-37D1-4035-BE0A-E9AB4F7969FF}"/>
              </a:ext>
            </a:extLst>
          </p:cNvPr>
          <p:cNvGrpSpPr/>
          <p:nvPr/>
        </p:nvGrpSpPr>
        <p:grpSpPr>
          <a:xfrm>
            <a:off x="1055688" y="2057431"/>
            <a:ext cx="5188799" cy="579444"/>
            <a:chOff x="1055688" y="2057431"/>
            <a:chExt cx="5188799" cy="579444"/>
          </a:xfrm>
        </p:grpSpPr>
        <p:sp>
          <p:nvSpPr>
            <p:cNvPr id="27" name="Google Shape;1203;p48">
              <a:extLst>
                <a:ext uri="{FF2B5EF4-FFF2-40B4-BE49-F238E27FC236}">
                  <a16:creationId xmlns:a16="http://schemas.microsoft.com/office/drawing/2014/main" id="{A20947C4-AA18-4929-9A50-D60B797A51F7}"/>
                </a:ext>
              </a:extLst>
            </p:cNvPr>
            <p:cNvSpPr/>
            <p:nvPr/>
          </p:nvSpPr>
          <p:spPr>
            <a:xfrm>
              <a:off x="1055688" y="2057431"/>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1</a:t>
              </a:r>
              <a:endParaRPr sz="2800" dirty="0">
                <a:solidFill>
                  <a:schemeClr val="bg1"/>
                </a:solidFill>
                <a:latin typeface="CCSD_manrope Medium" panose="00000500000000000000" pitchFamily="2" charset="0"/>
                <a:ea typeface="Calibri"/>
                <a:cs typeface="Calibri"/>
                <a:sym typeface="Calibri"/>
              </a:endParaRPr>
            </a:p>
          </p:txBody>
        </p:sp>
        <p:sp>
          <p:nvSpPr>
            <p:cNvPr id="32" name="ZoneTexte 31">
              <a:extLst>
                <a:ext uri="{FF2B5EF4-FFF2-40B4-BE49-F238E27FC236}">
                  <a16:creationId xmlns:a16="http://schemas.microsoft.com/office/drawing/2014/main" id="{1A43E9F1-5DDA-4987-97B0-6D15D31EC7BB}"/>
                </a:ext>
              </a:extLst>
            </p:cNvPr>
            <p:cNvSpPr txBox="1"/>
            <p:nvPr/>
          </p:nvSpPr>
          <p:spPr>
            <a:xfrm>
              <a:off x="2090140" y="2057431"/>
              <a:ext cx="4154347"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Les en-têtes correspondent au titre du chapitre et permettent de retourner à son début</a:t>
              </a:r>
            </a:p>
          </p:txBody>
        </p:sp>
      </p:grpSp>
      <p:grpSp>
        <p:nvGrpSpPr>
          <p:cNvPr id="3" name="Groupe 2">
            <a:extLst>
              <a:ext uri="{FF2B5EF4-FFF2-40B4-BE49-F238E27FC236}">
                <a16:creationId xmlns:a16="http://schemas.microsoft.com/office/drawing/2014/main" id="{686AB934-28E7-4D60-890B-84C40B8F5C76}"/>
              </a:ext>
            </a:extLst>
          </p:cNvPr>
          <p:cNvGrpSpPr/>
          <p:nvPr/>
        </p:nvGrpSpPr>
        <p:grpSpPr>
          <a:xfrm>
            <a:off x="4051830" y="3627819"/>
            <a:ext cx="4798377" cy="579445"/>
            <a:chOff x="4224338" y="3343147"/>
            <a:chExt cx="4798377" cy="579445"/>
          </a:xfrm>
        </p:grpSpPr>
        <p:sp>
          <p:nvSpPr>
            <p:cNvPr id="31" name="Google Shape;1203;p48">
              <a:extLst>
                <a:ext uri="{FF2B5EF4-FFF2-40B4-BE49-F238E27FC236}">
                  <a16:creationId xmlns:a16="http://schemas.microsoft.com/office/drawing/2014/main" id="{75CBE986-BB99-40A5-AE50-66702ADAACE0}"/>
                </a:ext>
              </a:extLst>
            </p:cNvPr>
            <p:cNvSpPr/>
            <p:nvPr/>
          </p:nvSpPr>
          <p:spPr>
            <a:xfrm>
              <a:off x="4224338" y="3343148"/>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2</a:t>
              </a:r>
              <a:endParaRPr sz="2800" dirty="0">
                <a:solidFill>
                  <a:schemeClr val="bg1"/>
                </a:solidFill>
                <a:latin typeface="CCSD_manrope Medium" panose="00000500000000000000" pitchFamily="2" charset="0"/>
                <a:ea typeface="Calibri"/>
                <a:cs typeface="Calibri"/>
                <a:sym typeface="Calibri"/>
              </a:endParaRPr>
            </a:p>
          </p:txBody>
        </p:sp>
        <p:sp>
          <p:nvSpPr>
            <p:cNvPr id="33" name="ZoneTexte 32">
              <a:extLst>
                <a:ext uri="{FF2B5EF4-FFF2-40B4-BE49-F238E27FC236}">
                  <a16:creationId xmlns:a16="http://schemas.microsoft.com/office/drawing/2014/main" id="{18810314-806F-418E-86EA-BE29886AA3DF}"/>
                </a:ext>
              </a:extLst>
            </p:cNvPr>
            <p:cNvSpPr txBox="1"/>
            <p:nvPr/>
          </p:nvSpPr>
          <p:spPr>
            <a:xfrm>
              <a:off x="5258790" y="3343147"/>
              <a:ext cx="3763925"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L’icone            permet de retourner au début de guide pratique.</a:t>
              </a:r>
            </a:p>
          </p:txBody>
        </p:sp>
        <p:pic>
          <p:nvPicPr>
            <p:cNvPr id="34" name="Graphique 33">
              <a:hlinkClick r:id="rId4" action="ppaction://hlinksldjump"/>
              <a:extLst>
                <a:ext uri="{FF2B5EF4-FFF2-40B4-BE49-F238E27FC236}">
                  <a16:creationId xmlns:a16="http://schemas.microsoft.com/office/drawing/2014/main" id="{38B71591-5D68-46C1-955F-112B2A699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8462" y="3394270"/>
              <a:ext cx="216025" cy="210487"/>
            </a:xfrm>
            <a:prstGeom prst="rect">
              <a:avLst/>
            </a:prstGeom>
          </p:spPr>
        </p:pic>
      </p:grpSp>
      <p:grpSp>
        <p:nvGrpSpPr>
          <p:cNvPr id="8" name="Groupe 7">
            <a:extLst>
              <a:ext uri="{FF2B5EF4-FFF2-40B4-BE49-F238E27FC236}">
                <a16:creationId xmlns:a16="http://schemas.microsoft.com/office/drawing/2014/main" id="{80F15B19-CC86-4F2B-81ED-4B46CA58D6D1}"/>
              </a:ext>
            </a:extLst>
          </p:cNvPr>
          <p:cNvGrpSpPr/>
          <p:nvPr/>
        </p:nvGrpSpPr>
        <p:grpSpPr>
          <a:xfrm>
            <a:off x="6938069" y="5258452"/>
            <a:ext cx="4798379" cy="579583"/>
            <a:chOff x="6877684" y="4628724"/>
            <a:chExt cx="4798379" cy="579583"/>
          </a:xfrm>
        </p:grpSpPr>
        <p:sp>
          <p:nvSpPr>
            <p:cNvPr id="29" name="Google Shape;1203;p48">
              <a:extLst>
                <a:ext uri="{FF2B5EF4-FFF2-40B4-BE49-F238E27FC236}">
                  <a16:creationId xmlns:a16="http://schemas.microsoft.com/office/drawing/2014/main" id="{BA9DFB89-59C9-4DA3-8AED-52A0EF926F0B}"/>
                </a:ext>
              </a:extLst>
            </p:cNvPr>
            <p:cNvSpPr/>
            <p:nvPr/>
          </p:nvSpPr>
          <p:spPr>
            <a:xfrm>
              <a:off x="6877684" y="4628863"/>
              <a:ext cx="648411" cy="579444"/>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2000" dirty="0">
                  <a:solidFill>
                    <a:schemeClr val="bg1"/>
                  </a:solidFill>
                  <a:latin typeface="CCSD_manrope Medium" panose="00000500000000000000" pitchFamily="2" charset="0"/>
                  <a:ea typeface="Calibri"/>
                  <a:cs typeface="Calibri"/>
                  <a:sym typeface="Calibri"/>
                </a:rPr>
                <a:t>3</a:t>
              </a:r>
              <a:endParaRPr sz="2800" dirty="0">
                <a:solidFill>
                  <a:schemeClr val="bg1"/>
                </a:solidFill>
                <a:latin typeface="CCSD_manrope Medium" panose="00000500000000000000" pitchFamily="2" charset="0"/>
                <a:ea typeface="Calibri"/>
                <a:cs typeface="Calibri"/>
                <a:sym typeface="Calibri"/>
              </a:endParaRPr>
            </a:p>
          </p:txBody>
        </p:sp>
        <p:sp>
          <p:nvSpPr>
            <p:cNvPr id="38" name="ZoneTexte 37">
              <a:extLst>
                <a:ext uri="{FF2B5EF4-FFF2-40B4-BE49-F238E27FC236}">
                  <a16:creationId xmlns:a16="http://schemas.microsoft.com/office/drawing/2014/main" id="{19BCE2A6-25FD-40E1-8966-2379EAB5AEA1}"/>
                </a:ext>
              </a:extLst>
            </p:cNvPr>
            <p:cNvSpPr txBox="1"/>
            <p:nvPr/>
          </p:nvSpPr>
          <p:spPr>
            <a:xfrm>
              <a:off x="7912138" y="4628724"/>
              <a:ext cx="3763925" cy="523220"/>
            </a:xfrm>
            <a:prstGeom prst="rect">
              <a:avLst/>
            </a:prstGeom>
            <a:noFill/>
          </p:spPr>
          <p:txBody>
            <a:bodyPr wrap="square" rtlCol="0">
              <a:spAutoFit/>
            </a:bodyPr>
            <a:lstStyle/>
            <a:p>
              <a:pPr algn="just"/>
              <a:r>
                <a:rPr lang="fr-FR" sz="1400" dirty="0">
                  <a:solidFill>
                    <a:srgbClr val="17176E"/>
                  </a:solidFill>
                  <a:latin typeface="CCSD_manrope" panose="00000500000000000000" pitchFamily="2" charset="0"/>
                </a:rPr>
                <a:t>L’icone            permet d’avoir des informations complémentaires à la fin des chapitres</a:t>
              </a:r>
            </a:p>
          </p:txBody>
        </p:sp>
        <p:pic>
          <p:nvPicPr>
            <p:cNvPr id="39" name="Graphique 38">
              <a:extLst>
                <a:ext uri="{FF2B5EF4-FFF2-40B4-BE49-F238E27FC236}">
                  <a16:creationId xmlns:a16="http://schemas.microsoft.com/office/drawing/2014/main" id="{4D00EBFD-A018-40A8-B1CE-A6015CD05F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47344" y="4628724"/>
              <a:ext cx="284956" cy="284956"/>
            </a:xfrm>
            <a:prstGeom prst="rect">
              <a:avLst/>
            </a:prstGeom>
          </p:spPr>
        </p:pic>
      </p:grpSp>
    </p:spTree>
    <p:extLst>
      <p:ext uri="{BB962C8B-B14F-4D97-AF65-F5344CB8AC3E}">
        <p14:creationId xmlns:p14="http://schemas.microsoft.com/office/powerpoint/2010/main" val="120091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98004296-F98E-478F-B249-E2DFDBC0326C}"/>
              </a:ext>
            </a:extLst>
          </p:cNvPr>
          <p:cNvSpPr/>
          <p:nvPr/>
        </p:nvSpPr>
        <p:spPr>
          <a:xfrm>
            <a:off x="9875838" y="399771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13D4F53C-9182-4F6A-9216-AD4A895B85B1}"/>
              </a:ext>
            </a:extLst>
          </p:cNvPr>
          <p:cNvSpPr txBox="1"/>
          <p:nvPr/>
        </p:nvSpPr>
        <p:spPr>
          <a:xfrm>
            <a:off x="10101265" y="3195279"/>
            <a:ext cx="1973985" cy="178510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ajouter un auteur, je me rends dans le champ ‘Ajouter un auteur’ et commence à taper son nom. </a:t>
            </a:r>
          </a:p>
          <a:p>
            <a:r>
              <a:rPr lang="fr-FR" sz="1000" dirty="0">
                <a:solidFill>
                  <a:srgbClr val="00005F"/>
                </a:solidFill>
                <a:latin typeface="CCSD_manrope Light" panose="00000500000000000000" pitchFamily="2" charset="0"/>
              </a:rPr>
              <a:t>Une liste d’auteurs déjà présents dans HAL s’affiche et je peux sélectionner l’auteur recherché. </a:t>
            </a:r>
          </a:p>
          <a:p>
            <a:r>
              <a:rPr lang="fr-FR" sz="1000" dirty="0">
                <a:solidFill>
                  <a:srgbClr val="00005F"/>
                </a:solidFill>
                <a:latin typeface="CCSD_manrope Light" panose="00000500000000000000" pitchFamily="2" charset="0"/>
              </a:rPr>
              <a:t>Si je ne le trouve pas, je peux le créer en cliquant sur  ‘Ajouter un nouvel auteur ’.</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24" t="18937" r="19586"/>
          <a:stretch/>
        </p:blipFill>
        <p:spPr>
          <a:xfrm>
            <a:off x="918115" y="2347873"/>
            <a:ext cx="8172959" cy="2571038"/>
          </a:xfrm>
          <a:prstGeom prst="rect">
            <a:avLst/>
          </a:prstGeom>
        </p:spPr>
      </p:pic>
      <p:sp>
        <p:nvSpPr>
          <p:cNvPr id="12" name="Google Shape;1203;p48">
            <a:extLst>
              <a:ext uri="{FF2B5EF4-FFF2-40B4-BE49-F238E27FC236}">
                <a16:creationId xmlns:a16="http://schemas.microsoft.com/office/drawing/2014/main" id="{A052B6C3-FDBE-4DEE-9B26-29A8B957C430}"/>
              </a:ext>
            </a:extLst>
          </p:cNvPr>
          <p:cNvSpPr/>
          <p:nvPr/>
        </p:nvSpPr>
        <p:spPr>
          <a:xfrm>
            <a:off x="883379" y="2900738"/>
            <a:ext cx="172310" cy="158005"/>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ZoneTexte 24">
            <a:extLst>
              <a:ext uri="{FF2B5EF4-FFF2-40B4-BE49-F238E27FC236}">
                <a16:creationId xmlns:a16="http://schemas.microsoft.com/office/drawing/2014/main" id="{FD154763-9BC0-425B-B024-C9CB123BE396}"/>
              </a:ext>
            </a:extLst>
          </p:cNvPr>
          <p:cNvSpPr txBox="1"/>
          <p:nvPr/>
        </p:nvSpPr>
        <p:spPr>
          <a:xfrm>
            <a:off x="954887" y="1587369"/>
            <a:ext cx="8777534"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 ou des auteurs peuvent être ajoutés de manière automatique grâce à la récupération des métadonnées. Il est recommandé de les vérifier.</a:t>
            </a:r>
          </a:p>
        </p:txBody>
      </p:sp>
      <p:sp>
        <p:nvSpPr>
          <p:cNvPr id="10" name="Rectangle 9">
            <a:hlinkClick r:id="rId3" action="ppaction://hlinksldjump"/>
            <a:extLst>
              <a:ext uri="{FF2B5EF4-FFF2-40B4-BE49-F238E27FC236}">
                <a16:creationId xmlns:a16="http://schemas.microsoft.com/office/drawing/2014/main" id="{E71B15D7-E784-4B2B-9400-39777ACEF827}"/>
              </a:ext>
            </a:extLst>
          </p:cNvPr>
          <p:cNvSpPr/>
          <p:nvPr/>
        </p:nvSpPr>
        <p:spPr>
          <a:xfrm>
            <a:off x="3611562" y="308369"/>
            <a:ext cx="17986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27397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Rectangle 9">
            <a:hlinkClick r:id="rId2" action="ppaction://hlinksldjump"/>
            <a:extLst>
              <a:ext uri="{FF2B5EF4-FFF2-40B4-BE49-F238E27FC236}">
                <a16:creationId xmlns:a16="http://schemas.microsoft.com/office/drawing/2014/main" id="{E71B15D7-E784-4B2B-9400-39777ACEF827}"/>
              </a:ext>
            </a:extLst>
          </p:cNvPr>
          <p:cNvSpPr/>
          <p:nvPr/>
        </p:nvSpPr>
        <p:spPr>
          <a:xfrm>
            <a:off x="3611563" y="308369"/>
            <a:ext cx="180340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Google Shape;1203;p48">
            <a:extLst>
              <a:ext uri="{FF2B5EF4-FFF2-40B4-BE49-F238E27FC236}">
                <a16:creationId xmlns:a16="http://schemas.microsoft.com/office/drawing/2014/main" id="{69259652-3F04-48FA-BF93-E0D7D113F626}"/>
              </a:ext>
            </a:extLst>
          </p:cNvPr>
          <p:cNvSpPr/>
          <p:nvPr/>
        </p:nvSpPr>
        <p:spPr>
          <a:xfrm>
            <a:off x="9875838" y="333510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A91C34B1-B05C-48B0-A5AC-8C18057232FC}"/>
              </a:ext>
            </a:extLst>
          </p:cNvPr>
          <p:cNvSpPr txBox="1"/>
          <p:nvPr/>
        </p:nvSpPr>
        <p:spPr>
          <a:xfrm>
            <a:off x="10102434" y="2532676"/>
            <a:ext cx="1946159" cy="1938992"/>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entrées vertes et jaunes correspondent à des auteurs pour lesquels il existe des données d’identification fortes (ex : </a:t>
            </a:r>
            <a:r>
              <a:rPr lang="fr-FR" sz="1000" dirty="0" err="1">
                <a:solidFill>
                  <a:srgbClr val="00005F"/>
                </a:solidFill>
                <a:latin typeface="CCSD_manrope Light" panose="00000500000000000000" pitchFamily="2" charset="0"/>
              </a:rPr>
              <a:t>IdHAL</a:t>
            </a:r>
            <a:r>
              <a:rPr lang="fr-FR" sz="1000" dirty="0">
                <a:solidFill>
                  <a:srgbClr val="00005F"/>
                </a:solidFill>
                <a:latin typeface="CCSD_manrope Light" panose="00000500000000000000" pitchFamily="2" charset="0"/>
              </a:rPr>
              <a:t>, ORCID, etc.). Les entrées vertes correspondent aux entrées préférées des auteurs. Les entrées jaunes correspondent à des entrées alternatives des noms des auteurs. Il est recommandé de sélectionner une forme verte. </a:t>
            </a:r>
          </a:p>
        </p:txBody>
      </p:sp>
      <p:grpSp>
        <p:nvGrpSpPr>
          <p:cNvPr id="3" name="Groupe 2">
            <a:extLst>
              <a:ext uri="{FF2B5EF4-FFF2-40B4-BE49-F238E27FC236}">
                <a16:creationId xmlns:a16="http://schemas.microsoft.com/office/drawing/2014/main" id="{90B214B4-81F7-4381-9D7F-8C60003CEE06}"/>
              </a:ext>
            </a:extLst>
          </p:cNvPr>
          <p:cNvGrpSpPr/>
          <p:nvPr/>
        </p:nvGrpSpPr>
        <p:grpSpPr>
          <a:xfrm>
            <a:off x="9875838" y="4792583"/>
            <a:ext cx="2172755" cy="1323439"/>
            <a:chOff x="9875838" y="4918418"/>
            <a:chExt cx="2172755" cy="1323439"/>
          </a:xfrm>
        </p:grpSpPr>
        <p:sp>
          <p:nvSpPr>
            <p:cNvPr id="23" name="Google Shape;1203;p48">
              <a:extLst>
                <a:ext uri="{FF2B5EF4-FFF2-40B4-BE49-F238E27FC236}">
                  <a16:creationId xmlns:a16="http://schemas.microsoft.com/office/drawing/2014/main" id="{61031995-0B3F-4872-9CD4-5505F793B5E6}"/>
                </a:ext>
              </a:extLst>
            </p:cNvPr>
            <p:cNvSpPr/>
            <p:nvPr/>
          </p:nvSpPr>
          <p:spPr>
            <a:xfrm>
              <a:off x="9875838" y="518224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21049C71-289B-4B65-A3A3-B41DDF6D56B5}"/>
                </a:ext>
              </a:extLst>
            </p:cNvPr>
            <p:cNvSpPr txBox="1"/>
            <p:nvPr/>
          </p:nvSpPr>
          <p:spPr>
            <a:xfrm>
              <a:off x="10102434" y="4918418"/>
              <a:ext cx="1946159"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autres entrées correspondent à des auteurs pour lesquels il n’existe pas de données d’identification. Sans données d’identification, j’opte pour les autres entrées pour éviter les problèmes d’homonymie. </a:t>
              </a:r>
            </a:p>
          </p:txBody>
        </p:sp>
      </p:grpSp>
      <p:sp>
        <p:nvSpPr>
          <p:cNvPr id="14" name="ZoneTexte 13">
            <a:extLst>
              <a:ext uri="{FF2B5EF4-FFF2-40B4-BE49-F238E27FC236}">
                <a16:creationId xmlns:a16="http://schemas.microsoft.com/office/drawing/2014/main" id="{E37F96AF-43DD-47E7-9EC5-929101CCB6F0}"/>
              </a:ext>
            </a:extLst>
          </p:cNvPr>
          <p:cNvSpPr txBox="1"/>
          <p:nvPr/>
        </p:nvSpPr>
        <p:spPr>
          <a:xfrm>
            <a:off x="958511" y="1579603"/>
            <a:ext cx="8773912" cy="430887"/>
          </a:xfrm>
          <a:prstGeom prst="rect">
            <a:avLst/>
          </a:prstGeom>
          <a:noFill/>
        </p:spPr>
        <p:txBody>
          <a:bodyPr wrap="square" rtlCol="0">
            <a:spAutoFit/>
          </a:bodyPr>
          <a:lstStyle/>
          <a:p>
            <a:pPr lvl="0"/>
            <a:r>
              <a:rPr lang="fr-FR" sz="1100" dirty="0">
                <a:solidFill>
                  <a:srgbClr val="00005F"/>
                </a:solidFill>
                <a:latin typeface="CCSD_manrope" panose="00000500000000000000" pitchFamily="2" charset="0"/>
              </a:rPr>
              <a:t>Je peux ajouter un ou des auteurs grâce aux données déjà présentes dans HAL.  Les auteurs sont indiqués par une couleur différente selon l’entrée.  Une </a:t>
            </a:r>
            <a:r>
              <a:rPr lang="fr-FR" sz="1100" dirty="0">
                <a:solidFill>
                  <a:srgbClr val="00005F"/>
                </a:solidFill>
                <a:latin typeface="CCSD_manrope Light" panose="00000500000000000000" pitchFamily="2" charset="0"/>
              </a:rPr>
              <a:t>entrées</a:t>
            </a:r>
            <a:r>
              <a:rPr lang="fr-FR" sz="1100" dirty="0">
                <a:solidFill>
                  <a:srgbClr val="00005F"/>
                </a:solidFill>
                <a:latin typeface="CCSD_manrope" panose="00000500000000000000" pitchFamily="2" charset="0"/>
              </a:rPr>
              <a:t> est constituée d’un nom / prénom  ou nom initiale de prénom.</a:t>
            </a:r>
          </a:p>
        </p:txBody>
      </p:sp>
      <p:sp>
        <p:nvSpPr>
          <p:cNvPr id="5" name="Espace réservé du texte 4">
            <a:extLst>
              <a:ext uri="{FF2B5EF4-FFF2-40B4-BE49-F238E27FC236}">
                <a16:creationId xmlns:a16="http://schemas.microsoft.com/office/drawing/2014/main" id="{CB86A86B-818C-49B5-8313-D7D1FFBCE14F}"/>
              </a:ext>
            </a:extLst>
          </p:cNvPr>
          <p:cNvSpPr>
            <a:spLocks noGrp="1"/>
          </p:cNvSpPr>
          <p:nvPr>
            <p:ph type="body" idx="24"/>
          </p:nvPr>
        </p:nvSpPr>
        <p:spPr>
          <a:xfrm>
            <a:off x="1052047" y="1263379"/>
            <a:ext cx="7897812" cy="255702"/>
          </a:xfrm>
        </p:spPr>
        <p:txBody>
          <a:bodyPr/>
          <a:lstStyle/>
          <a:p>
            <a:r>
              <a:rPr lang="fr-FR"/>
              <a:t>Ajouter </a:t>
            </a:r>
            <a:r>
              <a:rPr lang="fr-FR" dirty="0"/>
              <a:t>des auteurs</a:t>
            </a:r>
          </a:p>
        </p:txBody>
      </p:sp>
      <p:pic>
        <p:nvPicPr>
          <p:cNvPr id="4" name="Image 3">
            <a:extLst>
              <a:ext uri="{FF2B5EF4-FFF2-40B4-BE49-F238E27FC236}">
                <a16:creationId xmlns:a16="http://schemas.microsoft.com/office/drawing/2014/main" id="{92C0AF8C-C58B-43C2-BB86-31D38857E27B}"/>
              </a:ext>
            </a:extLst>
          </p:cNvPr>
          <p:cNvPicPr>
            <a:picLocks noChangeAspect="1"/>
          </p:cNvPicPr>
          <p:nvPr/>
        </p:nvPicPr>
        <p:blipFill rotWithShape="1">
          <a:blip r:embed="rId3"/>
          <a:srcRect t="848" b="-1"/>
          <a:stretch/>
        </p:blipFill>
        <p:spPr>
          <a:xfrm>
            <a:off x="1052047" y="2532676"/>
            <a:ext cx="8122335" cy="2399688"/>
          </a:xfrm>
          <a:prstGeom prst="rect">
            <a:avLst/>
          </a:prstGeom>
        </p:spPr>
      </p:pic>
      <p:sp>
        <p:nvSpPr>
          <p:cNvPr id="15" name="Google Shape;1203;p48">
            <a:extLst>
              <a:ext uri="{FF2B5EF4-FFF2-40B4-BE49-F238E27FC236}">
                <a16:creationId xmlns:a16="http://schemas.microsoft.com/office/drawing/2014/main" id="{6AFC0E57-CBB5-4096-975F-B8388845F91B}"/>
              </a:ext>
            </a:extLst>
          </p:cNvPr>
          <p:cNvSpPr/>
          <p:nvPr/>
        </p:nvSpPr>
        <p:spPr>
          <a:xfrm>
            <a:off x="873076" y="361589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6" name="Rectangle 5">
            <a:extLst>
              <a:ext uri="{FF2B5EF4-FFF2-40B4-BE49-F238E27FC236}">
                <a16:creationId xmlns:a16="http://schemas.microsoft.com/office/drawing/2014/main" id="{9791463C-2AD5-47FC-9D53-83EB016ED502}"/>
              </a:ext>
            </a:extLst>
          </p:cNvPr>
          <p:cNvSpPr/>
          <p:nvPr/>
        </p:nvSpPr>
        <p:spPr>
          <a:xfrm>
            <a:off x="1143000" y="3249613"/>
            <a:ext cx="2828925" cy="912812"/>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7CA38B2-D784-4E8D-A895-5994071D43E2}"/>
              </a:ext>
            </a:extLst>
          </p:cNvPr>
          <p:cNvSpPr/>
          <p:nvPr/>
        </p:nvSpPr>
        <p:spPr>
          <a:xfrm>
            <a:off x="1143000" y="4187228"/>
            <a:ext cx="2828925" cy="692134"/>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oogle Shape;1203;p48">
            <a:extLst>
              <a:ext uri="{FF2B5EF4-FFF2-40B4-BE49-F238E27FC236}">
                <a16:creationId xmlns:a16="http://schemas.microsoft.com/office/drawing/2014/main" id="{17596889-14FE-4986-9308-05D313B78283}"/>
              </a:ext>
            </a:extLst>
          </p:cNvPr>
          <p:cNvSpPr/>
          <p:nvPr/>
        </p:nvSpPr>
        <p:spPr>
          <a:xfrm>
            <a:off x="4062878" y="444317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416939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13" name="Espace réservé du texte 12">
            <a:extLst>
              <a:ext uri="{FF2B5EF4-FFF2-40B4-BE49-F238E27FC236}">
                <a16:creationId xmlns:a16="http://schemas.microsoft.com/office/drawing/2014/main" id="{563D537D-2901-46CF-867C-8B7E848655B6}"/>
              </a:ext>
            </a:extLst>
          </p:cNvPr>
          <p:cNvSpPr>
            <a:spLocks noGrp="1"/>
          </p:cNvSpPr>
          <p:nvPr>
            <p:ph type="body" idx="20"/>
          </p:nvPr>
        </p:nvSpPr>
        <p:spPr/>
        <p:txBody>
          <a:bodyPr/>
          <a:lstStyle/>
          <a:p>
            <a:r>
              <a:rPr lang="fr-FR" dirty="0"/>
              <a:t>5- Auteurs et affiliations</a:t>
            </a:r>
          </a:p>
        </p:txBody>
      </p:sp>
      <p:sp>
        <p:nvSpPr>
          <p:cNvPr id="3" name="Espace réservé du texte 2">
            <a:extLst>
              <a:ext uri="{FF2B5EF4-FFF2-40B4-BE49-F238E27FC236}">
                <a16:creationId xmlns:a16="http://schemas.microsoft.com/office/drawing/2014/main" id="{921D462E-9564-4083-898B-D8F8D8E4DF04}"/>
              </a:ext>
            </a:extLst>
          </p:cNvPr>
          <p:cNvSpPr>
            <a:spLocks noGrp="1"/>
          </p:cNvSpPr>
          <p:nvPr>
            <p:ph type="body" idx="24"/>
          </p:nvPr>
        </p:nvSpPr>
        <p:spPr/>
        <p:txBody>
          <a:bodyPr/>
          <a:lstStyle/>
          <a:p>
            <a:r>
              <a:rPr lang="fr-FR" dirty="0"/>
              <a:t>Options sur les auteurs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98004296-F98E-478F-B249-E2DFDBC0326C}"/>
              </a:ext>
            </a:extLst>
          </p:cNvPr>
          <p:cNvSpPr/>
          <p:nvPr/>
        </p:nvSpPr>
        <p:spPr>
          <a:xfrm>
            <a:off x="9875838" y="3903488"/>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DF2DF32B-BD4C-441B-A9C4-7ED3867F3BBF}"/>
              </a:ext>
            </a:extLst>
          </p:cNvPr>
          <p:cNvSpPr/>
          <p:nvPr/>
        </p:nvSpPr>
        <p:spPr>
          <a:xfrm>
            <a:off x="9875838" y="5141012"/>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2" name="ZoneTexte 21">
            <a:extLst>
              <a:ext uri="{FF2B5EF4-FFF2-40B4-BE49-F238E27FC236}">
                <a16:creationId xmlns:a16="http://schemas.microsoft.com/office/drawing/2014/main" id="{879AD3EC-E966-4C8C-BE29-83888D2751A1}"/>
              </a:ext>
            </a:extLst>
          </p:cNvPr>
          <p:cNvSpPr txBox="1"/>
          <p:nvPr/>
        </p:nvSpPr>
        <p:spPr>
          <a:xfrm>
            <a:off x="10091740" y="4954134"/>
            <a:ext cx="1960211"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préciser la fonction de l’auteur : directeur d’ouvrage, collaborateur, traducteur etc.</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723" t="14808" r="19216"/>
          <a:stretch/>
        </p:blipFill>
        <p:spPr>
          <a:xfrm>
            <a:off x="1656618" y="2356988"/>
            <a:ext cx="7391747" cy="2436867"/>
          </a:xfrm>
          <a:prstGeom prst="rect">
            <a:avLst/>
          </a:prstGeom>
        </p:spPr>
      </p:pic>
      <p:sp>
        <p:nvSpPr>
          <p:cNvPr id="12" name="Google Shape;1203;p48">
            <a:extLst>
              <a:ext uri="{FF2B5EF4-FFF2-40B4-BE49-F238E27FC236}">
                <a16:creationId xmlns:a16="http://schemas.microsoft.com/office/drawing/2014/main" id="{A052B6C3-FDBE-4DEE-9B26-29A8B957C430}"/>
              </a:ext>
            </a:extLst>
          </p:cNvPr>
          <p:cNvSpPr/>
          <p:nvPr/>
        </p:nvSpPr>
        <p:spPr>
          <a:xfrm>
            <a:off x="3486802" y="386174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25ADA9F6-E091-4700-8E6E-3DE7B7CE9B83}"/>
              </a:ext>
            </a:extLst>
          </p:cNvPr>
          <p:cNvSpPr/>
          <p:nvPr/>
        </p:nvSpPr>
        <p:spPr>
          <a:xfrm>
            <a:off x="2263378" y="414305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7" name="Image 6">
            <a:extLst>
              <a:ext uri="{FF2B5EF4-FFF2-40B4-BE49-F238E27FC236}">
                <a16:creationId xmlns:a16="http://schemas.microsoft.com/office/drawing/2014/main" id="{3BDCB973-1336-474B-9B6E-5F095509F7D3}"/>
              </a:ext>
            </a:extLst>
          </p:cNvPr>
          <p:cNvPicPr>
            <a:picLocks noChangeAspect="1"/>
          </p:cNvPicPr>
          <p:nvPr/>
        </p:nvPicPr>
        <p:blipFill>
          <a:blip r:embed="rId3"/>
          <a:stretch>
            <a:fillRect/>
          </a:stretch>
        </p:blipFill>
        <p:spPr>
          <a:xfrm>
            <a:off x="2497559" y="4887100"/>
            <a:ext cx="2336427" cy="1687028"/>
          </a:xfrm>
          <a:prstGeom prst="rect">
            <a:avLst/>
          </a:prstGeom>
          <a:ln>
            <a:solidFill>
              <a:srgbClr val="DFDFDF"/>
            </a:solidFill>
          </a:ln>
        </p:spPr>
      </p:pic>
      <p:cxnSp>
        <p:nvCxnSpPr>
          <p:cNvPr id="11" name="Connecteur droit avec flèche 10">
            <a:extLst>
              <a:ext uri="{FF2B5EF4-FFF2-40B4-BE49-F238E27FC236}">
                <a16:creationId xmlns:a16="http://schemas.microsoft.com/office/drawing/2014/main" id="{395B804A-8D7B-441B-B575-F72C74A66E2E}"/>
              </a:ext>
            </a:extLst>
          </p:cNvPr>
          <p:cNvCxnSpPr>
            <a:cxnSpLocks/>
            <a:stCxn id="12" idx="4"/>
            <a:endCxn id="7" idx="0"/>
          </p:cNvCxnSpPr>
          <p:nvPr/>
        </p:nvCxnSpPr>
        <p:spPr>
          <a:xfrm>
            <a:off x="3576288" y="4041985"/>
            <a:ext cx="89485" cy="845115"/>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7" name="Google Shape;1203;p48">
            <a:extLst>
              <a:ext uri="{FF2B5EF4-FFF2-40B4-BE49-F238E27FC236}">
                <a16:creationId xmlns:a16="http://schemas.microsoft.com/office/drawing/2014/main" id="{D475256B-3E16-47CC-A341-14E5E2622FD1}"/>
              </a:ext>
            </a:extLst>
          </p:cNvPr>
          <p:cNvSpPr/>
          <p:nvPr/>
        </p:nvSpPr>
        <p:spPr>
          <a:xfrm>
            <a:off x="9875838" y="2949975"/>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9" name="ZoneTexte 28">
            <a:extLst>
              <a:ext uri="{FF2B5EF4-FFF2-40B4-BE49-F238E27FC236}">
                <a16:creationId xmlns:a16="http://schemas.microsoft.com/office/drawing/2014/main" id="{36FE57C4-2A62-4201-BE93-2F9DC419C1C8}"/>
              </a:ext>
            </a:extLst>
          </p:cNvPr>
          <p:cNvSpPr txBox="1"/>
          <p:nvPr/>
        </p:nvSpPr>
        <p:spPr>
          <a:xfrm>
            <a:off x="10091739" y="2686153"/>
            <a:ext cx="1958743"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poignée me permet de modifier l'ordre des auteurs (conformément à l'ordre présent sur la publication)</a:t>
            </a:r>
          </a:p>
        </p:txBody>
      </p:sp>
      <p:sp>
        <p:nvSpPr>
          <p:cNvPr id="30" name="Google Shape;1203;p48">
            <a:extLst>
              <a:ext uri="{FF2B5EF4-FFF2-40B4-BE49-F238E27FC236}">
                <a16:creationId xmlns:a16="http://schemas.microsoft.com/office/drawing/2014/main" id="{29E74514-10E8-4CB2-957F-CD5CD12AEFE2}"/>
              </a:ext>
            </a:extLst>
          </p:cNvPr>
          <p:cNvSpPr/>
          <p:nvPr/>
        </p:nvSpPr>
        <p:spPr>
          <a:xfrm>
            <a:off x="1656618" y="378537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31" name="Ellipse 30">
            <a:extLst>
              <a:ext uri="{FF2B5EF4-FFF2-40B4-BE49-F238E27FC236}">
                <a16:creationId xmlns:a16="http://schemas.microsoft.com/office/drawing/2014/main" id="{23846C01-33F0-47EE-B838-7324627EB323}"/>
              </a:ext>
            </a:extLst>
          </p:cNvPr>
          <p:cNvSpPr/>
          <p:nvPr/>
        </p:nvSpPr>
        <p:spPr>
          <a:xfrm rot="16200000">
            <a:off x="1794489" y="3942729"/>
            <a:ext cx="261171" cy="139477"/>
          </a:xfrm>
          <a:prstGeom prst="ellipse">
            <a:avLst/>
          </a:prstGeom>
          <a:noFill/>
          <a:ln w="6350">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561ECC77-A1BC-4C03-AF95-4A21BA698DE3}"/>
              </a:ext>
            </a:extLst>
          </p:cNvPr>
          <p:cNvGrpSpPr/>
          <p:nvPr/>
        </p:nvGrpSpPr>
        <p:grpSpPr>
          <a:xfrm>
            <a:off x="10091735" y="3446931"/>
            <a:ext cx="1958747" cy="1093357"/>
            <a:chOff x="10091735" y="3446931"/>
            <a:chExt cx="1958747" cy="1093357"/>
          </a:xfrm>
        </p:grpSpPr>
        <p:sp>
          <p:nvSpPr>
            <p:cNvPr id="21" name="ZoneTexte 20">
              <a:extLst>
                <a:ext uri="{FF2B5EF4-FFF2-40B4-BE49-F238E27FC236}">
                  <a16:creationId xmlns:a16="http://schemas.microsoft.com/office/drawing/2014/main" id="{13D4F53C-9182-4F6A-9216-AD4A895B85B1}"/>
                </a:ext>
              </a:extLst>
            </p:cNvPr>
            <p:cNvSpPr txBox="1"/>
            <p:nvPr/>
          </p:nvSpPr>
          <p:spPr>
            <a:xfrm>
              <a:off x="10091735" y="3524625"/>
              <a:ext cx="1958747"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fonctionnalité        me  permet de modifier la fiche auteur et de la compléter si nécessaire.  Il n’est pas possible de la modifier si l’auteur à </a:t>
              </a:r>
              <a:r>
                <a:rPr lang="fr-FR" sz="1000">
                  <a:solidFill>
                    <a:srgbClr val="00005F"/>
                  </a:solidFill>
                  <a:latin typeface="CCSD_manrope Light" panose="00000500000000000000" pitchFamily="2" charset="0"/>
                </a:rPr>
                <a:t>un IdHAL</a:t>
              </a:r>
              <a:endParaRPr lang="fr-FR" sz="1000" dirty="0">
                <a:solidFill>
                  <a:srgbClr val="00005F"/>
                </a:solidFill>
                <a:latin typeface="CCSD_manrope Light" panose="00000500000000000000" pitchFamily="2" charset="0"/>
              </a:endParaRPr>
            </a:p>
          </p:txBody>
        </p:sp>
        <p:pic>
          <p:nvPicPr>
            <p:cNvPr id="4" name="Image 3">
              <a:extLst>
                <a:ext uri="{FF2B5EF4-FFF2-40B4-BE49-F238E27FC236}">
                  <a16:creationId xmlns:a16="http://schemas.microsoft.com/office/drawing/2014/main" id="{2454C904-13C8-4A34-9699-E67C15B25EDC}"/>
                </a:ext>
              </a:extLst>
            </p:cNvPr>
            <p:cNvPicPr>
              <a:picLocks noChangeAspect="1"/>
            </p:cNvPicPr>
            <p:nvPr/>
          </p:nvPicPr>
          <p:blipFill>
            <a:blip r:embed="rId4"/>
            <a:stretch>
              <a:fillRect/>
            </a:stretch>
          </p:blipFill>
          <p:spPr>
            <a:xfrm>
              <a:off x="11254307" y="3446931"/>
              <a:ext cx="304800" cy="295275"/>
            </a:xfrm>
            <a:prstGeom prst="rect">
              <a:avLst/>
            </a:prstGeom>
            <a:ln>
              <a:noFill/>
            </a:ln>
            <a:effectLst>
              <a:softEdge rad="31750"/>
            </a:effectLst>
          </p:spPr>
        </p:pic>
      </p:grpSp>
      <p:sp>
        <p:nvSpPr>
          <p:cNvPr id="23" name="Rectangle 22">
            <a:hlinkClick r:id="rId5" action="ppaction://hlinksldjump"/>
            <a:extLst>
              <a:ext uri="{FF2B5EF4-FFF2-40B4-BE49-F238E27FC236}">
                <a16:creationId xmlns:a16="http://schemas.microsoft.com/office/drawing/2014/main" id="{D0D059FB-AEA9-4712-AEF7-2449AC601643}"/>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7E4239C2-5650-4509-B45C-9B8FCABB917A}"/>
              </a:ext>
            </a:extLst>
          </p:cNvPr>
          <p:cNvSpPr txBox="1"/>
          <p:nvPr/>
        </p:nvSpPr>
        <p:spPr>
          <a:xfrm>
            <a:off x="10076497" y="2085513"/>
            <a:ext cx="1973985"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auteurs grâce à différentes options :</a:t>
            </a:r>
          </a:p>
        </p:txBody>
      </p:sp>
    </p:spTree>
    <p:extLst>
      <p:ext uri="{BB962C8B-B14F-4D97-AF65-F5344CB8AC3E}">
        <p14:creationId xmlns:p14="http://schemas.microsoft.com/office/powerpoint/2010/main" val="62461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E1DC014-3B4C-4EC0-A644-34DD5F740872}"/>
              </a:ext>
            </a:extLst>
          </p:cNvPr>
          <p:cNvPicPr>
            <a:picLocks noChangeAspect="1"/>
          </p:cNvPicPr>
          <p:nvPr/>
        </p:nvPicPr>
        <p:blipFill>
          <a:blip r:embed="rId2"/>
          <a:stretch>
            <a:fillRect/>
          </a:stretch>
        </p:blipFill>
        <p:spPr>
          <a:xfrm>
            <a:off x="1610518" y="1801140"/>
            <a:ext cx="7062788" cy="2310316"/>
          </a:xfrm>
          <a:prstGeom prst="rect">
            <a:avLst/>
          </a:prstGeom>
        </p:spPr>
      </p:pic>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7" name="Espace réservé du texte 6">
            <a:extLst>
              <a:ext uri="{FF2B5EF4-FFF2-40B4-BE49-F238E27FC236}">
                <a16:creationId xmlns:a16="http://schemas.microsoft.com/office/drawing/2014/main" id="{A0460260-7494-44F6-9E5E-35EF0DD9AB9E}"/>
              </a:ext>
            </a:extLst>
          </p:cNvPr>
          <p:cNvSpPr>
            <a:spLocks noGrp="1"/>
          </p:cNvSpPr>
          <p:nvPr>
            <p:ph type="body" idx="20"/>
          </p:nvPr>
        </p:nvSpPr>
        <p:spPr>
          <a:xfrm>
            <a:off x="1055689" y="908050"/>
            <a:ext cx="7897812" cy="255702"/>
          </a:xfrm>
        </p:spPr>
        <p:txBody>
          <a:bodyPr/>
          <a:lstStyle/>
          <a:p>
            <a:r>
              <a:rPr lang="fr-FR" dirty="0"/>
              <a:t>5- Auteurs et affiliations</a:t>
            </a:r>
          </a:p>
        </p:txBody>
      </p:sp>
      <p:sp>
        <p:nvSpPr>
          <p:cNvPr id="3" name="Espace réservé du texte 2">
            <a:extLst>
              <a:ext uri="{FF2B5EF4-FFF2-40B4-BE49-F238E27FC236}">
                <a16:creationId xmlns:a16="http://schemas.microsoft.com/office/drawing/2014/main" id="{9531C767-2DFE-44CB-A122-29E8949AA0CA}"/>
              </a:ext>
            </a:extLst>
          </p:cNvPr>
          <p:cNvSpPr>
            <a:spLocks noGrp="1"/>
          </p:cNvSpPr>
          <p:nvPr>
            <p:ph type="body" idx="24"/>
          </p:nvPr>
        </p:nvSpPr>
        <p:spPr/>
        <p:txBody>
          <a:bodyPr/>
          <a:lstStyle/>
          <a:p>
            <a:r>
              <a:rPr lang="fr-FR" dirty="0"/>
              <a:t>Options sur les auteurs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26074"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 name="Google Shape;1203;p48">
            <a:extLst>
              <a:ext uri="{FF2B5EF4-FFF2-40B4-BE49-F238E27FC236}">
                <a16:creationId xmlns:a16="http://schemas.microsoft.com/office/drawing/2014/main" id="{DF2DF32B-BD4C-441B-A9C4-7ED3867F3BBF}"/>
              </a:ext>
            </a:extLst>
          </p:cNvPr>
          <p:cNvSpPr/>
          <p:nvPr/>
        </p:nvSpPr>
        <p:spPr>
          <a:xfrm>
            <a:off x="9875838" y="299414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2" name="ZoneTexte 21">
            <a:extLst>
              <a:ext uri="{FF2B5EF4-FFF2-40B4-BE49-F238E27FC236}">
                <a16:creationId xmlns:a16="http://schemas.microsoft.com/office/drawing/2014/main" id="{879AD3EC-E966-4C8C-BE29-83888D2751A1}"/>
              </a:ext>
            </a:extLst>
          </p:cNvPr>
          <p:cNvSpPr txBox="1"/>
          <p:nvPr/>
        </p:nvSpPr>
        <p:spPr>
          <a:xfrm>
            <a:off x="10104325" y="2730324"/>
            <a:ext cx="196482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ajouter une liste d'auteur. Je copie/colle ma liste et je précise dans quel ordre sont présentés les noms-prénoms de ma liste et avec quel séparateur</a:t>
            </a:r>
          </a:p>
        </p:txBody>
      </p:sp>
      <p:grpSp>
        <p:nvGrpSpPr>
          <p:cNvPr id="5" name="Groupe 4">
            <a:extLst>
              <a:ext uri="{FF2B5EF4-FFF2-40B4-BE49-F238E27FC236}">
                <a16:creationId xmlns:a16="http://schemas.microsoft.com/office/drawing/2014/main" id="{61CB3A01-1528-4291-B27B-8CDD7DB7485E}"/>
              </a:ext>
            </a:extLst>
          </p:cNvPr>
          <p:cNvGrpSpPr/>
          <p:nvPr/>
        </p:nvGrpSpPr>
        <p:grpSpPr>
          <a:xfrm>
            <a:off x="9875838" y="3887651"/>
            <a:ext cx="2193308" cy="1169551"/>
            <a:chOff x="9875838" y="3686260"/>
            <a:chExt cx="2193308" cy="1169551"/>
          </a:xfrm>
        </p:grpSpPr>
        <p:sp>
          <p:nvSpPr>
            <p:cNvPr id="19" name="Google Shape;1203;p48">
              <a:extLst>
                <a:ext uri="{FF2B5EF4-FFF2-40B4-BE49-F238E27FC236}">
                  <a16:creationId xmlns:a16="http://schemas.microsoft.com/office/drawing/2014/main" id="{FC41DAA3-6D59-4B46-A010-ED7E705B4577}"/>
                </a:ext>
              </a:extLst>
            </p:cNvPr>
            <p:cNvSpPr/>
            <p:nvPr/>
          </p:nvSpPr>
          <p:spPr>
            <a:xfrm>
              <a:off x="9875838" y="418091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0" name="ZoneTexte 19">
              <a:extLst>
                <a:ext uri="{FF2B5EF4-FFF2-40B4-BE49-F238E27FC236}">
                  <a16:creationId xmlns:a16="http://schemas.microsoft.com/office/drawing/2014/main" id="{2E8AB3B1-9510-4E77-8805-7535F73EE69D}"/>
                </a:ext>
              </a:extLst>
            </p:cNvPr>
            <p:cNvSpPr txBox="1"/>
            <p:nvPr/>
          </p:nvSpPr>
          <p:spPr>
            <a:xfrm>
              <a:off x="10104325" y="3686260"/>
              <a:ext cx="1964821"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retrouver tous les auteurs affiliés à une équipe, un laboratoire ou une institution en recherchant son nom. Il est possible de sélectionner les auteurs à insérer au dépôt. </a:t>
              </a:r>
            </a:p>
          </p:txBody>
        </p:sp>
      </p:grpSp>
      <p:grpSp>
        <p:nvGrpSpPr>
          <p:cNvPr id="6" name="Groupe 5">
            <a:extLst>
              <a:ext uri="{FF2B5EF4-FFF2-40B4-BE49-F238E27FC236}">
                <a16:creationId xmlns:a16="http://schemas.microsoft.com/office/drawing/2014/main" id="{42AE058C-5153-4F50-AE8D-623693333BB5}"/>
              </a:ext>
            </a:extLst>
          </p:cNvPr>
          <p:cNvGrpSpPr/>
          <p:nvPr/>
        </p:nvGrpSpPr>
        <p:grpSpPr>
          <a:xfrm>
            <a:off x="9875838" y="5198866"/>
            <a:ext cx="2193308" cy="861774"/>
            <a:chOff x="9875838" y="5002083"/>
            <a:chExt cx="2193308" cy="861774"/>
          </a:xfrm>
        </p:grpSpPr>
        <p:sp>
          <p:nvSpPr>
            <p:cNvPr id="23" name="Google Shape;1203;p48">
              <a:extLst>
                <a:ext uri="{FF2B5EF4-FFF2-40B4-BE49-F238E27FC236}">
                  <a16:creationId xmlns:a16="http://schemas.microsoft.com/office/drawing/2014/main" id="{F30D8C7F-34AE-4645-866F-6E673F98A4E8}"/>
                </a:ext>
              </a:extLst>
            </p:cNvPr>
            <p:cNvSpPr/>
            <p:nvPr/>
          </p:nvSpPr>
          <p:spPr>
            <a:xfrm>
              <a:off x="9875838" y="53428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4" name="ZoneTexte 23">
              <a:extLst>
                <a:ext uri="{FF2B5EF4-FFF2-40B4-BE49-F238E27FC236}">
                  <a16:creationId xmlns:a16="http://schemas.microsoft.com/office/drawing/2014/main" id="{1F291E21-4791-4557-84BB-CD0AA5826D10}"/>
                </a:ext>
              </a:extLst>
            </p:cNvPr>
            <p:cNvSpPr txBox="1"/>
            <p:nvPr/>
          </p:nvSpPr>
          <p:spPr>
            <a:xfrm>
              <a:off x="10104325" y="5002083"/>
              <a:ext cx="196482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‘Ajouter mes auteurs’ me permet de compléter le dépôt avec des auteurs que j’ai renseignés lors de mes précédents dépôts.</a:t>
              </a:r>
            </a:p>
          </p:txBody>
        </p:sp>
      </p:grpSp>
      <p:sp>
        <p:nvSpPr>
          <p:cNvPr id="10" name="Google Shape;1203;p48">
            <a:extLst>
              <a:ext uri="{FF2B5EF4-FFF2-40B4-BE49-F238E27FC236}">
                <a16:creationId xmlns:a16="http://schemas.microsoft.com/office/drawing/2014/main" id="{25ADA9F6-E091-4700-8E6E-3DE7B7CE9B83}"/>
              </a:ext>
            </a:extLst>
          </p:cNvPr>
          <p:cNvSpPr/>
          <p:nvPr/>
        </p:nvSpPr>
        <p:spPr>
          <a:xfrm>
            <a:off x="1483609"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B9E8089B-1750-4140-A0C0-B31810C10D93}"/>
              </a:ext>
            </a:extLst>
          </p:cNvPr>
          <p:cNvSpPr/>
          <p:nvPr/>
        </p:nvSpPr>
        <p:spPr>
          <a:xfrm>
            <a:off x="4499214"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5C560E1E-F746-405D-A718-51F9E9998867}"/>
              </a:ext>
            </a:extLst>
          </p:cNvPr>
          <p:cNvSpPr/>
          <p:nvPr/>
        </p:nvSpPr>
        <p:spPr>
          <a:xfrm>
            <a:off x="5650764" y="394854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4" name="Image 13">
            <a:extLst>
              <a:ext uri="{FF2B5EF4-FFF2-40B4-BE49-F238E27FC236}">
                <a16:creationId xmlns:a16="http://schemas.microsoft.com/office/drawing/2014/main" id="{AEEB737D-3A75-4D41-97A0-2464C99216A4}"/>
              </a:ext>
            </a:extLst>
          </p:cNvPr>
          <p:cNvPicPr>
            <a:picLocks noChangeAspect="1"/>
          </p:cNvPicPr>
          <p:nvPr/>
        </p:nvPicPr>
        <p:blipFill>
          <a:blip r:embed="rId3"/>
          <a:stretch>
            <a:fillRect/>
          </a:stretch>
        </p:blipFill>
        <p:spPr>
          <a:xfrm>
            <a:off x="3316074" y="4258708"/>
            <a:ext cx="2568791" cy="2434408"/>
          </a:xfrm>
          <a:prstGeom prst="rect">
            <a:avLst/>
          </a:prstGeom>
          <a:ln>
            <a:solidFill>
              <a:srgbClr val="DFDFDF"/>
            </a:solidFill>
          </a:ln>
        </p:spPr>
      </p:pic>
      <p:pic>
        <p:nvPicPr>
          <p:cNvPr id="27" name="Image 26">
            <a:extLst>
              <a:ext uri="{FF2B5EF4-FFF2-40B4-BE49-F238E27FC236}">
                <a16:creationId xmlns:a16="http://schemas.microsoft.com/office/drawing/2014/main" id="{AD291E2E-F857-41CB-B340-6FB270A5168C}"/>
              </a:ext>
            </a:extLst>
          </p:cNvPr>
          <p:cNvPicPr>
            <a:picLocks noChangeAspect="1"/>
          </p:cNvPicPr>
          <p:nvPr/>
        </p:nvPicPr>
        <p:blipFill rotWithShape="1">
          <a:blip r:embed="rId4"/>
          <a:srcRect l="4345" t="6668" r="3484" b="1469"/>
          <a:stretch/>
        </p:blipFill>
        <p:spPr>
          <a:xfrm>
            <a:off x="696287" y="4271035"/>
            <a:ext cx="2487164" cy="2164012"/>
          </a:xfrm>
          <a:prstGeom prst="rect">
            <a:avLst/>
          </a:prstGeom>
          <a:ln>
            <a:solidFill>
              <a:srgbClr val="DFDFDF"/>
            </a:solidFill>
          </a:ln>
        </p:spPr>
      </p:pic>
      <p:cxnSp>
        <p:nvCxnSpPr>
          <p:cNvPr id="37" name="Connecteur droit avec flèche 36">
            <a:extLst>
              <a:ext uri="{FF2B5EF4-FFF2-40B4-BE49-F238E27FC236}">
                <a16:creationId xmlns:a16="http://schemas.microsoft.com/office/drawing/2014/main" id="{40A8664B-D385-4C9A-A9D3-7F05F295F8DA}"/>
              </a:ext>
            </a:extLst>
          </p:cNvPr>
          <p:cNvCxnSpPr>
            <a:cxnSpLocks/>
            <a:stCxn id="10" idx="5"/>
            <a:endCxn id="27" idx="0"/>
          </p:cNvCxnSpPr>
          <p:nvPr/>
        </p:nvCxnSpPr>
        <p:spPr>
          <a:xfrm>
            <a:off x="1636370" y="4102396"/>
            <a:ext cx="303499" cy="16863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cxnSp>
        <p:nvCxnSpPr>
          <p:cNvPr id="41" name="Connecteur droit avec flèche 40">
            <a:extLst>
              <a:ext uri="{FF2B5EF4-FFF2-40B4-BE49-F238E27FC236}">
                <a16:creationId xmlns:a16="http://schemas.microsoft.com/office/drawing/2014/main" id="{CFE52778-234C-4F6C-A5AF-2C87354FBCDB}"/>
              </a:ext>
            </a:extLst>
          </p:cNvPr>
          <p:cNvCxnSpPr>
            <a:cxnSpLocks/>
            <a:stCxn id="15" idx="4"/>
            <a:endCxn id="14" idx="0"/>
          </p:cNvCxnSpPr>
          <p:nvPr/>
        </p:nvCxnSpPr>
        <p:spPr>
          <a:xfrm>
            <a:off x="4588700" y="4128792"/>
            <a:ext cx="11770" cy="129916"/>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6" name="Rectangle 25">
            <a:hlinkClick r:id="rId5" action="ppaction://hlinksldjump"/>
            <a:extLst>
              <a:ext uri="{FF2B5EF4-FFF2-40B4-BE49-F238E27FC236}">
                <a16:creationId xmlns:a16="http://schemas.microsoft.com/office/drawing/2014/main" id="{185819C4-EED1-4D38-A9A0-C77A0725FA6F}"/>
              </a:ext>
            </a:extLst>
          </p:cNvPr>
          <p:cNvSpPr/>
          <p:nvPr/>
        </p:nvSpPr>
        <p:spPr>
          <a:xfrm>
            <a:off x="3611563" y="308369"/>
            <a:ext cx="177530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1216B768-1EE2-4A84-B7A8-14A441AD2DAC}"/>
              </a:ext>
            </a:extLst>
          </p:cNvPr>
          <p:cNvSpPr txBox="1"/>
          <p:nvPr/>
        </p:nvSpPr>
        <p:spPr>
          <a:xfrm>
            <a:off x="10104325" y="2057023"/>
            <a:ext cx="1973985"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auteurs grâce à différentes options :</a:t>
            </a:r>
          </a:p>
        </p:txBody>
      </p:sp>
      <p:cxnSp>
        <p:nvCxnSpPr>
          <p:cNvPr id="43" name="Connecteur droit 42">
            <a:extLst>
              <a:ext uri="{FF2B5EF4-FFF2-40B4-BE49-F238E27FC236}">
                <a16:creationId xmlns:a16="http://schemas.microsoft.com/office/drawing/2014/main" id="{BA34EE26-08D4-4FA4-87FE-789275B78845}"/>
              </a:ext>
            </a:extLst>
          </p:cNvPr>
          <p:cNvCxnSpPr/>
          <p:nvPr/>
        </p:nvCxnSpPr>
        <p:spPr>
          <a:xfrm>
            <a:off x="7679399" y="4258708"/>
            <a:ext cx="0" cy="11508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Image 45">
            <a:extLst>
              <a:ext uri="{FF2B5EF4-FFF2-40B4-BE49-F238E27FC236}">
                <a16:creationId xmlns:a16="http://schemas.microsoft.com/office/drawing/2014/main" id="{A03427F3-6B93-423B-9FF6-DC926A542396}"/>
              </a:ext>
            </a:extLst>
          </p:cNvPr>
          <p:cNvPicPr>
            <a:picLocks noChangeAspect="1"/>
          </p:cNvPicPr>
          <p:nvPr/>
        </p:nvPicPr>
        <p:blipFill rotWithShape="1">
          <a:blip r:embed="rId6">
            <a:extLst>
              <a:ext uri="{28A0092B-C50C-407E-A947-70E740481C1C}">
                <a14:useLocalDpi xmlns:a14="http://schemas.microsoft.com/office/drawing/2010/main" val="0"/>
              </a:ext>
            </a:extLst>
          </a:blip>
          <a:srcRect l="8541" r="23125" b="69421"/>
          <a:stretch/>
        </p:blipFill>
        <p:spPr>
          <a:xfrm>
            <a:off x="6034628" y="4258708"/>
            <a:ext cx="3572225" cy="999092"/>
          </a:xfrm>
          <a:prstGeom prst="rect">
            <a:avLst/>
          </a:prstGeom>
          <a:ln>
            <a:solidFill>
              <a:srgbClr val="DFDFDF"/>
            </a:solidFill>
          </a:ln>
        </p:spPr>
      </p:pic>
      <p:cxnSp>
        <p:nvCxnSpPr>
          <p:cNvPr id="44" name="Connecteur droit avec flèche 43">
            <a:extLst>
              <a:ext uri="{FF2B5EF4-FFF2-40B4-BE49-F238E27FC236}">
                <a16:creationId xmlns:a16="http://schemas.microsoft.com/office/drawing/2014/main" id="{24B0F0F3-32E2-4089-B4F1-1F4496988866}"/>
              </a:ext>
            </a:extLst>
          </p:cNvPr>
          <p:cNvCxnSpPr>
            <a:cxnSpLocks/>
            <a:stCxn id="18" idx="6"/>
            <a:endCxn id="46" idx="0"/>
          </p:cNvCxnSpPr>
          <p:nvPr/>
        </p:nvCxnSpPr>
        <p:spPr>
          <a:xfrm>
            <a:off x="5829735" y="4038671"/>
            <a:ext cx="1991006" cy="220037"/>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5653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31ACF1F3-DB13-477A-B8E0-E7BD75B2B73F}"/>
              </a:ext>
            </a:extLst>
          </p:cNvPr>
          <p:cNvSpPr txBox="1"/>
          <p:nvPr/>
        </p:nvSpPr>
        <p:spPr>
          <a:xfrm>
            <a:off x="958511" y="1604113"/>
            <a:ext cx="8773912"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HAL peut faire des propositions d’affiliation, il est recommandé de les vérifier et de les compléter si besoin. Un dépôt doit avoir obligatoirement au moins une affiliation.</a:t>
            </a:r>
          </a:p>
        </p:txBody>
      </p:sp>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5" name="Espace réservé du texte 4">
            <a:extLst>
              <a:ext uri="{FF2B5EF4-FFF2-40B4-BE49-F238E27FC236}">
                <a16:creationId xmlns:a16="http://schemas.microsoft.com/office/drawing/2014/main" id="{F615FB47-FC99-439E-89A1-B34D53A048EA}"/>
              </a:ext>
            </a:extLst>
          </p:cNvPr>
          <p:cNvSpPr>
            <a:spLocks noGrp="1"/>
          </p:cNvSpPr>
          <p:nvPr>
            <p:ph type="body" idx="20"/>
          </p:nvPr>
        </p:nvSpPr>
        <p:spPr>
          <a:xfrm>
            <a:off x="1055689" y="908050"/>
            <a:ext cx="7897812" cy="255702"/>
          </a:xfrm>
        </p:spPr>
        <p:txBody>
          <a:bodyPr/>
          <a:lstStyle/>
          <a:p>
            <a:r>
              <a:rPr lang="fr-FR" dirty="0"/>
              <a:t>5- Auteurs et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8" name="Google Shape;1203;p48">
            <a:extLst>
              <a:ext uri="{FF2B5EF4-FFF2-40B4-BE49-F238E27FC236}">
                <a16:creationId xmlns:a16="http://schemas.microsoft.com/office/drawing/2014/main" id="{B7C73920-22CB-4941-816A-125B334D1A32}"/>
              </a:ext>
            </a:extLst>
          </p:cNvPr>
          <p:cNvSpPr/>
          <p:nvPr/>
        </p:nvSpPr>
        <p:spPr>
          <a:xfrm>
            <a:off x="9875838" y="373416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ZoneTexte 18">
            <a:extLst>
              <a:ext uri="{FF2B5EF4-FFF2-40B4-BE49-F238E27FC236}">
                <a16:creationId xmlns:a16="http://schemas.microsoft.com/office/drawing/2014/main" id="{FA9F7F83-2A87-46F9-920D-A99DEC1F2C91}"/>
              </a:ext>
            </a:extLst>
          </p:cNvPr>
          <p:cNvSpPr txBox="1"/>
          <p:nvPr/>
        </p:nvSpPr>
        <p:spPr>
          <a:xfrm>
            <a:off x="10106986" y="2777847"/>
            <a:ext cx="1957419" cy="209288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ajouter une affiliation, je me rends dans le champ ‘Ajouter une affiliation’ et je commence à taper le nom ou le code (ex UMR5638) de ma structure. Une liste des structures de recherche déjà présentes dans HAL s’affiche. </a:t>
            </a:r>
          </a:p>
          <a:p>
            <a:r>
              <a:rPr lang="fr-FR" sz="1000" dirty="0">
                <a:solidFill>
                  <a:srgbClr val="00005F"/>
                </a:solidFill>
                <a:latin typeface="CCSD_manrope Light" panose="00000500000000000000" pitchFamily="2" charset="0"/>
              </a:rPr>
              <a:t>Je peux sélectionner la structure recherchée. Si je ne la trouve pas, je peux la créer en cliquant sur ‘</a:t>
            </a:r>
            <a:r>
              <a:rPr lang="fr-FR" sz="1000" dirty="0" err="1">
                <a:solidFill>
                  <a:srgbClr val="00005F"/>
                </a:solidFill>
                <a:latin typeface="CCSD_manrope Light" panose="00000500000000000000" pitchFamily="2" charset="0"/>
              </a:rPr>
              <a:t>Àjouter</a:t>
            </a:r>
            <a:r>
              <a:rPr lang="fr-FR" sz="1000" dirty="0">
                <a:solidFill>
                  <a:srgbClr val="00005F"/>
                </a:solidFill>
                <a:latin typeface="CCSD_manrope Light" panose="00000500000000000000" pitchFamily="2" charset="0"/>
              </a:rPr>
              <a:t> une nouvelle structure’. </a:t>
            </a:r>
            <a:endParaRPr lang="fr-FR" sz="1000" dirty="0">
              <a:solidFill>
                <a:srgbClr val="D34D2F"/>
              </a:solidFill>
              <a:latin typeface="CCSD_manrope Light" panose="00000500000000000000" pitchFamily="2" charset="0"/>
            </a:endParaRPr>
          </a:p>
        </p:txBody>
      </p:sp>
      <p:grpSp>
        <p:nvGrpSpPr>
          <p:cNvPr id="3" name="Groupe 2">
            <a:extLst>
              <a:ext uri="{FF2B5EF4-FFF2-40B4-BE49-F238E27FC236}">
                <a16:creationId xmlns:a16="http://schemas.microsoft.com/office/drawing/2014/main" id="{C3287DD2-5D9C-4DAF-A31E-AB9A0E3DFEF1}"/>
              </a:ext>
            </a:extLst>
          </p:cNvPr>
          <p:cNvGrpSpPr/>
          <p:nvPr/>
        </p:nvGrpSpPr>
        <p:grpSpPr>
          <a:xfrm>
            <a:off x="1633091" y="2215642"/>
            <a:ext cx="7424751" cy="2426715"/>
            <a:chOff x="1092200" y="2005257"/>
            <a:chExt cx="7424750" cy="2426715"/>
          </a:xfrm>
        </p:grpSpPr>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40" t="16493" r="20086"/>
            <a:stretch/>
          </p:blipFill>
          <p:spPr>
            <a:xfrm>
              <a:off x="1092200" y="2005257"/>
              <a:ext cx="7424750" cy="2426715"/>
            </a:xfrm>
            <a:prstGeom prst="rect">
              <a:avLst/>
            </a:prstGeom>
          </p:spPr>
        </p:pic>
        <p:sp>
          <p:nvSpPr>
            <p:cNvPr id="31" name="Google Shape;1203;p48">
              <a:extLst>
                <a:ext uri="{FF2B5EF4-FFF2-40B4-BE49-F238E27FC236}">
                  <a16:creationId xmlns:a16="http://schemas.microsoft.com/office/drawing/2014/main" id="{380FF380-7AB7-4220-8071-55C89B1D3578}"/>
                </a:ext>
              </a:extLst>
            </p:cNvPr>
            <p:cNvSpPr/>
            <p:nvPr/>
          </p:nvSpPr>
          <p:spPr>
            <a:xfrm>
              <a:off x="5690512" y="3340658"/>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grpSp>
      <p:sp>
        <p:nvSpPr>
          <p:cNvPr id="15" name="Rectangle 14">
            <a:hlinkClick r:id="rId3" action="ppaction://hlinksldjump"/>
            <a:extLst>
              <a:ext uri="{FF2B5EF4-FFF2-40B4-BE49-F238E27FC236}">
                <a16:creationId xmlns:a16="http://schemas.microsoft.com/office/drawing/2014/main" id="{FA736E44-2D72-4C14-AFCA-45D159AC0103}"/>
              </a:ext>
            </a:extLst>
          </p:cNvPr>
          <p:cNvSpPr/>
          <p:nvPr/>
        </p:nvSpPr>
        <p:spPr>
          <a:xfrm>
            <a:off x="3611562" y="308369"/>
            <a:ext cx="177958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3453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31ACF1F3-DB13-477A-B8E0-E7BD75B2B73F}"/>
              </a:ext>
            </a:extLst>
          </p:cNvPr>
          <p:cNvSpPr txBox="1"/>
          <p:nvPr/>
        </p:nvSpPr>
        <p:spPr>
          <a:xfrm>
            <a:off x="958511" y="1593774"/>
            <a:ext cx="8773912" cy="430887"/>
          </a:xfrm>
          <a:prstGeom prst="rect">
            <a:avLst/>
          </a:prstGeom>
          <a:noFill/>
        </p:spPr>
        <p:txBody>
          <a:bodyPr wrap="square" rtlCol="0">
            <a:spAutoFit/>
          </a:bodyPr>
          <a:lstStyle/>
          <a:p>
            <a:pPr lvl="0"/>
            <a:r>
              <a:rPr lang="fr-FR" sz="1100" dirty="0">
                <a:solidFill>
                  <a:srgbClr val="00005F"/>
                </a:solidFill>
                <a:latin typeface="CCSD_manrope" panose="00000500000000000000" pitchFamily="2" charset="0"/>
              </a:rPr>
              <a:t>Je peux ajouter une ou des affiliations grâce des données déjà présentes dans HAL. Les affiliations peuvent apparaitre sous différentes couleurs.</a:t>
            </a:r>
          </a:p>
        </p:txBody>
      </p:sp>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20" name="Espace réservé du texte 2">
            <a:extLst>
              <a:ext uri="{FF2B5EF4-FFF2-40B4-BE49-F238E27FC236}">
                <a16:creationId xmlns:a16="http://schemas.microsoft.com/office/drawing/2014/main" id="{BB9439E5-F837-43A4-9610-C1F5FCBCE08C}"/>
              </a:ext>
            </a:extLst>
          </p:cNvPr>
          <p:cNvSpPr>
            <a:spLocks noGrp="1"/>
          </p:cNvSpPr>
          <p:nvPr>
            <p:ph type="body" idx="20"/>
          </p:nvPr>
        </p:nvSpPr>
        <p:spPr>
          <a:xfrm>
            <a:off x="1055688" y="907770"/>
            <a:ext cx="7897812" cy="255702"/>
          </a:xfrm>
        </p:spPr>
        <p:txBody>
          <a:bodyPr anchor="ctr"/>
          <a:lstStyle/>
          <a:p>
            <a:r>
              <a:rPr lang="fr-FR" dirty="0"/>
              <a:t>5- Auteurs et affiliations </a:t>
            </a:r>
          </a:p>
        </p:txBody>
      </p:sp>
      <p:sp>
        <p:nvSpPr>
          <p:cNvPr id="3" name="Espace réservé du texte 2">
            <a:extLst>
              <a:ext uri="{FF2B5EF4-FFF2-40B4-BE49-F238E27FC236}">
                <a16:creationId xmlns:a16="http://schemas.microsoft.com/office/drawing/2014/main" id="{66CAE0E4-1F3C-4EE5-B3CF-2C4490498361}"/>
              </a:ext>
            </a:extLst>
          </p:cNvPr>
          <p:cNvSpPr>
            <a:spLocks noGrp="1"/>
          </p:cNvSpPr>
          <p:nvPr>
            <p:ph type="body" idx="24"/>
          </p:nvPr>
        </p:nvSpPr>
        <p:spPr/>
        <p:txBody>
          <a:bodyPr/>
          <a:lstStyle/>
          <a:p>
            <a:r>
              <a:rPr lang="fr-FR" dirty="0"/>
              <a:t>Compléter les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5" name="Rectangle 14">
            <a:hlinkClick r:id="rId2" action="ppaction://hlinksldjump"/>
            <a:extLst>
              <a:ext uri="{FF2B5EF4-FFF2-40B4-BE49-F238E27FC236}">
                <a16:creationId xmlns:a16="http://schemas.microsoft.com/office/drawing/2014/main" id="{FA736E44-2D72-4C14-AFCA-45D159AC0103}"/>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498FCF96-A241-4B9C-8BD4-B4F10C4F30C3}"/>
              </a:ext>
            </a:extLst>
          </p:cNvPr>
          <p:cNvPicPr>
            <a:picLocks noChangeAspect="1"/>
          </p:cNvPicPr>
          <p:nvPr/>
        </p:nvPicPr>
        <p:blipFill>
          <a:blip r:embed="rId3"/>
          <a:stretch>
            <a:fillRect/>
          </a:stretch>
        </p:blipFill>
        <p:spPr>
          <a:xfrm>
            <a:off x="1055688" y="2862458"/>
            <a:ext cx="8173309" cy="1133084"/>
          </a:xfrm>
          <a:prstGeom prst="rect">
            <a:avLst/>
          </a:prstGeom>
        </p:spPr>
      </p:pic>
      <p:sp>
        <p:nvSpPr>
          <p:cNvPr id="16" name="Google Shape;1203;p48">
            <a:extLst>
              <a:ext uri="{FF2B5EF4-FFF2-40B4-BE49-F238E27FC236}">
                <a16:creationId xmlns:a16="http://schemas.microsoft.com/office/drawing/2014/main" id="{B8F35416-C61C-45A2-85E9-5A6D83052B5E}"/>
              </a:ext>
            </a:extLst>
          </p:cNvPr>
          <p:cNvSpPr/>
          <p:nvPr/>
        </p:nvSpPr>
        <p:spPr>
          <a:xfrm>
            <a:off x="9875838" y="29375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D013DF3C-D1EF-4BDF-A96D-AD1BBD212EE3}"/>
              </a:ext>
            </a:extLst>
          </p:cNvPr>
          <p:cNvSpPr/>
          <p:nvPr/>
        </p:nvSpPr>
        <p:spPr>
          <a:xfrm>
            <a:off x="9875838" y="381904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45500DB3-5240-4973-A35F-A3870468ED71}"/>
              </a:ext>
            </a:extLst>
          </p:cNvPr>
          <p:cNvSpPr txBox="1"/>
          <p:nvPr/>
        </p:nvSpPr>
        <p:spPr>
          <a:xfrm>
            <a:off x="10100846" y="3476365"/>
            <a:ext cx="1946159"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jaune est une forme passée valide. Par exemple, lorsqu’une structure change de nom. Elle a été vérifiée par un administrateur</a:t>
            </a:r>
          </a:p>
        </p:txBody>
      </p:sp>
      <p:sp>
        <p:nvSpPr>
          <p:cNvPr id="22" name="Google Shape;1203;p48">
            <a:extLst>
              <a:ext uri="{FF2B5EF4-FFF2-40B4-BE49-F238E27FC236}">
                <a16:creationId xmlns:a16="http://schemas.microsoft.com/office/drawing/2014/main" id="{8F5FAA8C-800E-4820-B700-B612747CAD38}"/>
              </a:ext>
            </a:extLst>
          </p:cNvPr>
          <p:cNvSpPr/>
          <p:nvPr/>
        </p:nvSpPr>
        <p:spPr>
          <a:xfrm>
            <a:off x="9875838" y="473037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3" name="ZoneTexte 22">
            <a:extLst>
              <a:ext uri="{FF2B5EF4-FFF2-40B4-BE49-F238E27FC236}">
                <a16:creationId xmlns:a16="http://schemas.microsoft.com/office/drawing/2014/main" id="{4CE286D7-8742-42A5-8662-AE2A90640B82}"/>
              </a:ext>
            </a:extLst>
          </p:cNvPr>
          <p:cNvSpPr txBox="1"/>
          <p:nvPr/>
        </p:nvSpPr>
        <p:spPr>
          <a:xfrm>
            <a:off x="10100846" y="2673749"/>
            <a:ext cx="1946159"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verte est une entrée valide actuelle. C’est une forme vérifiée par un administrateur</a:t>
            </a:r>
          </a:p>
        </p:txBody>
      </p:sp>
      <p:sp>
        <p:nvSpPr>
          <p:cNvPr id="24" name="ZoneTexte 23">
            <a:extLst>
              <a:ext uri="{FF2B5EF4-FFF2-40B4-BE49-F238E27FC236}">
                <a16:creationId xmlns:a16="http://schemas.microsoft.com/office/drawing/2014/main" id="{61F04902-F3F8-4002-A6F8-54B3D24DF289}"/>
              </a:ext>
            </a:extLst>
          </p:cNvPr>
          <p:cNvSpPr txBox="1"/>
          <p:nvPr/>
        </p:nvSpPr>
        <p:spPr>
          <a:xfrm>
            <a:off x="10100846" y="4543498"/>
            <a:ext cx="194615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rouge est une entrée qui n’a pas été vérifiée par un administrateur. </a:t>
            </a:r>
          </a:p>
        </p:txBody>
      </p:sp>
      <p:sp>
        <p:nvSpPr>
          <p:cNvPr id="25" name="Google Shape;1203;p48">
            <a:extLst>
              <a:ext uri="{FF2B5EF4-FFF2-40B4-BE49-F238E27FC236}">
                <a16:creationId xmlns:a16="http://schemas.microsoft.com/office/drawing/2014/main" id="{72E0DE14-3F31-495A-85CF-8AB9447ABE60}"/>
              </a:ext>
            </a:extLst>
          </p:cNvPr>
          <p:cNvSpPr/>
          <p:nvPr/>
        </p:nvSpPr>
        <p:spPr>
          <a:xfrm>
            <a:off x="9875838" y="541278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6" name="ZoneTexte 25">
            <a:extLst>
              <a:ext uri="{FF2B5EF4-FFF2-40B4-BE49-F238E27FC236}">
                <a16:creationId xmlns:a16="http://schemas.microsoft.com/office/drawing/2014/main" id="{998EEE01-2676-4B63-A5F9-A94F5E1D0AEF}"/>
              </a:ext>
            </a:extLst>
          </p:cNvPr>
          <p:cNvSpPr txBox="1"/>
          <p:nvPr/>
        </p:nvSpPr>
        <p:spPr>
          <a:xfrm>
            <a:off x="10100846" y="5302855"/>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la structure souhaitée n’apparaît pas, je peux l’ajouter</a:t>
            </a:r>
          </a:p>
        </p:txBody>
      </p:sp>
      <p:sp>
        <p:nvSpPr>
          <p:cNvPr id="27" name="Google Shape;1203;p48">
            <a:extLst>
              <a:ext uri="{FF2B5EF4-FFF2-40B4-BE49-F238E27FC236}">
                <a16:creationId xmlns:a16="http://schemas.microsoft.com/office/drawing/2014/main" id="{C33272AA-C5FC-45D4-BAA9-CF9A384200A8}"/>
              </a:ext>
            </a:extLst>
          </p:cNvPr>
          <p:cNvSpPr/>
          <p:nvPr/>
        </p:nvSpPr>
        <p:spPr>
          <a:xfrm>
            <a:off x="3821962" y="3027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8" name="Google Shape;1203;p48">
            <a:extLst>
              <a:ext uri="{FF2B5EF4-FFF2-40B4-BE49-F238E27FC236}">
                <a16:creationId xmlns:a16="http://schemas.microsoft.com/office/drawing/2014/main" id="{43F23F5A-999F-41F0-93EF-7E5E0E3970C2}"/>
              </a:ext>
            </a:extLst>
          </p:cNvPr>
          <p:cNvSpPr/>
          <p:nvPr/>
        </p:nvSpPr>
        <p:spPr>
          <a:xfrm>
            <a:off x="6963263" y="323479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30" name="Google Shape;1203;p48">
            <a:extLst>
              <a:ext uri="{FF2B5EF4-FFF2-40B4-BE49-F238E27FC236}">
                <a16:creationId xmlns:a16="http://schemas.microsoft.com/office/drawing/2014/main" id="{C94D3B0C-E2E7-42CC-B180-5FDF1446F802}"/>
              </a:ext>
            </a:extLst>
          </p:cNvPr>
          <p:cNvSpPr/>
          <p:nvPr/>
        </p:nvSpPr>
        <p:spPr>
          <a:xfrm>
            <a:off x="3821962" y="344682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32" name="Google Shape;1203;p48">
            <a:extLst>
              <a:ext uri="{FF2B5EF4-FFF2-40B4-BE49-F238E27FC236}">
                <a16:creationId xmlns:a16="http://schemas.microsoft.com/office/drawing/2014/main" id="{0DA94FD4-D253-4D79-A342-D9EDB14B69E2}"/>
              </a:ext>
            </a:extLst>
          </p:cNvPr>
          <p:cNvSpPr/>
          <p:nvPr/>
        </p:nvSpPr>
        <p:spPr>
          <a:xfrm>
            <a:off x="7728944" y="37064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cxnSp>
        <p:nvCxnSpPr>
          <p:cNvPr id="33" name="Connecteur droit avec flèche 32">
            <a:extLst>
              <a:ext uri="{FF2B5EF4-FFF2-40B4-BE49-F238E27FC236}">
                <a16:creationId xmlns:a16="http://schemas.microsoft.com/office/drawing/2014/main" id="{71A2E86C-CEB8-42C6-BFCF-9EDC96BFA416}"/>
              </a:ext>
            </a:extLst>
          </p:cNvPr>
          <p:cNvCxnSpPr>
            <a:cxnSpLocks/>
            <a:stCxn id="32" idx="4"/>
            <a:endCxn id="11" idx="0"/>
          </p:cNvCxnSpPr>
          <p:nvPr/>
        </p:nvCxnSpPr>
        <p:spPr>
          <a:xfrm flipH="1">
            <a:off x="7203977" y="3886684"/>
            <a:ext cx="614453" cy="566038"/>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1" name="Rectangle 30">
            <a:hlinkClick r:id="rId2" action="ppaction://hlinksldjump"/>
            <a:extLst>
              <a:ext uri="{FF2B5EF4-FFF2-40B4-BE49-F238E27FC236}">
                <a16:creationId xmlns:a16="http://schemas.microsoft.com/office/drawing/2014/main" id="{B37157AD-2951-41EF-A689-8D040E923462}"/>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7D569F31-8FFE-403C-9BF8-161055A6A1F3}"/>
              </a:ext>
            </a:extLst>
          </p:cNvPr>
          <p:cNvPicPr>
            <a:picLocks noChangeAspect="1"/>
          </p:cNvPicPr>
          <p:nvPr/>
        </p:nvPicPr>
        <p:blipFill rotWithShape="1">
          <a:blip r:embed="rId4"/>
          <a:srcRect l="7427" t="6868" r="7592" b="1936"/>
          <a:stretch/>
        </p:blipFill>
        <p:spPr>
          <a:xfrm>
            <a:off x="5141912" y="4452722"/>
            <a:ext cx="4124130" cy="2129087"/>
          </a:xfrm>
          <a:prstGeom prst="rect">
            <a:avLst/>
          </a:prstGeom>
          <a:ln>
            <a:solidFill>
              <a:srgbClr val="DFDFDF"/>
            </a:solidFill>
          </a:ln>
        </p:spPr>
      </p:pic>
    </p:spTree>
    <p:extLst>
      <p:ext uri="{BB962C8B-B14F-4D97-AF65-F5344CB8AC3E}">
        <p14:creationId xmlns:p14="http://schemas.microsoft.com/office/powerpoint/2010/main" val="263524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FF29AE-8069-4BD3-A0BF-A813342D4F8F}"/>
              </a:ext>
            </a:extLst>
          </p:cNvPr>
          <p:cNvSpPr>
            <a:spLocks noGrp="1"/>
          </p:cNvSpPr>
          <p:nvPr>
            <p:ph type="body" idx="20"/>
          </p:nvPr>
        </p:nvSpPr>
        <p:spPr>
          <a:xfrm>
            <a:off x="1055689" y="908050"/>
            <a:ext cx="7897812" cy="255702"/>
          </a:xfrm>
        </p:spPr>
        <p:txBody>
          <a:bodyPr/>
          <a:lstStyle/>
          <a:p>
            <a:r>
              <a:rPr lang="fr-FR" dirty="0"/>
              <a:t>5- Auteurs et affiliations</a:t>
            </a:r>
          </a:p>
        </p:txBody>
      </p:sp>
      <p:sp>
        <p:nvSpPr>
          <p:cNvPr id="8" name="Espace réservé du texte 7">
            <a:extLst>
              <a:ext uri="{FF2B5EF4-FFF2-40B4-BE49-F238E27FC236}">
                <a16:creationId xmlns:a16="http://schemas.microsoft.com/office/drawing/2014/main" id="{53ABF764-E4D9-4CD4-BCEE-6F57CB074C81}"/>
              </a:ext>
            </a:extLst>
          </p:cNvPr>
          <p:cNvSpPr>
            <a:spLocks noGrp="1"/>
          </p:cNvSpPr>
          <p:nvPr>
            <p:ph type="body" idx="24"/>
          </p:nvPr>
        </p:nvSpPr>
        <p:spPr/>
        <p:txBody>
          <a:bodyPr/>
          <a:lstStyle/>
          <a:p>
            <a:r>
              <a:rPr lang="fr-FR" dirty="0"/>
              <a:t>Options sur les affiliations</a:t>
            </a:r>
          </a:p>
        </p:txBody>
      </p:sp>
      <p:cxnSp>
        <p:nvCxnSpPr>
          <p:cNvPr id="9" name="Google Shape;523;p45">
            <a:extLst>
              <a:ext uri="{FF2B5EF4-FFF2-40B4-BE49-F238E27FC236}">
                <a16:creationId xmlns:a16="http://schemas.microsoft.com/office/drawing/2014/main" id="{1B191F73-166D-410B-97A7-B4F3107F84B4}"/>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3" name="Google Shape;1203;p48">
            <a:extLst>
              <a:ext uri="{FF2B5EF4-FFF2-40B4-BE49-F238E27FC236}">
                <a16:creationId xmlns:a16="http://schemas.microsoft.com/office/drawing/2014/main" id="{F30D8C7F-34AE-4645-866F-6E673F98A4E8}"/>
              </a:ext>
            </a:extLst>
          </p:cNvPr>
          <p:cNvSpPr/>
          <p:nvPr/>
        </p:nvSpPr>
        <p:spPr>
          <a:xfrm>
            <a:off x="9875838" y="584290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4" name="ZoneTexte 23">
            <a:extLst>
              <a:ext uri="{FF2B5EF4-FFF2-40B4-BE49-F238E27FC236}">
                <a16:creationId xmlns:a16="http://schemas.microsoft.com/office/drawing/2014/main" id="{1F291E21-4791-4557-84BB-CD0AA5826D10}"/>
              </a:ext>
            </a:extLst>
          </p:cNvPr>
          <p:cNvSpPr txBox="1"/>
          <p:nvPr/>
        </p:nvSpPr>
        <p:spPr>
          <a:xfrm>
            <a:off x="10098197" y="5502139"/>
            <a:ext cx="1917383"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Cette fonctionnalité me permet de supprimer par lot toutes les affiliations qui ont été ajoutées aux auteurs du dépôt.</a:t>
            </a:r>
          </a:p>
        </p:txBody>
      </p:sp>
      <p:pic>
        <p:nvPicPr>
          <p:cNvPr id="6" name="Image 5">
            <a:extLst>
              <a:ext uri="{FF2B5EF4-FFF2-40B4-BE49-F238E27FC236}">
                <a16:creationId xmlns:a16="http://schemas.microsoft.com/office/drawing/2014/main" id="{FC5C183B-B0AB-431A-B008-6A895424BAC7}"/>
              </a:ext>
            </a:extLst>
          </p:cNvPr>
          <p:cNvPicPr>
            <a:picLocks noChangeAspect="1"/>
          </p:cNvPicPr>
          <p:nvPr/>
        </p:nvPicPr>
        <p:blipFill rotWithShape="1">
          <a:blip r:embed="rId2"/>
          <a:srcRect l="19540" t="16493" r="20086"/>
          <a:stretch/>
        </p:blipFill>
        <p:spPr>
          <a:xfrm>
            <a:off x="1358014" y="2396212"/>
            <a:ext cx="7424751" cy="2426715"/>
          </a:xfrm>
          <a:prstGeom prst="rect">
            <a:avLst/>
          </a:prstGeom>
        </p:spPr>
      </p:pic>
      <p:sp>
        <p:nvSpPr>
          <p:cNvPr id="25" name="Google Shape;1203;p48">
            <a:extLst>
              <a:ext uri="{FF2B5EF4-FFF2-40B4-BE49-F238E27FC236}">
                <a16:creationId xmlns:a16="http://schemas.microsoft.com/office/drawing/2014/main" id="{688F256E-5320-470A-98B2-250B1679C1B6}"/>
              </a:ext>
            </a:extLst>
          </p:cNvPr>
          <p:cNvSpPr/>
          <p:nvPr/>
        </p:nvSpPr>
        <p:spPr>
          <a:xfrm>
            <a:off x="6874337" y="447341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6" name="Google Shape;1203;p48">
            <a:extLst>
              <a:ext uri="{FF2B5EF4-FFF2-40B4-BE49-F238E27FC236}">
                <a16:creationId xmlns:a16="http://schemas.microsoft.com/office/drawing/2014/main" id="{A7692425-0772-45E6-A8B4-32CF3CFADC66}"/>
              </a:ext>
            </a:extLst>
          </p:cNvPr>
          <p:cNvSpPr/>
          <p:nvPr/>
        </p:nvSpPr>
        <p:spPr>
          <a:xfrm>
            <a:off x="8782764" y="447341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8" name="Google Shape;1203;p48">
            <a:extLst>
              <a:ext uri="{FF2B5EF4-FFF2-40B4-BE49-F238E27FC236}">
                <a16:creationId xmlns:a16="http://schemas.microsoft.com/office/drawing/2014/main" id="{7F79C7DB-7A74-4935-80C7-FC2A282FF976}"/>
              </a:ext>
            </a:extLst>
          </p:cNvPr>
          <p:cNvSpPr/>
          <p:nvPr/>
        </p:nvSpPr>
        <p:spPr>
          <a:xfrm>
            <a:off x="9875838" y="319229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30" name="ZoneTexte 29">
            <a:extLst>
              <a:ext uri="{FF2B5EF4-FFF2-40B4-BE49-F238E27FC236}">
                <a16:creationId xmlns:a16="http://schemas.microsoft.com/office/drawing/2014/main" id="{1EB55C17-ECB2-41B5-84AC-34281D342695}"/>
              </a:ext>
            </a:extLst>
          </p:cNvPr>
          <p:cNvSpPr txBox="1"/>
          <p:nvPr/>
        </p:nvSpPr>
        <p:spPr>
          <a:xfrm>
            <a:off x="10098201" y="2697645"/>
            <a:ext cx="1917380" cy="147732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Cette fonctionnalité me permet d’afficher les informations de la structure, de les modifier (pour les entrées rouges uniquement), de supprimer l’association à l’auteur, de l’associer ou de la supprimer à tous les auteurs du dépôt.</a:t>
            </a:r>
          </a:p>
        </p:txBody>
      </p:sp>
      <p:sp>
        <p:nvSpPr>
          <p:cNvPr id="32" name="Google Shape;1203;p48">
            <a:extLst>
              <a:ext uri="{FF2B5EF4-FFF2-40B4-BE49-F238E27FC236}">
                <a16:creationId xmlns:a16="http://schemas.microsoft.com/office/drawing/2014/main" id="{4BA9A6FB-01E9-4A18-9879-84BC8D59C346}"/>
              </a:ext>
            </a:extLst>
          </p:cNvPr>
          <p:cNvSpPr/>
          <p:nvPr/>
        </p:nvSpPr>
        <p:spPr>
          <a:xfrm>
            <a:off x="7975320" y="39118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33" name="Image 32">
            <a:extLst>
              <a:ext uri="{FF2B5EF4-FFF2-40B4-BE49-F238E27FC236}">
                <a16:creationId xmlns:a16="http://schemas.microsoft.com/office/drawing/2014/main" id="{60BE2732-001A-43FB-B7D7-40A2E3CE6E6F}"/>
              </a:ext>
            </a:extLst>
          </p:cNvPr>
          <p:cNvPicPr>
            <a:picLocks noChangeAspect="1"/>
          </p:cNvPicPr>
          <p:nvPr/>
        </p:nvPicPr>
        <p:blipFill rotWithShape="1">
          <a:blip r:embed="rId3"/>
          <a:srcRect l="3995" t="2297" r="3395" b="5285"/>
          <a:stretch/>
        </p:blipFill>
        <p:spPr>
          <a:xfrm>
            <a:off x="6477719" y="5072527"/>
            <a:ext cx="1828795" cy="1266043"/>
          </a:xfrm>
          <a:prstGeom prst="rect">
            <a:avLst/>
          </a:prstGeom>
          <a:ln>
            <a:solidFill>
              <a:srgbClr val="DFDFDF"/>
            </a:solidFill>
          </a:ln>
        </p:spPr>
      </p:pic>
      <p:cxnSp>
        <p:nvCxnSpPr>
          <p:cNvPr id="34" name="Connecteur droit avec flèche 33">
            <a:extLst>
              <a:ext uri="{FF2B5EF4-FFF2-40B4-BE49-F238E27FC236}">
                <a16:creationId xmlns:a16="http://schemas.microsoft.com/office/drawing/2014/main" id="{1C37D3CD-9858-43BE-9417-86086F925C7D}"/>
              </a:ext>
            </a:extLst>
          </p:cNvPr>
          <p:cNvCxnSpPr>
            <a:cxnSpLocks/>
            <a:stCxn id="32" idx="4"/>
            <a:endCxn id="33" idx="0"/>
          </p:cNvCxnSpPr>
          <p:nvPr/>
        </p:nvCxnSpPr>
        <p:spPr>
          <a:xfrm flipH="1">
            <a:off x="7392117" y="4092098"/>
            <a:ext cx="672689" cy="98043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5" name="Ellipse 34">
            <a:extLst>
              <a:ext uri="{FF2B5EF4-FFF2-40B4-BE49-F238E27FC236}">
                <a16:creationId xmlns:a16="http://schemas.microsoft.com/office/drawing/2014/main" id="{FC8D8207-4934-469A-B192-2522F5ACD963}"/>
              </a:ext>
            </a:extLst>
          </p:cNvPr>
          <p:cNvSpPr/>
          <p:nvPr/>
        </p:nvSpPr>
        <p:spPr>
          <a:xfrm rot="10800000">
            <a:off x="8216393" y="3938786"/>
            <a:ext cx="180243" cy="99985"/>
          </a:xfrm>
          <a:prstGeom prst="ellipse">
            <a:avLst/>
          </a:prstGeom>
          <a:noFill/>
          <a:ln w="6350">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13ADE280-672B-4942-89AA-3156212972FB}"/>
              </a:ext>
            </a:extLst>
          </p:cNvPr>
          <p:cNvGrpSpPr/>
          <p:nvPr/>
        </p:nvGrpSpPr>
        <p:grpSpPr>
          <a:xfrm>
            <a:off x="9875838" y="4330724"/>
            <a:ext cx="2139742" cy="1015663"/>
            <a:chOff x="9875838" y="4099892"/>
            <a:chExt cx="2139742" cy="1015663"/>
          </a:xfrm>
        </p:grpSpPr>
        <p:sp>
          <p:nvSpPr>
            <p:cNvPr id="40" name="Google Shape;1203;p48">
              <a:extLst>
                <a:ext uri="{FF2B5EF4-FFF2-40B4-BE49-F238E27FC236}">
                  <a16:creationId xmlns:a16="http://schemas.microsoft.com/office/drawing/2014/main" id="{D3308DB2-9175-4222-9F84-04704CCA9329}"/>
                </a:ext>
              </a:extLst>
            </p:cNvPr>
            <p:cNvSpPr/>
            <p:nvPr/>
          </p:nvSpPr>
          <p:spPr>
            <a:xfrm>
              <a:off x="9875838" y="4517602"/>
              <a:ext cx="180000"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41" name="ZoneTexte 40">
              <a:extLst>
                <a:ext uri="{FF2B5EF4-FFF2-40B4-BE49-F238E27FC236}">
                  <a16:creationId xmlns:a16="http://schemas.microsoft.com/office/drawing/2014/main" id="{D31AB744-8BA7-4E5A-B42B-53208FEED940}"/>
                </a:ext>
              </a:extLst>
            </p:cNvPr>
            <p:cNvSpPr txBox="1"/>
            <p:nvPr/>
          </p:nvSpPr>
          <p:spPr>
            <a:xfrm>
              <a:off x="10098199" y="4099892"/>
              <a:ext cx="1917381"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‘Affilier les auteurs’ me donne la possibilité d’affilier tous les auteurs grâce à des propositions d’affiliations en fonction des dépôts existants sur HAL.</a:t>
              </a:r>
            </a:p>
          </p:txBody>
        </p:sp>
      </p:grpSp>
      <p:sp>
        <p:nvSpPr>
          <p:cNvPr id="22" name="Rectangle 21">
            <a:hlinkClick r:id="rId4" action="ppaction://hlinksldjump"/>
            <a:extLst>
              <a:ext uri="{FF2B5EF4-FFF2-40B4-BE49-F238E27FC236}">
                <a16:creationId xmlns:a16="http://schemas.microsoft.com/office/drawing/2014/main" id="{E7831167-7094-403F-BA0F-918DF1EB15C4}"/>
              </a:ext>
            </a:extLst>
          </p:cNvPr>
          <p:cNvSpPr/>
          <p:nvPr/>
        </p:nvSpPr>
        <p:spPr>
          <a:xfrm>
            <a:off x="3611562" y="308369"/>
            <a:ext cx="17986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028D46C9-7E9C-4764-B6FF-9C40C782D60C}"/>
              </a:ext>
            </a:extLst>
          </p:cNvPr>
          <p:cNvSpPr txBox="1"/>
          <p:nvPr/>
        </p:nvSpPr>
        <p:spPr>
          <a:xfrm>
            <a:off x="10098197" y="2085054"/>
            <a:ext cx="191996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compléter les affiliations grâce à différentes options :</a:t>
            </a:r>
          </a:p>
        </p:txBody>
      </p:sp>
    </p:spTree>
    <p:extLst>
      <p:ext uri="{BB962C8B-B14F-4D97-AF65-F5344CB8AC3E}">
        <p14:creationId xmlns:p14="http://schemas.microsoft.com/office/powerpoint/2010/main" val="1653053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33D44F-428B-4FC0-8336-C3027AFA7B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2E50F4E3-622D-4062-B6DC-13EF89A1B3F4}"/>
              </a:ext>
            </a:extLst>
          </p:cNvPr>
          <p:cNvSpPr>
            <a:spLocks noGrp="1"/>
          </p:cNvSpPr>
          <p:nvPr>
            <p:ph type="body" idx="20"/>
          </p:nvPr>
        </p:nvSpPr>
        <p:spPr>
          <a:xfrm>
            <a:off x="1055689" y="908050"/>
            <a:ext cx="7897812" cy="255702"/>
          </a:xfrm>
        </p:spPr>
        <p:txBody>
          <a:bodyPr/>
          <a:lstStyle/>
          <a:p>
            <a:r>
              <a:rPr lang="fr-FR" dirty="0"/>
              <a:t>6- Les informations principales</a:t>
            </a:r>
          </a:p>
        </p:txBody>
      </p:sp>
      <p:pic>
        <p:nvPicPr>
          <p:cNvPr id="6" name="Image 5">
            <a:extLst>
              <a:ext uri="{FF2B5EF4-FFF2-40B4-BE49-F238E27FC236}">
                <a16:creationId xmlns:a16="http://schemas.microsoft.com/office/drawing/2014/main" id="{A2751E16-DDAC-46C6-B13D-1C55F8101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88" y="2531645"/>
            <a:ext cx="7453307" cy="3464959"/>
          </a:xfrm>
          <a:prstGeom prst="rect">
            <a:avLst/>
          </a:prstGeom>
        </p:spPr>
      </p:pic>
      <p:sp>
        <p:nvSpPr>
          <p:cNvPr id="9" name="Google Shape;1203;p48">
            <a:extLst>
              <a:ext uri="{FF2B5EF4-FFF2-40B4-BE49-F238E27FC236}">
                <a16:creationId xmlns:a16="http://schemas.microsoft.com/office/drawing/2014/main" id="{D4967A4A-197F-46C7-9CC4-2E549880C295}"/>
              </a:ext>
            </a:extLst>
          </p:cNvPr>
          <p:cNvSpPr/>
          <p:nvPr/>
        </p:nvSpPr>
        <p:spPr>
          <a:xfrm>
            <a:off x="9875838" y="50612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ZoneTexte 10">
            <a:extLst>
              <a:ext uri="{FF2B5EF4-FFF2-40B4-BE49-F238E27FC236}">
                <a16:creationId xmlns:a16="http://schemas.microsoft.com/office/drawing/2014/main" id="{96580D47-5D62-40F2-A84D-8C45025782AC}"/>
              </a:ext>
            </a:extLst>
          </p:cNvPr>
          <p:cNvSpPr txBox="1"/>
          <p:nvPr/>
        </p:nvSpPr>
        <p:spPr>
          <a:xfrm>
            <a:off x="10113459" y="4874403"/>
            <a:ext cx="1795950"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 titre et le sous titre peuvent être ajoutés en plusieurs langues.</a:t>
            </a:r>
          </a:p>
        </p:txBody>
      </p:sp>
      <p:sp>
        <p:nvSpPr>
          <p:cNvPr id="18" name="Google Shape;1203;p48">
            <a:extLst>
              <a:ext uri="{FF2B5EF4-FFF2-40B4-BE49-F238E27FC236}">
                <a16:creationId xmlns:a16="http://schemas.microsoft.com/office/drawing/2014/main" id="{97A0B54F-2339-4033-BD1A-1644B76F9ABD}"/>
              </a:ext>
            </a:extLst>
          </p:cNvPr>
          <p:cNvSpPr/>
          <p:nvPr/>
        </p:nvSpPr>
        <p:spPr>
          <a:xfrm>
            <a:off x="1137167" y="349048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AA727517-8D5A-45BA-B3B7-0A2C516060C1}"/>
              </a:ext>
            </a:extLst>
          </p:cNvPr>
          <p:cNvSpPr txBox="1"/>
          <p:nvPr/>
        </p:nvSpPr>
        <p:spPr>
          <a:xfrm>
            <a:off x="955888" y="1584000"/>
            <a:ext cx="8743199" cy="600164"/>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Une fois les auteurs et leurs affiliations complétés, les informations principales sont à ajouter. La plupart de ces informations constitueront la citation, c’est la raison pour laquelle elles sont obligatoires. L’astérisque </a:t>
            </a:r>
            <a:r>
              <a:rPr lang="fr-FR" sz="1100" dirty="0">
                <a:solidFill>
                  <a:srgbClr val="538FC2"/>
                </a:solidFill>
                <a:latin typeface="CCSD_manrope" panose="00000500000000000000" pitchFamily="2" charset="0"/>
              </a:rPr>
              <a:t>*</a:t>
            </a:r>
            <a:r>
              <a:rPr lang="fr-FR" sz="1100" dirty="0">
                <a:solidFill>
                  <a:srgbClr val="00005F"/>
                </a:solidFill>
                <a:latin typeface="CCSD_manrope" panose="00000500000000000000" pitchFamily="2" charset="0"/>
              </a:rPr>
              <a:t> indique les métadonnées obligatoires pour chaque type de document.</a:t>
            </a:r>
          </a:p>
        </p:txBody>
      </p:sp>
      <p:sp>
        <p:nvSpPr>
          <p:cNvPr id="13" name="Rectangle 12">
            <a:hlinkClick r:id="rId3" action="ppaction://hlinksldjump"/>
            <a:extLst>
              <a:ext uri="{FF2B5EF4-FFF2-40B4-BE49-F238E27FC236}">
                <a16:creationId xmlns:a16="http://schemas.microsoft.com/office/drawing/2014/main" id="{0F45FA92-8561-4767-ADA3-239AA4E57891}"/>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Google Shape;1203;p48">
            <a:extLst>
              <a:ext uri="{FF2B5EF4-FFF2-40B4-BE49-F238E27FC236}">
                <a16:creationId xmlns:a16="http://schemas.microsoft.com/office/drawing/2014/main" id="{639EF2D4-C79F-480A-80BB-AD3894DC7143}"/>
              </a:ext>
            </a:extLst>
          </p:cNvPr>
          <p:cNvSpPr/>
          <p:nvPr/>
        </p:nvSpPr>
        <p:spPr>
          <a:xfrm>
            <a:off x="9875838" y="387758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D32C2455-C698-4456-92B3-E5164B34539D}"/>
              </a:ext>
            </a:extLst>
          </p:cNvPr>
          <p:cNvSpPr txBox="1"/>
          <p:nvPr/>
        </p:nvSpPr>
        <p:spPr>
          <a:xfrm>
            <a:off x="10113459" y="3613765"/>
            <a:ext cx="1795951"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Ces champs me permettent de compléter le titre et le sous-titre. La langue du champ peut être modifiée</a:t>
            </a:r>
          </a:p>
        </p:txBody>
      </p:sp>
      <p:sp>
        <p:nvSpPr>
          <p:cNvPr id="16" name="Google Shape;1203;p48">
            <a:extLst>
              <a:ext uri="{FF2B5EF4-FFF2-40B4-BE49-F238E27FC236}">
                <a16:creationId xmlns:a16="http://schemas.microsoft.com/office/drawing/2014/main" id="{3964E0DD-1CB7-4DA4-A246-2C4A8B861E81}"/>
              </a:ext>
            </a:extLst>
          </p:cNvPr>
          <p:cNvSpPr/>
          <p:nvPr/>
        </p:nvSpPr>
        <p:spPr>
          <a:xfrm>
            <a:off x="7645236" y="438745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19" name="Google Shape;523;p45">
            <a:extLst>
              <a:ext uri="{FF2B5EF4-FFF2-40B4-BE49-F238E27FC236}">
                <a16:creationId xmlns:a16="http://schemas.microsoft.com/office/drawing/2014/main" id="{E919B367-E908-4C33-9A0F-B95B01294388}"/>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1657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FBC005-C1F9-4726-A6F0-5459DF59844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F686BB6C-FF50-406E-8767-E6E8C6393C97}"/>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0" name="Espace réservé du texte 3">
            <a:extLst>
              <a:ext uri="{FF2B5EF4-FFF2-40B4-BE49-F238E27FC236}">
                <a16:creationId xmlns:a16="http://schemas.microsoft.com/office/drawing/2014/main" id="{1BAA42F4-5B5E-4F60-B84F-C6E496079C40}"/>
              </a:ext>
            </a:extLst>
          </p:cNvPr>
          <p:cNvSpPr>
            <a:spLocks noGrp="1"/>
          </p:cNvSpPr>
          <p:nvPr>
            <p:ph type="body" idx="24"/>
          </p:nvPr>
        </p:nvSpPr>
        <p:spPr/>
        <p:txBody>
          <a:bodyPr/>
          <a:lstStyle/>
          <a:p>
            <a:r>
              <a:rPr lang="fr-FR" dirty="0"/>
              <a:t>Domaine</a:t>
            </a:r>
          </a:p>
        </p:txBody>
      </p:sp>
      <p:pic>
        <p:nvPicPr>
          <p:cNvPr id="7" name="Image 6">
            <a:extLst>
              <a:ext uri="{FF2B5EF4-FFF2-40B4-BE49-F238E27FC236}">
                <a16:creationId xmlns:a16="http://schemas.microsoft.com/office/drawing/2014/main" id="{8EB49B60-86A3-4DAD-858C-7A6B382DDCC7}"/>
              </a:ext>
            </a:extLst>
          </p:cNvPr>
          <p:cNvPicPr>
            <a:picLocks noChangeAspect="1"/>
          </p:cNvPicPr>
          <p:nvPr/>
        </p:nvPicPr>
        <p:blipFill>
          <a:blip r:embed="rId2"/>
          <a:stretch>
            <a:fillRect/>
          </a:stretch>
        </p:blipFill>
        <p:spPr>
          <a:xfrm>
            <a:off x="3155739" y="4603892"/>
            <a:ext cx="2322563" cy="1203400"/>
          </a:xfrm>
          <a:prstGeom prst="rect">
            <a:avLst/>
          </a:prstGeom>
          <a:ln>
            <a:solidFill>
              <a:srgbClr val="DFDFDF"/>
            </a:solidFill>
          </a:ln>
        </p:spPr>
      </p:pic>
      <p:pic>
        <p:nvPicPr>
          <p:cNvPr id="9" name="Image 8">
            <a:extLst>
              <a:ext uri="{FF2B5EF4-FFF2-40B4-BE49-F238E27FC236}">
                <a16:creationId xmlns:a16="http://schemas.microsoft.com/office/drawing/2014/main" id="{8FC824B7-CA43-45E4-A142-55D13282A328}"/>
              </a:ext>
            </a:extLst>
          </p:cNvPr>
          <p:cNvPicPr>
            <a:picLocks noChangeAspect="1"/>
          </p:cNvPicPr>
          <p:nvPr/>
        </p:nvPicPr>
        <p:blipFill rotWithShape="1">
          <a:blip r:embed="rId3"/>
          <a:srcRect b="74025"/>
          <a:stretch/>
        </p:blipFill>
        <p:spPr>
          <a:xfrm>
            <a:off x="1074959" y="3074608"/>
            <a:ext cx="7616216" cy="1188427"/>
          </a:xfrm>
          <a:prstGeom prst="rect">
            <a:avLst/>
          </a:prstGeom>
        </p:spPr>
      </p:pic>
      <p:sp>
        <p:nvSpPr>
          <p:cNvPr id="10" name="Google Shape;1203;p48">
            <a:extLst>
              <a:ext uri="{FF2B5EF4-FFF2-40B4-BE49-F238E27FC236}">
                <a16:creationId xmlns:a16="http://schemas.microsoft.com/office/drawing/2014/main" id="{6A53B442-65E6-43C0-99F3-0167FFDEA610}"/>
              </a:ext>
            </a:extLst>
          </p:cNvPr>
          <p:cNvSpPr/>
          <p:nvPr/>
        </p:nvSpPr>
        <p:spPr>
          <a:xfrm>
            <a:off x="2124960" y="34880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11" name="Connecteur droit avec flèche 10">
            <a:extLst>
              <a:ext uri="{FF2B5EF4-FFF2-40B4-BE49-F238E27FC236}">
                <a16:creationId xmlns:a16="http://schemas.microsoft.com/office/drawing/2014/main" id="{27E788A2-C157-45DF-8290-3D7515A92401}"/>
              </a:ext>
            </a:extLst>
          </p:cNvPr>
          <p:cNvCxnSpPr>
            <a:cxnSpLocks/>
            <a:stCxn id="10" idx="5"/>
            <a:endCxn id="7" idx="0"/>
          </p:cNvCxnSpPr>
          <p:nvPr/>
        </p:nvCxnSpPr>
        <p:spPr>
          <a:xfrm>
            <a:off x="2277721" y="3641870"/>
            <a:ext cx="2039300" cy="962023"/>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4" name="Google Shape;1203;p48">
            <a:extLst>
              <a:ext uri="{FF2B5EF4-FFF2-40B4-BE49-F238E27FC236}">
                <a16:creationId xmlns:a16="http://schemas.microsoft.com/office/drawing/2014/main" id="{07F8D69A-33F6-471B-97E7-9C236C508C03}"/>
              </a:ext>
            </a:extLst>
          </p:cNvPr>
          <p:cNvSpPr/>
          <p:nvPr/>
        </p:nvSpPr>
        <p:spPr>
          <a:xfrm>
            <a:off x="985473" y="399502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cxnSp>
        <p:nvCxnSpPr>
          <p:cNvPr id="15" name="Google Shape;523;p45">
            <a:extLst>
              <a:ext uri="{FF2B5EF4-FFF2-40B4-BE49-F238E27FC236}">
                <a16:creationId xmlns:a16="http://schemas.microsoft.com/office/drawing/2014/main" id="{089BF15D-4710-4365-9CB0-4C0B5BB21158}"/>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Google Shape;1203;p48">
            <a:extLst>
              <a:ext uri="{FF2B5EF4-FFF2-40B4-BE49-F238E27FC236}">
                <a16:creationId xmlns:a16="http://schemas.microsoft.com/office/drawing/2014/main" id="{649A9B31-4D08-4043-8584-2131D1F3A0AD}"/>
              </a:ext>
            </a:extLst>
          </p:cNvPr>
          <p:cNvSpPr/>
          <p:nvPr/>
        </p:nvSpPr>
        <p:spPr>
          <a:xfrm>
            <a:off x="9878186" y="338576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0898A507-F8A9-4149-B408-C4646639A3B4}"/>
              </a:ext>
            </a:extLst>
          </p:cNvPr>
          <p:cNvSpPr/>
          <p:nvPr/>
        </p:nvSpPr>
        <p:spPr>
          <a:xfrm>
            <a:off x="9878186" y="4811461"/>
            <a:ext cx="184643"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8" name="ZoneTexte 17">
            <a:extLst>
              <a:ext uri="{FF2B5EF4-FFF2-40B4-BE49-F238E27FC236}">
                <a16:creationId xmlns:a16="http://schemas.microsoft.com/office/drawing/2014/main" id="{3ED23528-1AFF-4BF5-8795-72F2A0A66D92}"/>
              </a:ext>
            </a:extLst>
          </p:cNvPr>
          <p:cNvSpPr txBox="1"/>
          <p:nvPr/>
        </p:nvSpPr>
        <p:spPr>
          <a:xfrm>
            <a:off x="10101262" y="3057137"/>
            <a:ext cx="1953687"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discipline principale peut être ajoutée via la barre de recherche (une liste d'</a:t>
            </a:r>
            <a:r>
              <a:rPr lang="fr-FR" sz="1000" dirty="0" err="1">
                <a:solidFill>
                  <a:srgbClr val="00005F"/>
                </a:solidFill>
                <a:latin typeface="CCSD_manrope Light" panose="00000500000000000000" pitchFamily="2" charset="0"/>
              </a:rPr>
              <a:t>auto-complétion</a:t>
            </a:r>
            <a:r>
              <a:rPr lang="fr-FR" sz="1000" dirty="0">
                <a:solidFill>
                  <a:srgbClr val="00005F"/>
                </a:solidFill>
                <a:latin typeface="CCSD_manrope Light" panose="00000500000000000000" pitchFamily="2" charset="0"/>
              </a:rPr>
              <a:t> s'affiche), ou en faisant dérouler l'arborescence</a:t>
            </a:r>
          </a:p>
        </p:txBody>
      </p:sp>
      <p:sp>
        <p:nvSpPr>
          <p:cNvPr id="19" name="ZoneTexte 18">
            <a:extLst>
              <a:ext uri="{FF2B5EF4-FFF2-40B4-BE49-F238E27FC236}">
                <a16:creationId xmlns:a16="http://schemas.microsoft.com/office/drawing/2014/main" id="{16021ABB-09EA-4A08-8B8D-C4681DB826F2}"/>
              </a:ext>
            </a:extLst>
          </p:cNvPr>
          <p:cNvSpPr txBox="1"/>
          <p:nvPr/>
        </p:nvSpPr>
        <p:spPr>
          <a:xfrm>
            <a:off x="10101262" y="4701527"/>
            <a:ext cx="1972735" cy="400110"/>
          </a:xfrm>
          <a:prstGeom prst="rect">
            <a:avLst/>
          </a:prstGeom>
          <a:noFill/>
        </p:spPr>
        <p:txBody>
          <a:bodyPr wrap="square" rtlCol="0">
            <a:spAutoFit/>
          </a:bodyPr>
          <a:lstStyle/>
          <a:p>
            <a:pPr algn="just"/>
            <a:r>
              <a:rPr lang="fr-FR" sz="1000" dirty="0">
                <a:solidFill>
                  <a:srgbClr val="00005F"/>
                </a:solidFill>
                <a:latin typeface="CCSD_manrope Light" panose="00000500000000000000" pitchFamily="2" charset="0"/>
              </a:rPr>
              <a:t>D’autres disciplines peuvent être ajoutées</a:t>
            </a:r>
          </a:p>
        </p:txBody>
      </p:sp>
      <p:sp>
        <p:nvSpPr>
          <p:cNvPr id="21" name="ZoneTexte 20">
            <a:extLst>
              <a:ext uri="{FF2B5EF4-FFF2-40B4-BE49-F238E27FC236}">
                <a16:creationId xmlns:a16="http://schemas.microsoft.com/office/drawing/2014/main" id="{71DC8739-1C7D-4C6A-AE7B-015F9FB149FC}"/>
              </a:ext>
            </a:extLst>
          </p:cNvPr>
          <p:cNvSpPr txBox="1"/>
          <p:nvPr/>
        </p:nvSpPr>
        <p:spPr>
          <a:xfrm>
            <a:off x="962731" y="1593327"/>
            <a:ext cx="8729211"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Afin de mieux référencer un dépôt au sein de HAL, il est obligatoire d’ajouter au moins un domaine.</a:t>
            </a:r>
          </a:p>
        </p:txBody>
      </p:sp>
      <p:sp>
        <p:nvSpPr>
          <p:cNvPr id="22" name="Rectangle 21">
            <a:hlinkClick r:id="rId4" action="ppaction://hlinksldjump"/>
            <a:extLst>
              <a:ext uri="{FF2B5EF4-FFF2-40B4-BE49-F238E27FC236}">
                <a16:creationId xmlns:a16="http://schemas.microsoft.com/office/drawing/2014/main" id="{40495329-1407-4C1A-AC42-A347C9BEDE90}"/>
              </a:ext>
            </a:extLst>
          </p:cNvPr>
          <p:cNvSpPr/>
          <p:nvPr/>
        </p:nvSpPr>
        <p:spPr>
          <a:xfrm>
            <a:off x="3611562" y="308369"/>
            <a:ext cx="17938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8721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8C2E50-157A-4186-8355-78AAF5D186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434E02-B35F-4F5A-ADFB-89983D70243B}"/>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1" name="Espace réservé du texte 3">
            <a:extLst>
              <a:ext uri="{FF2B5EF4-FFF2-40B4-BE49-F238E27FC236}">
                <a16:creationId xmlns:a16="http://schemas.microsoft.com/office/drawing/2014/main" id="{9715BEA2-D07B-4DDA-A8AE-F86C9D8A1537}"/>
              </a:ext>
            </a:extLst>
          </p:cNvPr>
          <p:cNvSpPr>
            <a:spLocks noGrp="1"/>
          </p:cNvSpPr>
          <p:nvPr>
            <p:ph type="body" idx="24"/>
          </p:nvPr>
        </p:nvSpPr>
        <p:spPr>
          <a:xfrm>
            <a:off x="1052047" y="1263379"/>
            <a:ext cx="7897812" cy="349702"/>
          </a:xfrm>
        </p:spPr>
        <p:txBody>
          <a:bodyPr/>
          <a:lstStyle/>
          <a:p>
            <a:r>
              <a:rPr lang="fr-FR" dirty="0"/>
              <a:t>Revues</a:t>
            </a:r>
          </a:p>
        </p:txBody>
      </p:sp>
      <p:cxnSp>
        <p:nvCxnSpPr>
          <p:cNvPr id="6" name="Google Shape;523;p45">
            <a:extLst>
              <a:ext uri="{FF2B5EF4-FFF2-40B4-BE49-F238E27FC236}">
                <a16:creationId xmlns:a16="http://schemas.microsoft.com/office/drawing/2014/main" id="{60A5F29D-C03D-4A9A-BF87-1D6DD0B7D19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Google Shape;1203;p48">
            <a:extLst>
              <a:ext uri="{FF2B5EF4-FFF2-40B4-BE49-F238E27FC236}">
                <a16:creationId xmlns:a16="http://schemas.microsoft.com/office/drawing/2014/main" id="{48EE483C-E2D8-40F5-968B-A3D7344C6D66}"/>
              </a:ext>
            </a:extLst>
          </p:cNvPr>
          <p:cNvSpPr/>
          <p:nvPr/>
        </p:nvSpPr>
        <p:spPr>
          <a:xfrm>
            <a:off x="9881854" y="271340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Google Shape;1203;p48">
            <a:extLst>
              <a:ext uri="{FF2B5EF4-FFF2-40B4-BE49-F238E27FC236}">
                <a16:creationId xmlns:a16="http://schemas.microsoft.com/office/drawing/2014/main" id="{8EE4F8BD-1C65-4E2F-9BAC-0FBA2264F443}"/>
              </a:ext>
            </a:extLst>
          </p:cNvPr>
          <p:cNvSpPr/>
          <p:nvPr/>
        </p:nvSpPr>
        <p:spPr>
          <a:xfrm>
            <a:off x="9881854" y="357056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B62BF9F4-C2C3-4ECA-85AB-6CA0FCD8682D}"/>
              </a:ext>
            </a:extLst>
          </p:cNvPr>
          <p:cNvSpPr txBox="1"/>
          <p:nvPr/>
        </p:nvSpPr>
        <p:spPr>
          <a:xfrm>
            <a:off x="10113762" y="3306741"/>
            <a:ext cx="1946159"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jaune est une forme passée. Par exemple, lorsqu’une revue change de nom.</a:t>
            </a:r>
          </a:p>
        </p:txBody>
      </p:sp>
      <p:sp>
        <p:nvSpPr>
          <p:cNvPr id="31" name="Rectangle 30">
            <a:extLst>
              <a:ext uri="{FF2B5EF4-FFF2-40B4-BE49-F238E27FC236}">
                <a16:creationId xmlns:a16="http://schemas.microsoft.com/office/drawing/2014/main" id="{B4835210-F4EF-4CBE-AD1D-048DE317E242}"/>
              </a:ext>
            </a:extLst>
          </p:cNvPr>
          <p:cNvSpPr/>
          <p:nvPr/>
        </p:nvSpPr>
        <p:spPr>
          <a:xfrm>
            <a:off x="966024" y="1600685"/>
            <a:ext cx="8766397" cy="430887"/>
          </a:xfrm>
          <a:prstGeom prst="rect">
            <a:avLst/>
          </a:prstGeom>
        </p:spPr>
        <p:txBody>
          <a:bodyPr wrap="square">
            <a:spAutoFit/>
          </a:bodyPr>
          <a:lstStyle/>
          <a:p>
            <a:pPr lvl="0"/>
            <a:r>
              <a:rPr lang="fr-FR" sz="1100" dirty="0">
                <a:solidFill>
                  <a:srgbClr val="00005F"/>
                </a:solidFill>
                <a:latin typeface="CCSD_manrope" panose="00000500000000000000" pitchFamily="2" charset="0"/>
              </a:rPr>
              <a:t>Je peux ajouter un nom de revue grâce aux données déjà présentes dans HAL.</a:t>
            </a:r>
            <a:r>
              <a:rPr lang="fr-FR" sz="1100" dirty="0"/>
              <a:t> </a:t>
            </a:r>
            <a:r>
              <a:rPr lang="fr-FR" sz="1100" dirty="0">
                <a:solidFill>
                  <a:srgbClr val="00005F"/>
                </a:solidFill>
                <a:latin typeface="CCSD_manrope" panose="00000500000000000000" pitchFamily="2" charset="0"/>
              </a:rPr>
              <a:t>Le nom de la revue peut apparaître sous différentes couleurs.</a:t>
            </a:r>
          </a:p>
        </p:txBody>
      </p:sp>
      <p:sp>
        <p:nvSpPr>
          <p:cNvPr id="30" name="ZoneTexte 29">
            <a:extLst>
              <a:ext uri="{FF2B5EF4-FFF2-40B4-BE49-F238E27FC236}">
                <a16:creationId xmlns:a16="http://schemas.microsoft.com/office/drawing/2014/main" id="{709818CB-4B4D-4A52-A2BC-301AAEE583A2}"/>
              </a:ext>
            </a:extLst>
          </p:cNvPr>
          <p:cNvSpPr txBox="1"/>
          <p:nvPr/>
        </p:nvSpPr>
        <p:spPr>
          <a:xfrm>
            <a:off x="10113762" y="2603468"/>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verte est une forme valide actuelle.</a:t>
            </a:r>
          </a:p>
        </p:txBody>
      </p:sp>
      <p:grpSp>
        <p:nvGrpSpPr>
          <p:cNvPr id="4" name="Groupe 3">
            <a:extLst>
              <a:ext uri="{FF2B5EF4-FFF2-40B4-BE49-F238E27FC236}">
                <a16:creationId xmlns:a16="http://schemas.microsoft.com/office/drawing/2014/main" id="{A99295B5-FC48-4846-87EC-D8E74E142813}"/>
              </a:ext>
            </a:extLst>
          </p:cNvPr>
          <p:cNvGrpSpPr/>
          <p:nvPr/>
        </p:nvGrpSpPr>
        <p:grpSpPr>
          <a:xfrm>
            <a:off x="9875838" y="4352274"/>
            <a:ext cx="2178067" cy="553998"/>
            <a:chOff x="9881854" y="4250725"/>
            <a:chExt cx="2178067" cy="553998"/>
          </a:xfrm>
        </p:grpSpPr>
        <p:sp>
          <p:nvSpPr>
            <p:cNvPr id="28" name="Google Shape;1203;p48">
              <a:extLst>
                <a:ext uri="{FF2B5EF4-FFF2-40B4-BE49-F238E27FC236}">
                  <a16:creationId xmlns:a16="http://schemas.microsoft.com/office/drawing/2014/main" id="{44E82E6B-703D-473B-9156-D7AF253A1EC1}"/>
                </a:ext>
              </a:extLst>
            </p:cNvPr>
            <p:cNvSpPr/>
            <p:nvPr/>
          </p:nvSpPr>
          <p:spPr>
            <a:xfrm>
              <a:off x="9881854" y="444308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32" name="ZoneTexte 31">
              <a:extLst>
                <a:ext uri="{FF2B5EF4-FFF2-40B4-BE49-F238E27FC236}">
                  <a16:creationId xmlns:a16="http://schemas.microsoft.com/office/drawing/2014/main" id="{A6E9F4C2-51C7-43D4-8F50-4FFF52D7C3E8}"/>
                </a:ext>
              </a:extLst>
            </p:cNvPr>
            <p:cNvSpPr txBox="1"/>
            <p:nvPr/>
          </p:nvSpPr>
          <p:spPr>
            <a:xfrm>
              <a:off x="10113762" y="4250725"/>
              <a:ext cx="194615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entrée rouge est une forme qui n’a pas été vérifiée par un administrateur. </a:t>
              </a:r>
            </a:p>
          </p:txBody>
        </p:sp>
      </p:grpSp>
      <p:sp>
        <p:nvSpPr>
          <p:cNvPr id="40" name="Google Shape;1203;p48">
            <a:extLst>
              <a:ext uri="{FF2B5EF4-FFF2-40B4-BE49-F238E27FC236}">
                <a16:creationId xmlns:a16="http://schemas.microsoft.com/office/drawing/2014/main" id="{9D1A3BF0-2944-4561-8B6B-F182C7484E27}"/>
              </a:ext>
            </a:extLst>
          </p:cNvPr>
          <p:cNvSpPr/>
          <p:nvPr/>
        </p:nvSpPr>
        <p:spPr>
          <a:xfrm>
            <a:off x="9881854" y="53538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41" name="ZoneTexte 40">
            <a:extLst>
              <a:ext uri="{FF2B5EF4-FFF2-40B4-BE49-F238E27FC236}">
                <a16:creationId xmlns:a16="http://schemas.microsoft.com/office/drawing/2014/main" id="{629F5ED9-6C25-4457-A911-6B755299B8A5}"/>
              </a:ext>
            </a:extLst>
          </p:cNvPr>
          <p:cNvSpPr txBox="1"/>
          <p:nvPr/>
        </p:nvSpPr>
        <p:spPr>
          <a:xfrm>
            <a:off x="10113762" y="5243920"/>
            <a:ext cx="1946159"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 la revue souhaitée n’apparaît pas, je peux l’ajouter</a:t>
            </a:r>
          </a:p>
        </p:txBody>
      </p:sp>
      <p:pic>
        <p:nvPicPr>
          <p:cNvPr id="35" name="Image 34">
            <a:extLst>
              <a:ext uri="{FF2B5EF4-FFF2-40B4-BE49-F238E27FC236}">
                <a16:creationId xmlns:a16="http://schemas.microsoft.com/office/drawing/2014/main" id="{706BB6C9-299D-4B03-B8A8-CEB72FE10AE7}"/>
              </a:ext>
            </a:extLst>
          </p:cNvPr>
          <p:cNvPicPr>
            <a:picLocks noChangeAspect="1"/>
          </p:cNvPicPr>
          <p:nvPr/>
        </p:nvPicPr>
        <p:blipFill rotWithShape="1">
          <a:blip r:embed="rId2"/>
          <a:srcRect l="8535" t="8139" r="9546"/>
          <a:stretch/>
        </p:blipFill>
        <p:spPr>
          <a:xfrm>
            <a:off x="5224318" y="4527726"/>
            <a:ext cx="4017791" cy="1731869"/>
          </a:xfrm>
          <a:prstGeom prst="rect">
            <a:avLst/>
          </a:prstGeom>
          <a:ln>
            <a:solidFill>
              <a:srgbClr val="DFDFDF"/>
            </a:solidFill>
          </a:ln>
        </p:spPr>
      </p:pic>
      <p:grpSp>
        <p:nvGrpSpPr>
          <p:cNvPr id="11" name="Groupe 10">
            <a:extLst>
              <a:ext uri="{FF2B5EF4-FFF2-40B4-BE49-F238E27FC236}">
                <a16:creationId xmlns:a16="http://schemas.microsoft.com/office/drawing/2014/main" id="{979CB9A2-DFD4-45AE-A453-A0B0EC9F3200}"/>
              </a:ext>
            </a:extLst>
          </p:cNvPr>
          <p:cNvGrpSpPr/>
          <p:nvPr/>
        </p:nvGrpSpPr>
        <p:grpSpPr>
          <a:xfrm>
            <a:off x="787055" y="2642527"/>
            <a:ext cx="5906560" cy="1561508"/>
            <a:chOff x="3221444" y="1851286"/>
            <a:chExt cx="5906560" cy="1561508"/>
          </a:xfrm>
        </p:grpSpPr>
        <p:grpSp>
          <p:nvGrpSpPr>
            <p:cNvPr id="10" name="Groupe 9">
              <a:extLst>
                <a:ext uri="{FF2B5EF4-FFF2-40B4-BE49-F238E27FC236}">
                  <a16:creationId xmlns:a16="http://schemas.microsoft.com/office/drawing/2014/main" id="{7547E668-CEF5-4626-9BE7-52BC8C0AA3C1}"/>
                </a:ext>
              </a:extLst>
            </p:cNvPr>
            <p:cNvGrpSpPr/>
            <p:nvPr/>
          </p:nvGrpSpPr>
          <p:grpSpPr>
            <a:xfrm>
              <a:off x="3287698" y="1851286"/>
              <a:ext cx="5840306" cy="1561508"/>
              <a:chOff x="3176190" y="2648246"/>
              <a:chExt cx="5840306" cy="1561508"/>
            </a:xfrm>
          </p:grpSpPr>
          <p:grpSp>
            <p:nvGrpSpPr>
              <p:cNvPr id="7" name="Groupe 6">
                <a:extLst>
                  <a:ext uri="{FF2B5EF4-FFF2-40B4-BE49-F238E27FC236}">
                    <a16:creationId xmlns:a16="http://schemas.microsoft.com/office/drawing/2014/main" id="{F97CF414-5565-4ED1-A81A-C7375CECE4A8}"/>
                  </a:ext>
                </a:extLst>
              </p:cNvPr>
              <p:cNvGrpSpPr/>
              <p:nvPr/>
            </p:nvGrpSpPr>
            <p:grpSpPr>
              <a:xfrm>
                <a:off x="3176190" y="2648246"/>
                <a:ext cx="5839620" cy="1561508"/>
                <a:chOff x="3499971" y="1906524"/>
                <a:chExt cx="5839620" cy="1561508"/>
              </a:xfrm>
            </p:grpSpPr>
            <p:pic>
              <p:nvPicPr>
                <p:cNvPr id="5" name="Image 4">
                  <a:extLst>
                    <a:ext uri="{FF2B5EF4-FFF2-40B4-BE49-F238E27FC236}">
                      <a16:creationId xmlns:a16="http://schemas.microsoft.com/office/drawing/2014/main" id="{206325AF-1FCD-436C-9B43-767D11E44432}"/>
                    </a:ext>
                  </a:extLst>
                </p:cNvPr>
                <p:cNvPicPr>
                  <a:picLocks noChangeAspect="1"/>
                </p:cNvPicPr>
                <p:nvPr/>
              </p:nvPicPr>
              <p:blipFill rotWithShape="1">
                <a:blip r:embed="rId3"/>
                <a:srcRect l="95654" r="68" b="20429"/>
                <a:stretch/>
              </p:blipFill>
              <p:spPr>
                <a:xfrm>
                  <a:off x="8907595" y="1906524"/>
                  <a:ext cx="431996" cy="1561508"/>
                </a:xfrm>
                <a:prstGeom prst="rect">
                  <a:avLst/>
                </a:prstGeom>
              </p:spPr>
            </p:pic>
            <p:pic>
              <p:nvPicPr>
                <p:cNvPr id="22" name="Image 21">
                  <a:extLst>
                    <a:ext uri="{FF2B5EF4-FFF2-40B4-BE49-F238E27FC236}">
                      <a16:creationId xmlns:a16="http://schemas.microsoft.com/office/drawing/2014/main" id="{BDFE6518-8A92-4638-9AEB-CB29E9A29252}"/>
                    </a:ext>
                  </a:extLst>
                </p:cNvPr>
                <p:cNvPicPr>
                  <a:picLocks noChangeAspect="1"/>
                </p:cNvPicPr>
                <p:nvPr/>
              </p:nvPicPr>
              <p:blipFill rotWithShape="1">
                <a:blip r:embed="rId3"/>
                <a:srcRect r="46448" b="20429"/>
                <a:stretch/>
              </p:blipFill>
              <p:spPr>
                <a:xfrm>
                  <a:off x="3499971" y="1906524"/>
                  <a:ext cx="5407624" cy="1561508"/>
                </a:xfrm>
                <a:prstGeom prst="rect">
                  <a:avLst/>
                </a:prstGeom>
              </p:spPr>
            </p:pic>
          </p:grpSp>
          <p:sp>
            <p:nvSpPr>
              <p:cNvPr id="36" name="Google Shape;1203;p48">
                <a:extLst>
                  <a:ext uri="{FF2B5EF4-FFF2-40B4-BE49-F238E27FC236}">
                    <a16:creationId xmlns:a16="http://schemas.microsoft.com/office/drawing/2014/main" id="{1DB27EAC-5C17-4663-898F-ADAC59AB59AD}"/>
                  </a:ext>
                </a:extLst>
              </p:cNvPr>
              <p:cNvSpPr/>
              <p:nvPr/>
            </p:nvSpPr>
            <p:spPr>
              <a:xfrm>
                <a:off x="8837526" y="2953596"/>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grpSp>
        <p:sp>
          <p:nvSpPr>
            <p:cNvPr id="18" name="Google Shape;1203;p48">
              <a:extLst>
                <a:ext uri="{FF2B5EF4-FFF2-40B4-BE49-F238E27FC236}">
                  <a16:creationId xmlns:a16="http://schemas.microsoft.com/office/drawing/2014/main" id="{AE40ACC5-7AF2-4036-BFBC-21B257442121}"/>
                </a:ext>
              </a:extLst>
            </p:cNvPr>
            <p:cNvSpPr/>
            <p:nvPr/>
          </p:nvSpPr>
          <p:spPr>
            <a:xfrm>
              <a:off x="7569223" y="2851796"/>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FD1EEAC3-1F34-493E-BE44-54E3B726BF0C}"/>
                </a:ext>
              </a:extLst>
            </p:cNvPr>
            <p:cNvSpPr/>
            <p:nvPr/>
          </p:nvSpPr>
          <p:spPr>
            <a:xfrm>
              <a:off x="3221444" y="2581614"/>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ACB86427-399A-48D9-980F-A21CAAFB83F0}"/>
                </a:ext>
              </a:extLst>
            </p:cNvPr>
            <p:cNvSpPr/>
            <p:nvPr/>
          </p:nvSpPr>
          <p:spPr>
            <a:xfrm>
              <a:off x="3221444" y="3150990"/>
              <a:ext cx="178970" cy="180242"/>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grpSp>
      <p:cxnSp>
        <p:nvCxnSpPr>
          <p:cNvPr id="37" name="Connecteur droit avec flèche 36">
            <a:extLst>
              <a:ext uri="{FF2B5EF4-FFF2-40B4-BE49-F238E27FC236}">
                <a16:creationId xmlns:a16="http://schemas.microsoft.com/office/drawing/2014/main" id="{B149461C-4CDD-4765-AA79-9957CE6F41EB}"/>
              </a:ext>
            </a:extLst>
          </p:cNvPr>
          <p:cNvCxnSpPr>
            <a:cxnSpLocks/>
            <a:stCxn id="36" idx="4"/>
            <a:endCxn id="35" idx="0"/>
          </p:cNvCxnSpPr>
          <p:nvPr/>
        </p:nvCxnSpPr>
        <p:spPr>
          <a:xfrm>
            <a:off x="6604130" y="3128119"/>
            <a:ext cx="629084" cy="1399607"/>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38" name="Rectangle 37">
            <a:hlinkClick r:id="rId4" action="ppaction://hlinksldjump"/>
            <a:extLst>
              <a:ext uri="{FF2B5EF4-FFF2-40B4-BE49-F238E27FC236}">
                <a16:creationId xmlns:a16="http://schemas.microsoft.com/office/drawing/2014/main" id="{5411D58D-F95F-49DA-A3F4-38709FA033D3}"/>
              </a:ext>
            </a:extLst>
          </p:cNvPr>
          <p:cNvSpPr/>
          <p:nvPr/>
        </p:nvSpPr>
        <p:spPr>
          <a:xfrm>
            <a:off x="3557121" y="69670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hlinkClick r:id="rId4" action="ppaction://hlinksldjump"/>
            <a:extLst>
              <a:ext uri="{FF2B5EF4-FFF2-40B4-BE49-F238E27FC236}">
                <a16:creationId xmlns:a16="http://schemas.microsoft.com/office/drawing/2014/main" id="{3C963F33-B305-4D7D-9A83-C5151AF2C8AF}"/>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2510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3AA5725B-4448-4DA7-8F31-612C8BD2D607}"/>
              </a:ext>
            </a:extLst>
          </p:cNvPr>
          <p:cNvGrpSpPr/>
          <p:nvPr/>
        </p:nvGrpSpPr>
        <p:grpSpPr>
          <a:xfrm>
            <a:off x="1397459" y="2676542"/>
            <a:ext cx="1170135" cy="2116247"/>
            <a:chOff x="495611" y="2419718"/>
            <a:chExt cx="1170135" cy="1896427"/>
          </a:xfrm>
        </p:grpSpPr>
        <p:sp>
          <p:nvSpPr>
            <p:cNvPr id="5" name="ZoneTexte 4">
              <a:extLst>
                <a:ext uri="{FF2B5EF4-FFF2-40B4-BE49-F238E27FC236}">
                  <a16:creationId xmlns:a16="http://schemas.microsoft.com/office/drawing/2014/main" id="{B5260818-F53A-48FC-AC47-451D063D84E5}"/>
                </a:ext>
              </a:extLst>
            </p:cNvPr>
            <p:cNvSpPr txBox="1"/>
            <p:nvPr/>
          </p:nvSpPr>
          <p:spPr>
            <a:xfrm>
              <a:off x="495611" y="3681789"/>
              <a:ext cx="184731" cy="634356"/>
            </a:xfrm>
            <a:prstGeom prst="rect">
              <a:avLst/>
            </a:prstGeom>
            <a:noFill/>
          </p:spPr>
          <p:txBody>
            <a:bodyPr wrap="none" rtlCol="0" anchor="ctr">
              <a:spAutoFit/>
            </a:bodyPr>
            <a:lstStyle/>
            <a:p>
              <a:endParaRPr lang="fr-FR" sz="4000" dirty="0">
                <a:ln w="0">
                  <a:noFill/>
                </a:ln>
                <a:solidFill>
                  <a:srgbClr val="1E198E"/>
                </a:solidFill>
                <a:latin typeface="CCSD_manrope Light" panose="00000500000000000000" pitchFamily="2" charset="0"/>
              </a:endParaRPr>
            </a:p>
          </p:txBody>
        </p:sp>
        <p:pic>
          <p:nvPicPr>
            <p:cNvPr id="11" name="Graphique 10">
              <a:extLst>
                <a:ext uri="{FF2B5EF4-FFF2-40B4-BE49-F238E27FC236}">
                  <a16:creationId xmlns:a16="http://schemas.microsoft.com/office/drawing/2014/main" id="{DB0B8EDA-2D53-4A67-BF67-1EFEF99B34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607" y="2419718"/>
              <a:ext cx="1157139" cy="1126688"/>
            </a:xfrm>
            <a:prstGeom prst="rect">
              <a:avLst/>
            </a:prstGeom>
          </p:spPr>
        </p:pic>
      </p:grpSp>
      <p:grpSp>
        <p:nvGrpSpPr>
          <p:cNvPr id="58" name="Groupe 57">
            <a:extLst>
              <a:ext uri="{FF2B5EF4-FFF2-40B4-BE49-F238E27FC236}">
                <a16:creationId xmlns:a16="http://schemas.microsoft.com/office/drawing/2014/main" id="{A807706D-E6BC-4DE3-93A3-276C5F2A5CF0}"/>
              </a:ext>
            </a:extLst>
          </p:cNvPr>
          <p:cNvGrpSpPr/>
          <p:nvPr/>
        </p:nvGrpSpPr>
        <p:grpSpPr>
          <a:xfrm>
            <a:off x="6319531" y="2035186"/>
            <a:ext cx="3857312" cy="3255340"/>
            <a:chOff x="5020705" y="1822534"/>
            <a:chExt cx="3857310" cy="3203645"/>
          </a:xfrm>
        </p:grpSpPr>
        <p:grpSp>
          <p:nvGrpSpPr>
            <p:cNvPr id="57" name="Groupe 56">
              <a:extLst>
                <a:ext uri="{FF2B5EF4-FFF2-40B4-BE49-F238E27FC236}">
                  <a16:creationId xmlns:a16="http://schemas.microsoft.com/office/drawing/2014/main" id="{85898C29-9FF8-41B0-943D-C9CCC8CEA7CB}"/>
                </a:ext>
              </a:extLst>
            </p:cNvPr>
            <p:cNvGrpSpPr/>
            <p:nvPr/>
          </p:nvGrpSpPr>
          <p:grpSpPr>
            <a:xfrm>
              <a:off x="5065588" y="1822534"/>
              <a:ext cx="3095886" cy="575488"/>
              <a:chOff x="5065588" y="1822534"/>
              <a:chExt cx="3095886" cy="575488"/>
            </a:xfrm>
          </p:grpSpPr>
          <p:sp>
            <p:nvSpPr>
              <p:cNvPr id="19" name="ZoneTexte 18">
                <a:hlinkClick r:id="rId4" action="ppaction://hlinksldjump"/>
                <a:extLst>
                  <a:ext uri="{FF2B5EF4-FFF2-40B4-BE49-F238E27FC236}">
                    <a16:creationId xmlns:a16="http://schemas.microsoft.com/office/drawing/2014/main" id="{3A5467E9-958A-416E-8B0D-DA05888E0D1E}"/>
                  </a:ext>
                </a:extLst>
              </p:cNvPr>
              <p:cNvSpPr txBox="1"/>
              <p:nvPr/>
            </p:nvSpPr>
            <p:spPr>
              <a:xfrm>
                <a:off x="5065588" y="1822534"/>
                <a:ext cx="332142"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1</a:t>
                </a:r>
              </a:p>
            </p:txBody>
          </p:sp>
          <p:sp>
            <p:nvSpPr>
              <p:cNvPr id="23" name="ZoneTexte 22">
                <a:hlinkClick r:id="rId4" action="ppaction://hlinksldjump"/>
                <a:extLst>
                  <a:ext uri="{FF2B5EF4-FFF2-40B4-BE49-F238E27FC236}">
                    <a16:creationId xmlns:a16="http://schemas.microsoft.com/office/drawing/2014/main" id="{A82CACC7-9788-4DEB-96B7-BD6AE38E1EDC}"/>
                  </a:ext>
                </a:extLst>
              </p:cNvPr>
              <p:cNvSpPr txBox="1"/>
              <p:nvPr/>
            </p:nvSpPr>
            <p:spPr>
              <a:xfrm>
                <a:off x="5538641" y="1945645"/>
                <a:ext cx="2622833"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Cadre législatif et politique</a:t>
                </a:r>
              </a:p>
            </p:txBody>
          </p:sp>
        </p:grpSp>
        <p:grpSp>
          <p:nvGrpSpPr>
            <p:cNvPr id="56" name="Groupe 55">
              <a:extLst>
                <a:ext uri="{FF2B5EF4-FFF2-40B4-BE49-F238E27FC236}">
                  <a16:creationId xmlns:a16="http://schemas.microsoft.com/office/drawing/2014/main" id="{F85830F2-53C6-45F1-89BA-341FF6081C39}"/>
                </a:ext>
              </a:extLst>
            </p:cNvPr>
            <p:cNvGrpSpPr/>
            <p:nvPr/>
          </p:nvGrpSpPr>
          <p:grpSpPr>
            <a:xfrm>
              <a:off x="5025514" y="2698587"/>
              <a:ext cx="3830060" cy="575488"/>
              <a:chOff x="5025514" y="2698587"/>
              <a:chExt cx="3830060" cy="575488"/>
            </a:xfrm>
          </p:grpSpPr>
          <p:sp>
            <p:nvSpPr>
              <p:cNvPr id="20" name="ZoneTexte 19">
                <a:hlinkClick r:id="rId5" action="ppaction://hlinksldjump"/>
                <a:extLst>
                  <a:ext uri="{FF2B5EF4-FFF2-40B4-BE49-F238E27FC236}">
                    <a16:creationId xmlns:a16="http://schemas.microsoft.com/office/drawing/2014/main" id="{3C0558D5-DC0A-4251-BF30-BB58FFA5D0E2}"/>
                  </a:ext>
                </a:extLst>
              </p:cNvPr>
              <p:cNvSpPr txBox="1"/>
              <p:nvPr/>
            </p:nvSpPr>
            <p:spPr>
              <a:xfrm>
                <a:off x="5025514" y="2698587"/>
                <a:ext cx="412292"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2</a:t>
                </a:r>
              </a:p>
            </p:txBody>
          </p:sp>
          <p:sp>
            <p:nvSpPr>
              <p:cNvPr id="24" name="ZoneTexte 23">
                <a:hlinkClick r:id="rId5" action="ppaction://hlinksldjump"/>
                <a:extLst>
                  <a:ext uri="{FF2B5EF4-FFF2-40B4-BE49-F238E27FC236}">
                    <a16:creationId xmlns:a16="http://schemas.microsoft.com/office/drawing/2014/main" id="{31205615-47D6-4E91-BB25-F3C8B93EFCBB}"/>
                  </a:ext>
                </a:extLst>
              </p:cNvPr>
              <p:cNvSpPr txBox="1"/>
              <p:nvPr/>
            </p:nvSpPr>
            <p:spPr>
              <a:xfrm>
                <a:off x="5538642" y="2821696"/>
                <a:ext cx="3316932"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Quelle version déposer </a:t>
                </a:r>
                <a:r>
                  <a:rPr lang="fr-FR" sz="1600">
                    <a:solidFill>
                      <a:srgbClr val="1E198E"/>
                    </a:solidFill>
                    <a:latin typeface="CCSD_manrope Light" panose="00000500000000000000" pitchFamily="2" charset="0"/>
                  </a:rPr>
                  <a:t>dans HAL </a:t>
                </a:r>
                <a:r>
                  <a:rPr lang="fr-FR" sz="1600" dirty="0">
                    <a:solidFill>
                      <a:srgbClr val="1E198E"/>
                    </a:solidFill>
                    <a:latin typeface="CCSD_manrope Light" panose="00000500000000000000" pitchFamily="2" charset="0"/>
                  </a:rPr>
                  <a:t>?</a:t>
                </a:r>
              </a:p>
            </p:txBody>
          </p:sp>
        </p:grpSp>
        <p:grpSp>
          <p:nvGrpSpPr>
            <p:cNvPr id="55" name="Groupe 54">
              <a:extLst>
                <a:ext uri="{FF2B5EF4-FFF2-40B4-BE49-F238E27FC236}">
                  <a16:creationId xmlns:a16="http://schemas.microsoft.com/office/drawing/2014/main" id="{2EA7BC24-2353-425E-AA91-861790DF9CFF}"/>
                </a:ext>
              </a:extLst>
            </p:cNvPr>
            <p:cNvGrpSpPr/>
            <p:nvPr/>
          </p:nvGrpSpPr>
          <p:grpSpPr>
            <a:xfrm>
              <a:off x="5029520" y="3574639"/>
              <a:ext cx="3848495" cy="581455"/>
              <a:chOff x="5029520" y="3574639"/>
              <a:chExt cx="3848495" cy="581455"/>
            </a:xfrm>
          </p:grpSpPr>
          <p:sp>
            <p:nvSpPr>
              <p:cNvPr id="21" name="ZoneTexte 20">
                <a:hlinkClick r:id="rId6" action="ppaction://hlinksldjump"/>
                <a:extLst>
                  <a:ext uri="{FF2B5EF4-FFF2-40B4-BE49-F238E27FC236}">
                    <a16:creationId xmlns:a16="http://schemas.microsoft.com/office/drawing/2014/main" id="{646ACA83-B8A3-4E3B-A163-954266E7A223}"/>
                  </a:ext>
                </a:extLst>
              </p:cNvPr>
              <p:cNvSpPr txBox="1"/>
              <p:nvPr/>
            </p:nvSpPr>
            <p:spPr>
              <a:xfrm>
                <a:off x="5029520" y="3574639"/>
                <a:ext cx="404277" cy="575489"/>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3</a:t>
                </a:r>
              </a:p>
            </p:txBody>
          </p:sp>
          <p:sp>
            <p:nvSpPr>
              <p:cNvPr id="25" name="ZoneTexte 24">
                <a:hlinkClick r:id="rId6" action="ppaction://hlinksldjump"/>
                <a:extLst>
                  <a:ext uri="{FF2B5EF4-FFF2-40B4-BE49-F238E27FC236}">
                    <a16:creationId xmlns:a16="http://schemas.microsoft.com/office/drawing/2014/main" id="{988D19F6-5271-42B2-AB8E-920B4E3053D1}"/>
                  </a:ext>
                </a:extLst>
              </p:cNvPr>
              <p:cNvSpPr txBox="1"/>
              <p:nvPr/>
            </p:nvSpPr>
            <p:spPr>
              <a:xfrm>
                <a:off x="5538641" y="3580605"/>
                <a:ext cx="3339374" cy="575489"/>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Comment savoir s’il est nécessaire</a:t>
                </a:r>
              </a:p>
              <a:p>
                <a:r>
                  <a:rPr lang="fr-FR" sz="1600" dirty="0">
                    <a:solidFill>
                      <a:srgbClr val="1E198E"/>
                    </a:solidFill>
                    <a:latin typeface="CCSD_manrope Light" panose="00000500000000000000" pitchFamily="2" charset="0"/>
                  </a:rPr>
                  <a:t>d’ajouter un embargo ?</a:t>
                </a:r>
              </a:p>
            </p:txBody>
          </p:sp>
        </p:grpSp>
        <p:grpSp>
          <p:nvGrpSpPr>
            <p:cNvPr id="54" name="Groupe 53">
              <a:extLst>
                <a:ext uri="{FF2B5EF4-FFF2-40B4-BE49-F238E27FC236}">
                  <a16:creationId xmlns:a16="http://schemas.microsoft.com/office/drawing/2014/main" id="{F21C70FF-087D-4AC1-A2C7-5731FF3A7161}"/>
                </a:ext>
              </a:extLst>
            </p:cNvPr>
            <p:cNvGrpSpPr/>
            <p:nvPr/>
          </p:nvGrpSpPr>
          <p:grpSpPr>
            <a:xfrm>
              <a:off x="5020705" y="4450691"/>
              <a:ext cx="1876000" cy="575488"/>
              <a:chOff x="5020705" y="4450691"/>
              <a:chExt cx="1876000" cy="575488"/>
            </a:xfrm>
          </p:grpSpPr>
          <p:sp>
            <p:nvSpPr>
              <p:cNvPr id="26" name="ZoneTexte 25">
                <a:hlinkClick r:id="rId7" action="ppaction://hlinksldjump"/>
                <a:extLst>
                  <a:ext uri="{FF2B5EF4-FFF2-40B4-BE49-F238E27FC236}">
                    <a16:creationId xmlns:a16="http://schemas.microsoft.com/office/drawing/2014/main" id="{0A6D0297-2B24-4615-B1F6-D06F5F5039AC}"/>
                  </a:ext>
                </a:extLst>
              </p:cNvPr>
              <p:cNvSpPr txBox="1"/>
              <p:nvPr/>
            </p:nvSpPr>
            <p:spPr>
              <a:xfrm>
                <a:off x="5538642" y="4573800"/>
                <a:ext cx="1358063" cy="333178"/>
              </a:xfrm>
              <a:prstGeom prst="rect">
                <a:avLst/>
              </a:prstGeom>
              <a:noFill/>
            </p:spPr>
            <p:txBody>
              <a:bodyPr wrap="none" rtlCol="0">
                <a:spAutoFit/>
              </a:bodyPr>
              <a:lstStyle/>
              <a:p>
                <a:r>
                  <a:rPr lang="fr-FR" sz="1600" dirty="0">
                    <a:solidFill>
                      <a:srgbClr val="1E198E"/>
                    </a:solidFill>
                    <a:latin typeface="CCSD_manrope Light" panose="00000500000000000000" pitchFamily="2" charset="0"/>
                  </a:rPr>
                  <a:t>Boîte à outils</a:t>
                </a:r>
              </a:p>
            </p:txBody>
          </p:sp>
          <p:sp>
            <p:nvSpPr>
              <p:cNvPr id="27" name="ZoneTexte 26">
                <a:hlinkClick r:id="rId7" action="ppaction://hlinksldjump"/>
                <a:extLst>
                  <a:ext uri="{FF2B5EF4-FFF2-40B4-BE49-F238E27FC236}">
                    <a16:creationId xmlns:a16="http://schemas.microsoft.com/office/drawing/2014/main" id="{83FDA1C5-481D-49D1-8954-37822AD9B2A3}"/>
                  </a:ext>
                </a:extLst>
              </p:cNvPr>
              <p:cNvSpPr txBox="1"/>
              <p:nvPr/>
            </p:nvSpPr>
            <p:spPr>
              <a:xfrm>
                <a:off x="5020705" y="4450691"/>
                <a:ext cx="421910" cy="575488"/>
              </a:xfrm>
              <a:prstGeom prst="rect">
                <a:avLst/>
              </a:prstGeom>
              <a:noFill/>
            </p:spPr>
            <p:txBody>
              <a:bodyPr wrap="none" rtlCol="0">
                <a:spAutoFit/>
              </a:bodyPr>
              <a:lstStyle/>
              <a:p>
                <a:pPr algn="ctr"/>
                <a:r>
                  <a:rPr lang="fr-FR" sz="3200" dirty="0">
                    <a:solidFill>
                      <a:srgbClr val="1E198E"/>
                    </a:solidFill>
                    <a:latin typeface="CCSD_manrope Medium" panose="00000500000000000000" pitchFamily="2" charset="0"/>
                  </a:rPr>
                  <a:t>4</a:t>
                </a:r>
              </a:p>
            </p:txBody>
          </p:sp>
        </p:grpSp>
      </p:grpSp>
      <p:sp>
        <p:nvSpPr>
          <p:cNvPr id="3" name="Titre 2">
            <a:extLst>
              <a:ext uri="{FF2B5EF4-FFF2-40B4-BE49-F238E27FC236}">
                <a16:creationId xmlns:a16="http://schemas.microsoft.com/office/drawing/2014/main" id="{CDA5E8D0-D448-4441-A026-9595CA1A68D6}"/>
              </a:ext>
            </a:extLst>
          </p:cNvPr>
          <p:cNvSpPr>
            <a:spLocks noGrp="1"/>
          </p:cNvSpPr>
          <p:nvPr>
            <p:ph type="ctrTitle"/>
          </p:nvPr>
        </p:nvSpPr>
        <p:spPr/>
        <p:txBody>
          <a:bodyPr/>
          <a:lstStyle/>
          <a:p>
            <a:r>
              <a:rPr lang="fr-FR" dirty="0">
                <a:ln w="0">
                  <a:noFill/>
                </a:ln>
                <a:solidFill>
                  <a:srgbClr val="1E198E"/>
                </a:solidFill>
                <a:latin typeface="CCSD_manrope Light" panose="00000500000000000000" pitchFamily="2" charset="0"/>
              </a:rPr>
              <a:t>Droit et publication</a:t>
            </a:r>
          </a:p>
        </p:txBody>
      </p:sp>
      <p:sp>
        <p:nvSpPr>
          <p:cNvPr id="4" name="Espace réservé du texte 3">
            <a:extLst>
              <a:ext uri="{FF2B5EF4-FFF2-40B4-BE49-F238E27FC236}">
                <a16:creationId xmlns:a16="http://schemas.microsoft.com/office/drawing/2014/main" id="{EFDF6FBD-CB35-4DF7-9EB8-59D38C9A49EC}"/>
              </a:ext>
            </a:extLst>
          </p:cNvPr>
          <p:cNvSpPr>
            <a:spLocks noGrp="1"/>
          </p:cNvSpPr>
          <p:nvPr>
            <p:ph type="body" idx="10"/>
          </p:nvPr>
        </p:nvSpPr>
        <p:spPr>
          <a:xfrm>
            <a:off x="3611563" y="352468"/>
            <a:ext cx="2570163" cy="122155"/>
          </a:xfrm>
        </p:spPr>
        <p:txBody>
          <a:bodyPr/>
          <a:lstStyle/>
          <a:p>
            <a:r>
              <a:rPr lang="fr-FR" dirty="0">
                <a:solidFill>
                  <a:srgbClr val="00005F"/>
                </a:solidFill>
                <a:latin typeface="CCSD_manrope Medium" panose="00000500000000000000" pitchFamily="2" charset="0"/>
              </a:rPr>
              <a:t>Réussir mon dépôt : Droit et publication</a:t>
            </a:r>
          </a:p>
        </p:txBody>
      </p:sp>
    </p:spTree>
    <p:extLst>
      <p:ext uri="{BB962C8B-B14F-4D97-AF65-F5344CB8AC3E}">
        <p14:creationId xmlns:p14="http://schemas.microsoft.com/office/powerpoint/2010/main" val="412791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4">
            <a:extLst>
              <a:ext uri="{FF2B5EF4-FFF2-40B4-BE49-F238E27FC236}">
                <a16:creationId xmlns:a16="http://schemas.microsoft.com/office/drawing/2014/main" id="{03D81AD0-9112-49F4-948B-51C528F2A918}"/>
              </a:ext>
            </a:extLst>
          </p:cNvPr>
          <p:cNvSpPr txBox="1">
            <a:spLocks noGrp="1"/>
          </p:cNvSpPr>
          <p:nvPr>
            <p:ph type="body" idx="10"/>
          </p:nvPr>
        </p:nvSpPr>
        <p:spPr>
          <a:prstGeom prst="rect">
            <a:avLst/>
          </a:prstGeom>
        </p:spPr>
        <p:txBody>
          <a:bodyPr vert="horz" lIns="0" tIns="0" rIns="0" bIns="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100" b="0" i="0" kern="1200">
                <a:solidFill>
                  <a:schemeClr val="tx2"/>
                </a:solidFill>
                <a:latin typeface="CCSD_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1D434E02-B35F-4F5A-ADFB-89983D70243B}"/>
              </a:ext>
            </a:extLst>
          </p:cNvPr>
          <p:cNvSpPr>
            <a:spLocks noGrp="1"/>
          </p:cNvSpPr>
          <p:nvPr>
            <p:ph type="body" idx="20"/>
          </p:nvPr>
        </p:nvSpPr>
        <p:spPr>
          <a:xfrm>
            <a:off x="1055689" y="908050"/>
            <a:ext cx="7897812" cy="255702"/>
          </a:xfrm>
        </p:spPr>
        <p:txBody>
          <a:bodyPr/>
          <a:lstStyle/>
          <a:p>
            <a:r>
              <a:rPr lang="fr-FR" dirty="0"/>
              <a:t>6- Les informations principales</a:t>
            </a:r>
          </a:p>
        </p:txBody>
      </p:sp>
      <p:sp>
        <p:nvSpPr>
          <p:cNvPr id="20" name="Espace réservé du texte 3">
            <a:extLst>
              <a:ext uri="{FF2B5EF4-FFF2-40B4-BE49-F238E27FC236}">
                <a16:creationId xmlns:a16="http://schemas.microsoft.com/office/drawing/2014/main" id="{91C5AC8C-DF56-4D59-AB2A-D48974EA589F}"/>
              </a:ext>
            </a:extLst>
          </p:cNvPr>
          <p:cNvSpPr>
            <a:spLocks noGrp="1"/>
          </p:cNvSpPr>
          <p:nvPr>
            <p:ph type="body" idx="24"/>
          </p:nvPr>
        </p:nvSpPr>
        <p:spPr/>
        <p:txBody>
          <a:bodyPr/>
          <a:lstStyle/>
          <a:p>
            <a:r>
              <a:rPr lang="fr-FR" dirty="0"/>
              <a:t>La politique d’</a:t>
            </a:r>
            <a:r>
              <a:rPr lang="fr-FR" dirty="0" err="1"/>
              <a:t>auto-archivage</a:t>
            </a:r>
            <a:r>
              <a:rPr lang="fr-FR" dirty="0"/>
              <a:t> pour les revues</a:t>
            </a:r>
          </a:p>
        </p:txBody>
      </p:sp>
      <p:cxnSp>
        <p:nvCxnSpPr>
          <p:cNvPr id="6" name="Google Shape;523;p45">
            <a:extLst>
              <a:ext uri="{FF2B5EF4-FFF2-40B4-BE49-F238E27FC236}">
                <a16:creationId xmlns:a16="http://schemas.microsoft.com/office/drawing/2014/main" id="{60A5F29D-C03D-4A9A-BF87-1D6DD0B7D194}"/>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17" name="Groupe 16">
            <a:extLst>
              <a:ext uri="{FF2B5EF4-FFF2-40B4-BE49-F238E27FC236}">
                <a16:creationId xmlns:a16="http://schemas.microsoft.com/office/drawing/2014/main" id="{D28C0A01-EDC1-468C-9A8E-B4A34CA8DFB8}"/>
              </a:ext>
            </a:extLst>
          </p:cNvPr>
          <p:cNvGrpSpPr/>
          <p:nvPr/>
        </p:nvGrpSpPr>
        <p:grpSpPr>
          <a:xfrm>
            <a:off x="1052047" y="2279658"/>
            <a:ext cx="3960627" cy="1871311"/>
            <a:chOff x="1284938" y="2824375"/>
            <a:chExt cx="3262938" cy="1504738"/>
          </a:xfrm>
        </p:grpSpPr>
        <p:pic>
          <p:nvPicPr>
            <p:cNvPr id="15" name="Image 14">
              <a:extLst>
                <a:ext uri="{FF2B5EF4-FFF2-40B4-BE49-F238E27FC236}">
                  <a16:creationId xmlns:a16="http://schemas.microsoft.com/office/drawing/2014/main" id="{5B74C9A8-A16F-42BC-8646-29FD19D717C8}"/>
                </a:ext>
              </a:extLst>
            </p:cNvPr>
            <p:cNvPicPr>
              <a:picLocks noChangeAspect="1"/>
            </p:cNvPicPr>
            <p:nvPr/>
          </p:nvPicPr>
          <p:blipFill rotWithShape="1">
            <a:blip r:embed="rId2"/>
            <a:srcRect l="96763" r="-587"/>
            <a:stretch/>
          </p:blipFill>
          <p:spPr>
            <a:xfrm>
              <a:off x="4261462" y="2824375"/>
              <a:ext cx="286414" cy="1504737"/>
            </a:xfrm>
            <a:prstGeom prst="rect">
              <a:avLst/>
            </a:prstGeom>
          </p:spPr>
        </p:pic>
        <p:pic>
          <p:nvPicPr>
            <p:cNvPr id="16" name="Image 15">
              <a:extLst>
                <a:ext uri="{FF2B5EF4-FFF2-40B4-BE49-F238E27FC236}">
                  <a16:creationId xmlns:a16="http://schemas.microsoft.com/office/drawing/2014/main" id="{17B63A72-8B0E-43B4-8922-3FE8CA7C7B69}"/>
                </a:ext>
              </a:extLst>
            </p:cNvPr>
            <p:cNvPicPr>
              <a:picLocks noChangeAspect="1"/>
            </p:cNvPicPr>
            <p:nvPr/>
          </p:nvPicPr>
          <p:blipFill rotWithShape="1">
            <a:blip r:embed="rId2"/>
            <a:srcRect r="60254"/>
            <a:stretch/>
          </p:blipFill>
          <p:spPr>
            <a:xfrm>
              <a:off x="1284938" y="2824376"/>
              <a:ext cx="2976524" cy="1504737"/>
            </a:xfrm>
            <a:prstGeom prst="rect">
              <a:avLst/>
            </a:prstGeom>
          </p:spPr>
        </p:pic>
      </p:grpSp>
      <p:sp>
        <p:nvSpPr>
          <p:cNvPr id="18" name="Google Shape;1203;p48">
            <a:extLst>
              <a:ext uri="{FF2B5EF4-FFF2-40B4-BE49-F238E27FC236}">
                <a16:creationId xmlns:a16="http://schemas.microsoft.com/office/drawing/2014/main" id="{AE40ACC5-7AF2-4036-BFBC-21B257442121}"/>
              </a:ext>
            </a:extLst>
          </p:cNvPr>
          <p:cNvSpPr/>
          <p:nvPr/>
        </p:nvSpPr>
        <p:spPr>
          <a:xfrm>
            <a:off x="3450640" y="315167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7" name="ZoneTexte 26">
            <a:extLst>
              <a:ext uri="{FF2B5EF4-FFF2-40B4-BE49-F238E27FC236}">
                <a16:creationId xmlns:a16="http://schemas.microsoft.com/office/drawing/2014/main" id="{B62BF9F4-C2C3-4ECA-85AB-6CA0FCD8682D}"/>
              </a:ext>
            </a:extLst>
          </p:cNvPr>
          <p:cNvSpPr txBox="1"/>
          <p:nvPr/>
        </p:nvSpPr>
        <p:spPr>
          <a:xfrm>
            <a:off x="10114584" y="3595881"/>
            <a:ext cx="1914207"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En cliquant sur ‘Politique d’</a:t>
            </a:r>
            <a:r>
              <a:rPr lang="fr-FR" sz="1000" dirty="0" err="1">
                <a:solidFill>
                  <a:srgbClr val="00005F"/>
                </a:solidFill>
                <a:latin typeface="CCSD_manrope Light" panose="00000500000000000000" pitchFamily="2" charset="0"/>
              </a:rPr>
              <a:t>auto-archivage</a:t>
            </a:r>
            <a:r>
              <a:rPr lang="fr-FR" sz="1000" dirty="0">
                <a:solidFill>
                  <a:srgbClr val="00005F"/>
                </a:solidFill>
                <a:latin typeface="CCSD_manrope Light" panose="00000500000000000000" pitchFamily="2" charset="0"/>
              </a:rPr>
              <a:t> – Sherpa Romeo’, la politique de l’éditeur en matière d’</a:t>
            </a:r>
            <a:r>
              <a:rPr lang="fr-FR" sz="1000" dirty="0" err="1">
                <a:solidFill>
                  <a:srgbClr val="00005F"/>
                </a:solidFill>
                <a:latin typeface="CCSD_manrope Light" panose="00000500000000000000" pitchFamily="2" charset="0"/>
              </a:rPr>
              <a:t>auto-archivage</a:t>
            </a:r>
            <a:r>
              <a:rPr lang="fr-FR" sz="1000" dirty="0">
                <a:solidFill>
                  <a:srgbClr val="00005F"/>
                </a:solidFill>
                <a:latin typeface="CCSD_manrope Light" panose="00000500000000000000" pitchFamily="2" charset="0"/>
              </a:rPr>
              <a:t> apparaît. Les informations proviennent du site Sherpa-Romeo</a:t>
            </a:r>
          </a:p>
        </p:txBody>
      </p:sp>
      <p:sp>
        <p:nvSpPr>
          <p:cNvPr id="14" name="Rectangle 13">
            <a:extLst>
              <a:ext uri="{FF2B5EF4-FFF2-40B4-BE49-F238E27FC236}">
                <a16:creationId xmlns:a16="http://schemas.microsoft.com/office/drawing/2014/main" id="{AEA2D8F8-710A-46CB-847D-6F90C755B558}"/>
              </a:ext>
            </a:extLst>
          </p:cNvPr>
          <p:cNvSpPr/>
          <p:nvPr/>
        </p:nvSpPr>
        <p:spPr>
          <a:xfrm>
            <a:off x="954343" y="1593765"/>
            <a:ext cx="8778069" cy="600164"/>
          </a:xfrm>
          <a:prstGeom prst="rect">
            <a:avLst/>
          </a:prstGeom>
        </p:spPr>
        <p:txBody>
          <a:bodyPr wrap="square">
            <a:spAutoFit/>
          </a:bodyPr>
          <a:lstStyle/>
          <a:p>
            <a:pPr lvl="0"/>
            <a:r>
              <a:rPr lang="fr-FR" sz="1100" dirty="0">
                <a:solidFill>
                  <a:srgbClr val="00005F"/>
                </a:solidFill>
                <a:latin typeface="CCSD_manrope" panose="00000500000000000000" pitchFamily="2" charset="0"/>
              </a:rPr>
              <a:t>La politique d’</a:t>
            </a:r>
            <a:r>
              <a:rPr lang="fr-FR" sz="1100" dirty="0" err="1">
                <a:solidFill>
                  <a:srgbClr val="00005F"/>
                </a:solidFill>
                <a:latin typeface="CCSD_manrope" panose="00000500000000000000" pitchFamily="2" charset="0"/>
              </a:rPr>
              <a:t>auto-archivage</a:t>
            </a:r>
            <a:r>
              <a:rPr lang="fr-FR" sz="1100" dirty="0">
                <a:solidFill>
                  <a:srgbClr val="00005F"/>
                </a:solidFill>
                <a:latin typeface="CCSD_manrope" panose="00000500000000000000" pitchFamily="2" charset="0"/>
              </a:rPr>
              <a:t> d’une revue peut être consultée depuis le formulaire de dépôt. Pour rappel, grâce à la loi pour une République numérique,  l’embargo est au maximum de 6 mois pour les Sciences Techniques et Médicales et de 12 mois pour les Sciences Humaines et Sociales pour la version finale avant publication (</a:t>
            </a:r>
            <a:r>
              <a:rPr lang="fr-FR" sz="1100" dirty="0" err="1">
                <a:solidFill>
                  <a:srgbClr val="00005F"/>
                </a:solidFill>
                <a:latin typeface="CCSD_manrope" panose="00000500000000000000" pitchFamily="2" charset="0"/>
              </a:rPr>
              <a:t>accepted</a:t>
            </a:r>
            <a:r>
              <a:rPr lang="fr-FR" sz="1100" dirty="0">
                <a:solidFill>
                  <a:srgbClr val="00005F"/>
                </a:solidFill>
                <a:latin typeface="CCSD_manrope" panose="00000500000000000000" pitchFamily="2" charset="0"/>
              </a:rPr>
              <a:t> version). Cette loi prévaut sur les informations disponibles sur Sherpa/Romeo.</a:t>
            </a:r>
          </a:p>
        </p:txBody>
      </p:sp>
      <p:sp>
        <p:nvSpPr>
          <p:cNvPr id="23" name="Google Shape;1203;p48">
            <a:extLst>
              <a:ext uri="{FF2B5EF4-FFF2-40B4-BE49-F238E27FC236}">
                <a16:creationId xmlns:a16="http://schemas.microsoft.com/office/drawing/2014/main" id="{DAC235E7-443A-47CC-8E09-293082C15D93}"/>
              </a:ext>
            </a:extLst>
          </p:cNvPr>
          <p:cNvSpPr/>
          <p:nvPr/>
        </p:nvSpPr>
        <p:spPr>
          <a:xfrm>
            <a:off x="9875838" y="40905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2" name="Rectangle 21">
            <a:hlinkClick r:id="rId3" action="ppaction://hlinksldjump"/>
            <a:extLst>
              <a:ext uri="{FF2B5EF4-FFF2-40B4-BE49-F238E27FC236}">
                <a16:creationId xmlns:a16="http://schemas.microsoft.com/office/drawing/2014/main" id="{2858C51E-7A2C-41CD-956F-B1A3301FDCC4}"/>
              </a:ext>
            </a:extLst>
          </p:cNvPr>
          <p:cNvSpPr/>
          <p:nvPr/>
        </p:nvSpPr>
        <p:spPr>
          <a:xfrm>
            <a:off x="3567885" y="308925"/>
            <a:ext cx="1851840" cy="20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56DD6F07-3987-42F3-82E6-94905DF558DB}"/>
              </a:ext>
            </a:extLst>
          </p:cNvPr>
          <p:cNvPicPr>
            <a:picLocks noChangeAspect="1"/>
          </p:cNvPicPr>
          <p:nvPr/>
        </p:nvPicPr>
        <p:blipFill rotWithShape="1">
          <a:blip r:embed="rId4"/>
          <a:srcRect l="1869" t="1269" b="2774"/>
          <a:stretch/>
        </p:blipFill>
        <p:spPr>
          <a:xfrm>
            <a:off x="5566064" y="3259118"/>
            <a:ext cx="3792700" cy="3314634"/>
          </a:xfrm>
          <a:prstGeom prst="rect">
            <a:avLst/>
          </a:prstGeom>
        </p:spPr>
      </p:pic>
      <p:cxnSp>
        <p:nvCxnSpPr>
          <p:cNvPr id="19" name="Connecteur droit avec flèche 18">
            <a:extLst>
              <a:ext uri="{FF2B5EF4-FFF2-40B4-BE49-F238E27FC236}">
                <a16:creationId xmlns:a16="http://schemas.microsoft.com/office/drawing/2014/main" id="{4689D9FF-C6C9-4628-9839-109398EF7F72}"/>
              </a:ext>
            </a:extLst>
          </p:cNvPr>
          <p:cNvCxnSpPr>
            <a:cxnSpLocks/>
            <a:stCxn id="18" idx="6"/>
            <a:endCxn id="7" idx="0"/>
          </p:cNvCxnSpPr>
          <p:nvPr/>
        </p:nvCxnSpPr>
        <p:spPr>
          <a:xfrm>
            <a:off x="3629611" y="3241797"/>
            <a:ext cx="3832803" cy="17321"/>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74086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19D3B9-271C-40FF-BEC1-13855A450AA2}"/>
              </a:ext>
            </a:extLst>
          </p:cNvPr>
          <p:cNvPicPr>
            <a:picLocks noChangeAspect="1"/>
          </p:cNvPicPr>
          <p:nvPr/>
        </p:nvPicPr>
        <p:blipFill rotWithShape="1">
          <a:blip r:embed="rId3"/>
          <a:srcRect l="84888" r="-732"/>
          <a:stretch/>
        </p:blipFill>
        <p:spPr>
          <a:xfrm>
            <a:off x="6097339" y="2814837"/>
            <a:ext cx="1502811" cy="2125887"/>
          </a:xfrm>
          <a:prstGeom prst="rect">
            <a:avLst/>
          </a:prstGeom>
        </p:spPr>
      </p:pic>
      <p:pic>
        <p:nvPicPr>
          <p:cNvPr id="20" name="Image 19">
            <a:extLst>
              <a:ext uri="{FF2B5EF4-FFF2-40B4-BE49-F238E27FC236}">
                <a16:creationId xmlns:a16="http://schemas.microsoft.com/office/drawing/2014/main" id="{CA02ED40-F26F-4029-BC8B-0DD56C1D09B2}"/>
              </a:ext>
            </a:extLst>
          </p:cNvPr>
          <p:cNvPicPr>
            <a:picLocks noChangeAspect="1"/>
          </p:cNvPicPr>
          <p:nvPr/>
        </p:nvPicPr>
        <p:blipFill rotWithShape="1">
          <a:blip r:embed="rId3"/>
          <a:srcRect r="58554"/>
          <a:stretch/>
        </p:blipFill>
        <p:spPr>
          <a:xfrm>
            <a:off x="2166339" y="2814837"/>
            <a:ext cx="3931000" cy="2125887"/>
          </a:xfrm>
          <a:prstGeom prst="rect">
            <a:avLst/>
          </a:prstGeom>
        </p:spPr>
      </p:pic>
      <p:sp>
        <p:nvSpPr>
          <p:cNvPr id="2" name="Espace réservé du texte 1">
            <a:extLst>
              <a:ext uri="{FF2B5EF4-FFF2-40B4-BE49-F238E27FC236}">
                <a16:creationId xmlns:a16="http://schemas.microsoft.com/office/drawing/2014/main" id="{1D837683-AE25-4C20-A380-1817B2B7EEA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BD9C21B6-D944-4BA5-A355-552C02B4327D}"/>
              </a:ext>
            </a:extLst>
          </p:cNvPr>
          <p:cNvSpPr>
            <a:spLocks noGrp="1"/>
          </p:cNvSpPr>
          <p:nvPr>
            <p:ph type="body" idx="20"/>
          </p:nvPr>
        </p:nvSpPr>
        <p:spPr>
          <a:xfrm>
            <a:off x="1055688" y="909723"/>
            <a:ext cx="7897812" cy="255702"/>
          </a:xfrm>
        </p:spPr>
        <p:txBody>
          <a:bodyPr anchor="ctr"/>
          <a:lstStyle/>
          <a:p>
            <a:r>
              <a:rPr lang="fr-FR" dirty="0"/>
              <a:t>7- Identifiants</a:t>
            </a:r>
          </a:p>
        </p:txBody>
      </p:sp>
      <p:sp>
        <p:nvSpPr>
          <p:cNvPr id="15" name="ZoneTexte 14">
            <a:extLst>
              <a:ext uri="{FF2B5EF4-FFF2-40B4-BE49-F238E27FC236}">
                <a16:creationId xmlns:a16="http://schemas.microsoft.com/office/drawing/2014/main" id="{1D2BD494-3D8F-4B08-8299-21CCE767D747}"/>
              </a:ext>
            </a:extLst>
          </p:cNvPr>
          <p:cNvSpPr txBox="1"/>
          <p:nvPr/>
        </p:nvSpPr>
        <p:spPr>
          <a:xfrm>
            <a:off x="958375" y="1590991"/>
            <a:ext cx="753967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section Identifiants me permet de compléter mon dépôt en renseignant différents identifiants de la publication. </a:t>
            </a:r>
          </a:p>
        </p:txBody>
      </p:sp>
      <p:sp>
        <p:nvSpPr>
          <p:cNvPr id="27" name="Google Shape;1203;p48">
            <a:extLst>
              <a:ext uri="{FF2B5EF4-FFF2-40B4-BE49-F238E27FC236}">
                <a16:creationId xmlns:a16="http://schemas.microsoft.com/office/drawing/2014/main" id="{51F0ED4F-CE58-4BD5-B333-1A31686F9289}"/>
              </a:ext>
            </a:extLst>
          </p:cNvPr>
          <p:cNvSpPr/>
          <p:nvPr/>
        </p:nvSpPr>
        <p:spPr>
          <a:xfrm>
            <a:off x="2153675" y="32770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Google Shape;1203;p48">
            <a:extLst>
              <a:ext uri="{FF2B5EF4-FFF2-40B4-BE49-F238E27FC236}">
                <a16:creationId xmlns:a16="http://schemas.microsoft.com/office/drawing/2014/main" id="{688F256E-5320-470A-98B2-250B1679C1B6}"/>
              </a:ext>
            </a:extLst>
          </p:cNvPr>
          <p:cNvSpPr/>
          <p:nvPr/>
        </p:nvSpPr>
        <p:spPr>
          <a:xfrm>
            <a:off x="2153675" y="416502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6" name="ZoneTexte 5">
            <a:extLst>
              <a:ext uri="{FF2B5EF4-FFF2-40B4-BE49-F238E27FC236}">
                <a16:creationId xmlns:a16="http://schemas.microsoft.com/office/drawing/2014/main" id="{40E50EB9-96C3-497C-83B6-8638D148474E}"/>
              </a:ext>
            </a:extLst>
          </p:cNvPr>
          <p:cNvSpPr txBox="1"/>
          <p:nvPr/>
        </p:nvSpPr>
        <p:spPr>
          <a:xfrm>
            <a:off x="10113962" y="2952268"/>
            <a:ext cx="194492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renseigner plusieurs identifiants de la publication (DOI,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PubMed, etc.)</a:t>
            </a:r>
          </a:p>
        </p:txBody>
      </p:sp>
      <p:sp>
        <p:nvSpPr>
          <p:cNvPr id="19" name="ZoneTexte 18">
            <a:extLst>
              <a:ext uri="{FF2B5EF4-FFF2-40B4-BE49-F238E27FC236}">
                <a16:creationId xmlns:a16="http://schemas.microsoft.com/office/drawing/2014/main" id="{81313635-2396-4CF2-971C-C773AFF159E2}"/>
              </a:ext>
            </a:extLst>
          </p:cNvPr>
          <p:cNvSpPr txBox="1"/>
          <p:nvPr/>
        </p:nvSpPr>
        <p:spPr>
          <a:xfrm>
            <a:off x="10113962" y="4068264"/>
            <a:ext cx="1944923"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Je peux lier des jeux de données déposés dans des entrepôts dédiés via un DOI</a:t>
            </a:r>
          </a:p>
        </p:txBody>
      </p:sp>
      <p:cxnSp>
        <p:nvCxnSpPr>
          <p:cNvPr id="13" name="Google Shape;523;p45">
            <a:extLst>
              <a:ext uri="{FF2B5EF4-FFF2-40B4-BE49-F238E27FC236}">
                <a16:creationId xmlns:a16="http://schemas.microsoft.com/office/drawing/2014/main" id="{1CA750E7-4AAD-4E67-BD92-28377E662AAA}"/>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Google Shape;1203;p48">
            <a:extLst>
              <a:ext uri="{FF2B5EF4-FFF2-40B4-BE49-F238E27FC236}">
                <a16:creationId xmlns:a16="http://schemas.microsoft.com/office/drawing/2014/main" id="{610B6241-BB36-4673-9C03-E6FC52A6F927}"/>
              </a:ext>
            </a:extLst>
          </p:cNvPr>
          <p:cNvSpPr/>
          <p:nvPr/>
        </p:nvSpPr>
        <p:spPr>
          <a:xfrm>
            <a:off x="9875838" y="313914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52C9AF92-887A-43CF-8575-ABEE91B47631}"/>
              </a:ext>
            </a:extLst>
          </p:cNvPr>
          <p:cNvSpPr/>
          <p:nvPr/>
        </p:nvSpPr>
        <p:spPr>
          <a:xfrm>
            <a:off x="9875838" y="425514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Rectangle 15">
            <a:hlinkClick r:id="rId4" action="ppaction://hlinksldjump"/>
            <a:extLst>
              <a:ext uri="{FF2B5EF4-FFF2-40B4-BE49-F238E27FC236}">
                <a16:creationId xmlns:a16="http://schemas.microsoft.com/office/drawing/2014/main" id="{B6F4DF08-2B95-4699-88AB-AD24FB8A9C8A}"/>
              </a:ext>
            </a:extLst>
          </p:cNvPr>
          <p:cNvSpPr/>
          <p:nvPr/>
        </p:nvSpPr>
        <p:spPr>
          <a:xfrm>
            <a:off x="3611563" y="308369"/>
            <a:ext cx="1789112"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hlinkClick r:id="rId4" action="ppaction://hlinksldjump"/>
            <a:extLst>
              <a:ext uri="{FF2B5EF4-FFF2-40B4-BE49-F238E27FC236}">
                <a16:creationId xmlns:a16="http://schemas.microsoft.com/office/drawing/2014/main" id="{93D500C1-E9A6-4940-AA26-20A4E89F1010}"/>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0496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E12785-CCD4-4230-9358-70CA28A8190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endParaRPr lang="fr-FR" dirty="0"/>
          </a:p>
          <a:p>
            <a:endParaRPr lang="fr-FR" dirty="0"/>
          </a:p>
        </p:txBody>
      </p:sp>
      <p:sp>
        <p:nvSpPr>
          <p:cNvPr id="3" name="Espace réservé du texte 2">
            <a:extLst>
              <a:ext uri="{FF2B5EF4-FFF2-40B4-BE49-F238E27FC236}">
                <a16:creationId xmlns:a16="http://schemas.microsoft.com/office/drawing/2014/main" id="{332C04DE-D984-4953-903D-E8A7E84BC1BB}"/>
              </a:ext>
            </a:extLst>
          </p:cNvPr>
          <p:cNvSpPr>
            <a:spLocks noGrp="1"/>
          </p:cNvSpPr>
          <p:nvPr>
            <p:ph type="body" idx="20"/>
          </p:nvPr>
        </p:nvSpPr>
        <p:spPr>
          <a:xfrm>
            <a:off x="1055689" y="908050"/>
            <a:ext cx="7897812" cy="255702"/>
          </a:xfrm>
        </p:spPr>
        <p:txBody>
          <a:bodyPr/>
          <a:lstStyle/>
          <a:p>
            <a:r>
              <a:rPr lang="fr-FR" dirty="0"/>
              <a:t>8- Financements</a:t>
            </a:r>
          </a:p>
        </p:txBody>
      </p:sp>
      <p:pic>
        <p:nvPicPr>
          <p:cNvPr id="5" name="Image 4">
            <a:extLst>
              <a:ext uri="{FF2B5EF4-FFF2-40B4-BE49-F238E27FC236}">
                <a16:creationId xmlns:a16="http://schemas.microsoft.com/office/drawing/2014/main" id="{C2BA935E-7EDE-4090-9606-7D7DDE4A3D1C}"/>
              </a:ext>
            </a:extLst>
          </p:cNvPr>
          <p:cNvPicPr>
            <a:picLocks noChangeAspect="1"/>
          </p:cNvPicPr>
          <p:nvPr/>
        </p:nvPicPr>
        <p:blipFill>
          <a:blip r:embed="rId2"/>
          <a:stretch>
            <a:fillRect/>
          </a:stretch>
        </p:blipFill>
        <p:spPr>
          <a:xfrm>
            <a:off x="1686191" y="2580070"/>
            <a:ext cx="7158904" cy="2812655"/>
          </a:xfrm>
          <a:prstGeom prst="rect">
            <a:avLst/>
          </a:prstGeom>
        </p:spPr>
      </p:pic>
      <p:sp>
        <p:nvSpPr>
          <p:cNvPr id="6" name="ZoneTexte 5">
            <a:extLst>
              <a:ext uri="{FF2B5EF4-FFF2-40B4-BE49-F238E27FC236}">
                <a16:creationId xmlns:a16="http://schemas.microsoft.com/office/drawing/2014/main" id="{0C7B395A-9321-42F8-8D44-2DC45770199A}"/>
              </a:ext>
            </a:extLst>
          </p:cNvPr>
          <p:cNvSpPr txBox="1"/>
          <p:nvPr/>
        </p:nvSpPr>
        <p:spPr>
          <a:xfrm>
            <a:off x="10106029" y="2509069"/>
            <a:ext cx="1918431"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La liste des projets ANR est présente dans HAL, il suffit de saisir l'acronyme ou le code décision du projet puis de le sélectionner dans la liste déroulante. Si ma publication a été financée par l’ANR, cette métadonnée est nécessaire.</a:t>
            </a:r>
          </a:p>
        </p:txBody>
      </p:sp>
      <p:sp>
        <p:nvSpPr>
          <p:cNvPr id="7" name="ZoneTexte 6">
            <a:extLst>
              <a:ext uri="{FF2B5EF4-FFF2-40B4-BE49-F238E27FC236}">
                <a16:creationId xmlns:a16="http://schemas.microsoft.com/office/drawing/2014/main" id="{E9754CEA-2633-4E96-891C-649C6686E4EE}"/>
              </a:ext>
            </a:extLst>
          </p:cNvPr>
          <p:cNvSpPr txBox="1"/>
          <p:nvPr/>
        </p:nvSpPr>
        <p:spPr>
          <a:xfrm>
            <a:off x="10106029" y="4100417"/>
            <a:ext cx="1918432" cy="116955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projet européen peut aussi être ajouté. Je saisis le nom du projet puis le sectionne dans la liste déroulante. Pour créer un nouveau projet européen, le titre du projet doit obligatoirement  être saisi.</a:t>
            </a:r>
          </a:p>
        </p:txBody>
      </p:sp>
      <p:cxnSp>
        <p:nvCxnSpPr>
          <p:cNvPr id="8" name="Google Shape;523;p45">
            <a:extLst>
              <a:ext uri="{FF2B5EF4-FFF2-40B4-BE49-F238E27FC236}">
                <a16:creationId xmlns:a16="http://schemas.microsoft.com/office/drawing/2014/main" id="{408DFCFE-EE02-4397-8BEE-C5A976F22B13}"/>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Google Shape;1203;p48">
            <a:extLst>
              <a:ext uri="{FF2B5EF4-FFF2-40B4-BE49-F238E27FC236}">
                <a16:creationId xmlns:a16="http://schemas.microsoft.com/office/drawing/2014/main" id="{9E96DD69-9152-45B3-B717-F9ED3870C344}"/>
              </a:ext>
            </a:extLst>
          </p:cNvPr>
          <p:cNvSpPr/>
          <p:nvPr/>
        </p:nvSpPr>
        <p:spPr>
          <a:xfrm>
            <a:off x="9875838" y="308066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A157F523-156C-49E2-801E-BDD61A8CDF9E}"/>
              </a:ext>
            </a:extLst>
          </p:cNvPr>
          <p:cNvSpPr/>
          <p:nvPr/>
        </p:nvSpPr>
        <p:spPr>
          <a:xfrm>
            <a:off x="9875838" y="459511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86F14503-4B49-4298-A5F0-1A32DDF6ABB2}"/>
              </a:ext>
            </a:extLst>
          </p:cNvPr>
          <p:cNvSpPr txBox="1"/>
          <p:nvPr/>
        </p:nvSpPr>
        <p:spPr>
          <a:xfrm>
            <a:off x="10106029" y="5384085"/>
            <a:ext cx="1942246"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Les autres types de financement, non référencés dans HAL, peuvent être ajoutés dans ce champ. C’est un champ libre non contrôlé.</a:t>
            </a:r>
          </a:p>
        </p:txBody>
      </p:sp>
      <p:sp>
        <p:nvSpPr>
          <p:cNvPr id="13" name="Google Shape;1203;p48">
            <a:extLst>
              <a:ext uri="{FF2B5EF4-FFF2-40B4-BE49-F238E27FC236}">
                <a16:creationId xmlns:a16="http://schemas.microsoft.com/office/drawing/2014/main" id="{A3843FFA-3C1F-458E-8747-7677F5B2ECD6}"/>
              </a:ext>
            </a:extLst>
          </p:cNvPr>
          <p:cNvSpPr/>
          <p:nvPr/>
        </p:nvSpPr>
        <p:spPr>
          <a:xfrm>
            <a:off x="9875838" y="572485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1989662B-71F1-445B-843F-83CC48F9FD20}"/>
              </a:ext>
            </a:extLst>
          </p:cNvPr>
          <p:cNvSpPr/>
          <p:nvPr/>
        </p:nvSpPr>
        <p:spPr>
          <a:xfrm>
            <a:off x="1687644" y="295452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AE1802C2-B5E2-4534-B602-F16314647FF9}"/>
              </a:ext>
            </a:extLst>
          </p:cNvPr>
          <p:cNvSpPr/>
          <p:nvPr/>
        </p:nvSpPr>
        <p:spPr>
          <a:xfrm>
            <a:off x="1686191" y="357255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008C108A-CE4A-4A5E-B5B8-B4C69F74136A}"/>
              </a:ext>
            </a:extLst>
          </p:cNvPr>
          <p:cNvSpPr/>
          <p:nvPr/>
        </p:nvSpPr>
        <p:spPr>
          <a:xfrm>
            <a:off x="1686191" y="410046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Rectangle 17">
            <a:hlinkClick r:id="rId3" action="ppaction://hlinksldjump"/>
            <a:extLst>
              <a:ext uri="{FF2B5EF4-FFF2-40B4-BE49-F238E27FC236}">
                <a16:creationId xmlns:a16="http://schemas.microsoft.com/office/drawing/2014/main" id="{E458BA9A-0407-4334-91A6-49D8398BDA98}"/>
              </a:ext>
            </a:extLst>
          </p:cNvPr>
          <p:cNvSpPr/>
          <p:nvPr/>
        </p:nvSpPr>
        <p:spPr>
          <a:xfrm>
            <a:off x="3611563" y="308369"/>
            <a:ext cx="180340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6C852146-855A-4BE7-8BEC-75A34E2BC378}"/>
              </a:ext>
            </a:extLst>
          </p:cNvPr>
          <p:cNvSpPr txBox="1"/>
          <p:nvPr/>
        </p:nvSpPr>
        <p:spPr>
          <a:xfrm>
            <a:off x="958375" y="1590991"/>
            <a:ext cx="753967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Je peux compléter mon dépôt en ajoutant les informations de financement de ma recherche.</a:t>
            </a:r>
          </a:p>
        </p:txBody>
      </p:sp>
    </p:spTree>
    <p:extLst>
      <p:ext uri="{BB962C8B-B14F-4D97-AF65-F5344CB8AC3E}">
        <p14:creationId xmlns:p14="http://schemas.microsoft.com/office/powerpoint/2010/main" val="37940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551D1A-87AE-4927-9402-FB9C32134240}"/>
              </a:ext>
            </a:extLst>
          </p:cNvPr>
          <p:cNvSpPr>
            <a:spLocks noGrp="1"/>
          </p:cNvSpPr>
          <p:nvPr>
            <p:ph type="body" idx="10"/>
          </p:nvPr>
        </p:nvSpPr>
        <p:spPr>
          <a:xfrm>
            <a:off x="3611563" y="352467"/>
            <a:ext cx="1798638" cy="159908"/>
          </a:xfrm>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A78F545A-D381-4FCF-9967-6D1CE060E0FC}"/>
              </a:ext>
            </a:extLst>
          </p:cNvPr>
          <p:cNvSpPr>
            <a:spLocks noGrp="1"/>
          </p:cNvSpPr>
          <p:nvPr>
            <p:ph type="body" idx="20"/>
          </p:nvPr>
        </p:nvSpPr>
        <p:spPr>
          <a:xfrm>
            <a:off x="1055689" y="908050"/>
            <a:ext cx="7897812" cy="255702"/>
          </a:xfrm>
        </p:spPr>
        <p:txBody>
          <a:bodyPr/>
          <a:lstStyle/>
          <a:p>
            <a:r>
              <a:rPr lang="fr-FR" dirty="0"/>
              <a:t>9- Autres informations</a:t>
            </a:r>
          </a:p>
        </p:txBody>
      </p:sp>
      <p:sp>
        <p:nvSpPr>
          <p:cNvPr id="5" name="ZoneTexte 4">
            <a:extLst>
              <a:ext uri="{FF2B5EF4-FFF2-40B4-BE49-F238E27FC236}">
                <a16:creationId xmlns:a16="http://schemas.microsoft.com/office/drawing/2014/main" id="{C36F75B7-0C26-4F55-8B47-B91296F43482}"/>
              </a:ext>
            </a:extLst>
          </p:cNvPr>
          <p:cNvSpPr txBox="1"/>
          <p:nvPr/>
        </p:nvSpPr>
        <p:spPr>
          <a:xfrm>
            <a:off x="957090" y="1590667"/>
            <a:ext cx="8835383"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La section ‘Autre informations’ me permet de compléter mon dépôt en renseignant d’autres métadonnées.</a:t>
            </a:r>
          </a:p>
        </p:txBody>
      </p:sp>
      <p:pic>
        <p:nvPicPr>
          <p:cNvPr id="4" name="Image 3">
            <a:extLst>
              <a:ext uri="{FF2B5EF4-FFF2-40B4-BE49-F238E27FC236}">
                <a16:creationId xmlns:a16="http://schemas.microsoft.com/office/drawing/2014/main" id="{29EF30B0-DF4F-4A26-A039-3666DC67AD8C}"/>
              </a:ext>
            </a:extLst>
          </p:cNvPr>
          <p:cNvPicPr>
            <a:picLocks noChangeAspect="1"/>
          </p:cNvPicPr>
          <p:nvPr/>
        </p:nvPicPr>
        <p:blipFill rotWithShape="1">
          <a:blip r:embed="rId2"/>
          <a:srcRect r="48773"/>
          <a:stretch/>
        </p:blipFill>
        <p:spPr>
          <a:xfrm>
            <a:off x="2292352" y="2067609"/>
            <a:ext cx="3803648" cy="4204267"/>
          </a:xfrm>
          <a:prstGeom prst="rect">
            <a:avLst/>
          </a:prstGeom>
        </p:spPr>
      </p:pic>
      <p:sp>
        <p:nvSpPr>
          <p:cNvPr id="7" name="Rectangle 6">
            <a:hlinkClick r:id="rId3" action="ppaction://hlinksldjump"/>
            <a:extLst>
              <a:ext uri="{FF2B5EF4-FFF2-40B4-BE49-F238E27FC236}">
                <a16:creationId xmlns:a16="http://schemas.microsoft.com/office/drawing/2014/main" id="{3ED6D056-7083-494F-9ED5-3D07FC0D1E0F}"/>
              </a:ext>
            </a:extLst>
          </p:cNvPr>
          <p:cNvSpPr/>
          <p:nvPr/>
        </p:nvSpPr>
        <p:spPr>
          <a:xfrm>
            <a:off x="3611563" y="308369"/>
            <a:ext cx="1489076"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hlinkClick r:id="rId3" action="ppaction://hlinksldjump"/>
            <a:extLst>
              <a:ext uri="{FF2B5EF4-FFF2-40B4-BE49-F238E27FC236}">
                <a16:creationId xmlns:a16="http://schemas.microsoft.com/office/drawing/2014/main" id="{B048677E-15B6-4252-A4C8-B66C50D276B2}"/>
              </a:ext>
            </a:extLst>
          </p:cNvPr>
          <p:cNvSpPr/>
          <p:nvPr/>
        </p:nvSpPr>
        <p:spPr>
          <a:xfrm>
            <a:off x="3577741" y="312897"/>
            <a:ext cx="1841984"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a:extLst>
              <a:ext uri="{FF2B5EF4-FFF2-40B4-BE49-F238E27FC236}">
                <a16:creationId xmlns:a16="http://schemas.microsoft.com/office/drawing/2014/main" id="{37BF612F-1AD6-4974-9D7C-2B42764DB9BF}"/>
              </a:ext>
            </a:extLst>
          </p:cNvPr>
          <p:cNvGrpSpPr/>
          <p:nvPr/>
        </p:nvGrpSpPr>
        <p:grpSpPr>
          <a:xfrm>
            <a:off x="6096000" y="2565400"/>
            <a:ext cx="4293391" cy="3499798"/>
            <a:chOff x="5757071" y="2672403"/>
            <a:chExt cx="4407692" cy="3704248"/>
          </a:xfrm>
        </p:grpSpPr>
        <p:pic>
          <p:nvPicPr>
            <p:cNvPr id="6" name="Image 5">
              <a:extLst>
                <a:ext uri="{FF2B5EF4-FFF2-40B4-BE49-F238E27FC236}">
                  <a16:creationId xmlns:a16="http://schemas.microsoft.com/office/drawing/2014/main" id="{9C99101D-474D-4A3B-8685-03E79AB5EF9A}"/>
                </a:ext>
              </a:extLst>
            </p:cNvPr>
            <p:cNvPicPr>
              <a:picLocks noChangeAspect="1"/>
            </p:cNvPicPr>
            <p:nvPr/>
          </p:nvPicPr>
          <p:blipFill rotWithShape="1">
            <a:blip r:embed="rId4"/>
            <a:srcRect l="85812" r="-1391"/>
            <a:stretch/>
          </p:blipFill>
          <p:spPr>
            <a:xfrm>
              <a:off x="8953501" y="2672403"/>
              <a:ext cx="1211262" cy="3704247"/>
            </a:xfrm>
            <a:prstGeom prst="rect">
              <a:avLst/>
            </a:prstGeom>
          </p:spPr>
        </p:pic>
        <p:pic>
          <p:nvPicPr>
            <p:cNvPr id="9" name="Image 8">
              <a:extLst>
                <a:ext uri="{FF2B5EF4-FFF2-40B4-BE49-F238E27FC236}">
                  <a16:creationId xmlns:a16="http://schemas.microsoft.com/office/drawing/2014/main" id="{422FE4FA-6CA9-4373-8D98-73A47561F0D3}"/>
                </a:ext>
              </a:extLst>
            </p:cNvPr>
            <p:cNvPicPr>
              <a:picLocks noChangeAspect="1"/>
            </p:cNvPicPr>
            <p:nvPr/>
          </p:nvPicPr>
          <p:blipFill rotWithShape="1">
            <a:blip r:embed="rId4"/>
            <a:srcRect r="58886"/>
            <a:stretch/>
          </p:blipFill>
          <p:spPr>
            <a:xfrm>
              <a:off x="5757071" y="2672404"/>
              <a:ext cx="3196430" cy="3704247"/>
            </a:xfrm>
            <a:prstGeom prst="rect">
              <a:avLst/>
            </a:prstGeom>
          </p:spPr>
        </p:pic>
      </p:grpSp>
    </p:spTree>
    <p:extLst>
      <p:ext uri="{BB962C8B-B14F-4D97-AF65-F5344CB8AC3E}">
        <p14:creationId xmlns:p14="http://schemas.microsoft.com/office/powerpoint/2010/main" val="2904399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4D2C66D-0AF9-4003-9064-74CFDFEB7FDA}"/>
              </a:ext>
            </a:extLst>
          </p:cNvPr>
          <p:cNvPicPr>
            <a:picLocks noChangeAspect="1"/>
          </p:cNvPicPr>
          <p:nvPr/>
        </p:nvPicPr>
        <p:blipFill>
          <a:blip r:embed="rId2"/>
          <a:stretch>
            <a:fillRect/>
          </a:stretch>
        </p:blipFill>
        <p:spPr>
          <a:xfrm>
            <a:off x="1941268" y="4284373"/>
            <a:ext cx="4518207" cy="1527009"/>
          </a:xfrm>
          <a:prstGeom prst="rect">
            <a:avLst/>
          </a:prstGeom>
        </p:spPr>
      </p:pic>
      <p:sp>
        <p:nvSpPr>
          <p:cNvPr id="2" name="Espace réservé du texte 1">
            <a:extLst>
              <a:ext uri="{FF2B5EF4-FFF2-40B4-BE49-F238E27FC236}">
                <a16:creationId xmlns:a16="http://schemas.microsoft.com/office/drawing/2014/main" id="{17E559F7-4EA5-446F-90AA-7D1508555EF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34515FB0-F97C-4699-82F0-4B1D75FE1B85}"/>
              </a:ext>
            </a:extLst>
          </p:cNvPr>
          <p:cNvSpPr>
            <a:spLocks noGrp="1"/>
          </p:cNvSpPr>
          <p:nvPr>
            <p:ph type="body" idx="20"/>
          </p:nvPr>
        </p:nvSpPr>
        <p:spPr>
          <a:xfrm>
            <a:off x="1055689" y="908050"/>
            <a:ext cx="7897812" cy="255702"/>
          </a:xfrm>
        </p:spPr>
        <p:txBody>
          <a:bodyPr/>
          <a:lstStyle/>
          <a:p>
            <a:r>
              <a:rPr lang="fr-FR" dirty="0"/>
              <a:t>10- Validation</a:t>
            </a:r>
          </a:p>
        </p:txBody>
      </p:sp>
      <p:sp>
        <p:nvSpPr>
          <p:cNvPr id="4" name="Espace réservé du texte 3">
            <a:extLst>
              <a:ext uri="{FF2B5EF4-FFF2-40B4-BE49-F238E27FC236}">
                <a16:creationId xmlns:a16="http://schemas.microsoft.com/office/drawing/2014/main" id="{16E4ABD0-52AA-421B-9CAC-588F39A37AC9}"/>
              </a:ext>
            </a:extLst>
          </p:cNvPr>
          <p:cNvSpPr>
            <a:spLocks noGrp="1"/>
          </p:cNvSpPr>
          <p:nvPr>
            <p:ph type="body" idx="24"/>
          </p:nvPr>
        </p:nvSpPr>
        <p:spPr/>
        <p:txBody>
          <a:bodyPr/>
          <a:lstStyle/>
          <a:p>
            <a:r>
              <a:rPr lang="fr-FR" dirty="0"/>
              <a:t>Déposer sans fichier</a:t>
            </a:r>
          </a:p>
        </p:txBody>
      </p:sp>
      <p:grpSp>
        <p:nvGrpSpPr>
          <p:cNvPr id="11" name="Groupe 10">
            <a:extLst>
              <a:ext uri="{FF2B5EF4-FFF2-40B4-BE49-F238E27FC236}">
                <a16:creationId xmlns:a16="http://schemas.microsoft.com/office/drawing/2014/main" id="{EEC1F3B2-3F8C-4080-83D0-D492BD8F2A40}"/>
              </a:ext>
            </a:extLst>
          </p:cNvPr>
          <p:cNvGrpSpPr/>
          <p:nvPr/>
        </p:nvGrpSpPr>
        <p:grpSpPr>
          <a:xfrm>
            <a:off x="1230433" y="2403706"/>
            <a:ext cx="4206215" cy="1743409"/>
            <a:chOff x="831273" y="2518843"/>
            <a:chExt cx="5527964" cy="2134121"/>
          </a:xfrm>
        </p:grpSpPr>
        <p:pic>
          <p:nvPicPr>
            <p:cNvPr id="6" name="Image 5">
              <a:extLst>
                <a:ext uri="{FF2B5EF4-FFF2-40B4-BE49-F238E27FC236}">
                  <a16:creationId xmlns:a16="http://schemas.microsoft.com/office/drawing/2014/main" id="{AE2EA8BC-119B-42F5-96E6-F5A7AE9BC6B8}"/>
                </a:ext>
              </a:extLst>
            </p:cNvPr>
            <p:cNvPicPr>
              <a:picLocks noChangeAspect="1"/>
            </p:cNvPicPr>
            <p:nvPr/>
          </p:nvPicPr>
          <p:blipFill rotWithShape="1">
            <a:blip r:embed="rId3"/>
            <a:srcRect l="267" b="3839"/>
            <a:stretch/>
          </p:blipFill>
          <p:spPr>
            <a:xfrm>
              <a:off x="831273" y="2518844"/>
              <a:ext cx="5120265" cy="2134120"/>
            </a:xfrm>
            <a:prstGeom prst="rect">
              <a:avLst/>
            </a:prstGeom>
          </p:spPr>
        </p:pic>
        <p:pic>
          <p:nvPicPr>
            <p:cNvPr id="7" name="Image 6">
              <a:extLst>
                <a:ext uri="{FF2B5EF4-FFF2-40B4-BE49-F238E27FC236}">
                  <a16:creationId xmlns:a16="http://schemas.microsoft.com/office/drawing/2014/main" id="{0054C394-E086-4120-937A-A935B0237D97}"/>
                </a:ext>
              </a:extLst>
            </p:cNvPr>
            <p:cNvPicPr>
              <a:picLocks noChangeAspect="1"/>
            </p:cNvPicPr>
            <p:nvPr/>
          </p:nvPicPr>
          <p:blipFill rotWithShape="1">
            <a:blip r:embed="rId4"/>
            <a:srcRect l="-1" r="65758"/>
            <a:stretch/>
          </p:blipFill>
          <p:spPr>
            <a:xfrm>
              <a:off x="5951539" y="2518843"/>
              <a:ext cx="407698" cy="2133600"/>
            </a:xfrm>
            <a:prstGeom prst="rect">
              <a:avLst/>
            </a:prstGeom>
          </p:spPr>
        </p:pic>
      </p:grpSp>
      <p:cxnSp>
        <p:nvCxnSpPr>
          <p:cNvPr id="8" name="Google Shape;523;p45">
            <a:extLst>
              <a:ext uri="{FF2B5EF4-FFF2-40B4-BE49-F238E27FC236}">
                <a16:creationId xmlns:a16="http://schemas.microsoft.com/office/drawing/2014/main" id="{C3B75B31-6A4C-4063-A5BB-984FBE1D025E}"/>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 name="Google Shape;1203;p48">
            <a:extLst>
              <a:ext uri="{FF2B5EF4-FFF2-40B4-BE49-F238E27FC236}">
                <a16:creationId xmlns:a16="http://schemas.microsoft.com/office/drawing/2014/main" id="{79098492-35F8-4120-9B87-054B4D948C68}"/>
              </a:ext>
            </a:extLst>
          </p:cNvPr>
          <p:cNvSpPr/>
          <p:nvPr/>
        </p:nvSpPr>
        <p:spPr>
          <a:xfrm>
            <a:off x="9875838" y="319616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2E0794D4-54A0-41D6-ACDA-2F497D54375B}"/>
              </a:ext>
            </a:extLst>
          </p:cNvPr>
          <p:cNvSpPr/>
          <p:nvPr/>
        </p:nvSpPr>
        <p:spPr>
          <a:xfrm>
            <a:off x="9875838" y="43433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pic>
        <p:nvPicPr>
          <p:cNvPr id="13" name="Image 12">
            <a:extLst>
              <a:ext uri="{FF2B5EF4-FFF2-40B4-BE49-F238E27FC236}">
                <a16:creationId xmlns:a16="http://schemas.microsoft.com/office/drawing/2014/main" id="{3FB97201-6FD4-4C16-B823-6CDB07D57F71}"/>
              </a:ext>
            </a:extLst>
          </p:cNvPr>
          <p:cNvPicPr>
            <a:picLocks noChangeAspect="1"/>
          </p:cNvPicPr>
          <p:nvPr/>
        </p:nvPicPr>
        <p:blipFill rotWithShape="1">
          <a:blip r:embed="rId5"/>
          <a:srcRect t="9365" r="369"/>
          <a:stretch/>
        </p:blipFill>
        <p:spPr>
          <a:xfrm>
            <a:off x="6302168" y="3277774"/>
            <a:ext cx="2647691" cy="612943"/>
          </a:xfrm>
          <a:prstGeom prst="rect">
            <a:avLst/>
          </a:prstGeom>
        </p:spPr>
      </p:pic>
      <p:sp>
        <p:nvSpPr>
          <p:cNvPr id="14" name="Google Shape;1203;p48">
            <a:extLst>
              <a:ext uri="{FF2B5EF4-FFF2-40B4-BE49-F238E27FC236}">
                <a16:creationId xmlns:a16="http://schemas.microsoft.com/office/drawing/2014/main" id="{3B90CD12-B61C-4E8F-94DD-6F2131C57526}"/>
              </a:ext>
            </a:extLst>
          </p:cNvPr>
          <p:cNvSpPr/>
          <p:nvPr/>
        </p:nvSpPr>
        <p:spPr>
          <a:xfrm>
            <a:off x="9875838" y="53366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50182575-32F8-40FE-B16B-39343F44DD9A}"/>
              </a:ext>
            </a:extLst>
          </p:cNvPr>
          <p:cNvSpPr/>
          <p:nvPr/>
        </p:nvSpPr>
        <p:spPr>
          <a:xfrm>
            <a:off x="1857117" y="353577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3603B314-523D-47A5-98EC-74F3320DF1E8}"/>
              </a:ext>
            </a:extLst>
          </p:cNvPr>
          <p:cNvSpPr/>
          <p:nvPr/>
        </p:nvSpPr>
        <p:spPr>
          <a:xfrm>
            <a:off x="6200536" y="351536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3" name="Google Shape;1203;p48">
            <a:extLst>
              <a:ext uri="{FF2B5EF4-FFF2-40B4-BE49-F238E27FC236}">
                <a16:creationId xmlns:a16="http://schemas.microsoft.com/office/drawing/2014/main" id="{54959540-7336-44D5-BCD6-FEC35F82BD5B}"/>
              </a:ext>
            </a:extLst>
          </p:cNvPr>
          <p:cNvSpPr/>
          <p:nvPr/>
        </p:nvSpPr>
        <p:spPr>
          <a:xfrm>
            <a:off x="1851782" y="47344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5" name="ZoneTexte 24">
            <a:extLst>
              <a:ext uri="{FF2B5EF4-FFF2-40B4-BE49-F238E27FC236}">
                <a16:creationId xmlns:a16="http://schemas.microsoft.com/office/drawing/2014/main" id="{2F8452CE-06E1-4A52-8129-A9BE45EE78A6}"/>
              </a:ext>
            </a:extLst>
          </p:cNvPr>
          <p:cNvSpPr txBox="1"/>
          <p:nvPr/>
        </p:nvSpPr>
        <p:spPr>
          <a:xfrm>
            <a:off x="10104552" y="2855395"/>
            <a:ext cx="195419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Lorsqu’une métadonnée obligatoire manque, une alerte est faite à la validation. Le bouton ‘Accéder’  renvoie à la métadonnée à compléter</a:t>
            </a:r>
          </a:p>
        </p:txBody>
      </p:sp>
      <p:sp>
        <p:nvSpPr>
          <p:cNvPr id="26" name="ZoneTexte 25">
            <a:extLst>
              <a:ext uri="{FF2B5EF4-FFF2-40B4-BE49-F238E27FC236}">
                <a16:creationId xmlns:a16="http://schemas.microsoft.com/office/drawing/2014/main" id="{F8C95599-BF69-4319-A41A-28868E43D5CB}"/>
              </a:ext>
            </a:extLst>
          </p:cNvPr>
          <p:cNvSpPr txBox="1"/>
          <p:nvPr/>
        </p:nvSpPr>
        <p:spPr>
          <a:xfrm>
            <a:off x="10104552" y="4002605"/>
            <a:ext cx="1954191"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que les métadonnées obligatoires ont été complétées, le bouton ‘vérifier avant de déposer’  devient orange. Il renvoie à la validation</a:t>
            </a:r>
          </a:p>
        </p:txBody>
      </p:sp>
      <p:sp>
        <p:nvSpPr>
          <p:cNvPr id="27" name="ZoneTexte 26">
            <a:extLst>
              <a:ext uri="{FF2B5EF4-FFF2-40B4-BE49-F238E27FC236}">
                <a16:creationId xmlns:a16="http://schemas.microsoft.com/office/drawing/2014/main" id="{6D47AEF5-6298-4CCE-81FC-79B6132AEA6A}"/>
              </a:ext>
            </a:extLst>
          </p:cNvPr>
          <p:cNvSpPr txBox="1"/>
          <p:nvPr/>
        </p:nvSpPr>
        <p:spPr>
          <a:xfrm>
            <a:off x="10104552" y="5149815"/>
            <a:ext cx="1954191"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Lorsque le dépôt est complet, la citation apparait afin de pouvoir vérifier les informations</a:t>
            </a:r>
          </a:p>
        </p:txBody>
      </p:sp>
      <p:sp>
        <p:nvSpPr>
          <p:cNvPr id="21" name="Rectangle 20">
            <a:hlinkClick r:id="rId6" action="ppaction://hlinksldjump"/>
            <a:extLst>
              <a:ext uri="{FF2B5EF4-FFF2-40B4-BE49-F238E27FC236}">
                <a16:creationId xmlns:a16="http://schemas.microsoft.com/office/drawing/2014/main" id="{B4721FAD-0516-4A03-BA10-11C7C9B3914A}"/>
              </a:ext>
            </a:extLst>
          </p:cNvPr>
          <p:cNvSpPr/>
          <p:nvPr/>
        </p:nvSpPr>
        <p:spPr>
          <a:xfrm>
            <a:off x="3611563" y="308369"/>
            <a:ext cx="178435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C31BD879-B0F7-47AA-988A-CB2C76C2AC19}"/>
              </a:ext>
            </a:extLst>
          </p:cNvPr>
          <p:cNvSpPr txBox="1"/>
          <p:nvPr/>
        </p:nvSpPr>
        <p:spPr>
          <a:xfrm>
            <a:off x="958374" y="1590991"/>
            <a:ext cx="8774039"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dernière étape du formulaire de dépôt est la validation.  Elle permet de vérifier que toutes les informations obligatoires ont bien été saisies.</a:t>
            </a:r>
          </a:p>
        </p:txBody>
      </p:sp>
    </p:spTree>
    <p:extLst>
      <p:ext uri="{BB962C8B-B14F-4D97-AF65-F5344CB8AC3E}">
        <p14:creationId xmlns:p14="http://schemas.microsoft.com/office/powerpoint/2010/main" val="4088471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E994DE2-771C-48A6-AD89-8319E54A4AE1}"/>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Déposer</a:t>
            </a:r>
          </a:p>
        </p:txBody>
      </p:sp>
      <p:sp>
        <p:nvSpPr>
          <p:cNvPr id="3" name="Espace réservé du texte 2">
            <a:extLst>
              <a:ext uri="{FF2B5EF4-FFF2-40B4-BE49-F238E27FC236}">
                <a16:creationId xmlns:a16="http://schemas.microsoft.com/office/drawing/2014/main" id="{79607F07-E832-4C45-93F8-81754FC7EE76}"/>
              </a:ext>
            </a:extLst>
          </p:cNvPr>
          <p:cNvSpPr>
            <a:spLocks noGrp="1"/>
          </p:cNvSpPr>
          <p:nvPr>
            <p:ph type="body" idx="20"/>
          </p:nvPr>
        </p:nvSpPr>
        <p:spPr>
          <a:xfrm>
            <a:off x="1055689" y="908050"/>
            <a:ext cx="7897812" cy="255702"/>
          </a:xfrm>
        </p:spPr>
        <p:txBody>
          <a:bodyPr/>
          <a:lstStyle/>
          <a:p>
            <a:r>
              <a:rPr lang="fr-FR" dirty="0"/>
              <a:t>10- Validation</a:t>
            </a:r>
          </a:p>
        </p:txBody>
      </p:sp>
      <p:sp>
        <p:nvSpPr>
          <p:cNvPr id="4" name="Espace réservé du texte 3">
            <a:extLst>
              <a:ext uri="{FF2B5EF4-FFF2-40B4-BE49-F238E27FC236}">
                <a16:creationId xmlns:a16="http://schemas.microsoft.com/office/drawing/2014/main" id="{45A62669-509E-4673-8811-B501856CA93B}"/>
              </a:ext>
            </a:extLst>
          </p:cNvPr>
          <p:cNvSpPr>
            <a:spLocks noGrp="1"/>
          </p:cNvSpPr>
          <p:nvPr>
            <p:ph type="body" idx="24"/>
          </p:nvPr>
        </p:nvSpPr>
        <p:spPr/>
        <p:txBody>
          <a:bodyPr/>
          <a:lstStyle/>
          <a:p>
            <a:r>
              <a:rPr lang="fr-FR" dirty="0"/>
              <a:t>Déposer avec fichier</a:t>
            </a:r>
          </a:p>
          <a:p>
            <a:endParaRPr lang="fr-FR" dirty="0"/>
          </a:p>
        </p:txBody>
      </p:sp>
      <p:cxnSp>
        <p:nvCxnSpPr>
          <p:cNvPr id="6" name="Google Shape;523;p45">
            <a:extLst>
              <a:ext uri="{FF2B5EF4-FFF2-40B4-BE49-F238E27FC236}">
                <a16:creationId xmlns:a16="http://schemas.microsoft.com/office/drawing/2014/main" id="{ACA0B7BB-3636-4DE1-A956-D935DC2D4743}"/>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1803F0D3-5757-4F2E-B4EE-A6D880650770}"/>
              </a:ext>
            </a:extLst>
          </p:cNvPr>
          <p:cNvSpPr/>
          <p:nvPr/>
        </p:nvSpPr>
        <p:spPr>
          <a:xfrm>
            <a:off x="9875838" y="359861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grpSp>
        <p:nvGrpSpPr>
          <p:cNvPr id="14" name="Groupe 13">
            <a:extLst>
              <a:ext uri="{FF2B5EF4-FFF2-40B4-BE49-F238E27FC236}">
                <a16:creationId xmlns:a16="http://schemas.microsoft.com/office/drawing/2014/main" id="{762EE9CD-8DA7-4C0F-810D-A864FA027F92}"/>
              </a:ext>
            </a:extLst>
          </p:cNvPr>
          <p:cNvGrpSpPr/>
          <p:nvPr/>
        </p:nvGrpSpPr>
        <p:grpSpPr>
          <a:xfrm>
            <a:off x="3409955" y="4226498"/>
            <a:ext cx="6102258" cy="2102874"/>
            <a:chOff x="1247996" y="3996442"/>
            <a:chExt cx="6787457" cy="2190750"/>
          </a:xfrm>
        </p:grpSpPr>
        <p:pic>
          <p:nvPicPr>
            <p:cNvPr id="12" name="Image 11">
              <a:extLst>
                <a:ext uri="{FF2B5EF4-FFF2-40B4-BE49-F238E27FC236}">
                  <a16:creationId xmlns:a16="http://schemas.microsoft.com/office/drawing/2014/main" id="{892B9DA3-5EAF-442E-ABDB-B80E7C6D83CC}"/>
                </a:ext>
              </a:extLst>
            </p:cNvPr>
            <p:cNvPicPr>
              <a:picLocks noChangeAspect="1"/>
            </p:cNvPicPr>
            <p:nvPr/>
          </p:nvPicPr>
          <p:blipFill rotWithShape="1">
            <a:blip r:embed="rId2"/>
            <a:srcRect l="98297" r="-305"/>
            <a:stretch/>
          </p:blipFill>
          <p:spPr>
            <a:xfrm>
              <a:off x="7856483" y="3996442"/>
              <a:ext cx="178970" cy="2190750"/>
            </a:xfrm>
            <a:prstGeom prst="rect">
              <a:avLst/>
            </a:prstGeom>
          </p:spPr>
        </p:pic>
        <p:pic>
          <p:nvPicPr>
            <p:cNvPr id="13" name="Image 12">
              <a:extLst>
                <a:ext uri="{FF2B5EF4-FFF2-40B4-BE49-F238E27FC236}">
                  <a16:creationId xmlns:a16="http://schemas.microsoft.com/office/drawing/2014/main" id="{D8D6183A-BB08-423C-878F-F4BBC4182C05}"/>
                </a:ext>
              </a:extLst>
            </p:cNvPr>
            <p:cNvPicPr>
              <a:picLocks noChangeAspect="1"/>
            </p:cNvPicPr>
            <p:nvPr/>
          </p:nvPicPr>
          <p:blipFill rotWithShape="1">
            <a:blip r:embed="rId2"/>
            <a:srcRect r="25593"/>
            <a:stretch/>
          </p:blipFill>
          <p:spPr>
            <a:xfrm>
              <a:off x="1247996" y="3996442"/>
              <a:ext cx="6633725" cy="2190750"/>
            </a:xfrm>
            <a:prstGeom prst="rect">
              <a:avLst/>
            </a:prstGeom>
          </p:spPr>
        </p:pic>
      </p:grpSp>
      <p:grpSp>
        <p:nvGrpSpPr>
          <p:cNvPr id="18" name="Groupe 17">
            <a:extLst>
              <a:ext uri="{FF2B5EF4-FFF2-40B4-BE49-F238E27FC236}">
                <a16:creationId xmlns:a16="http://schemas.microsoft.com/office/drawing/2014/main" id="{31713ADF-2A07-4413-A2EE-DBB7BE00EB15}"/>
              </a:ext>
            </a:extLst>
          </p:cNvPr>
          <p:cNvGrpSpPr/>
          <p:nvPr/>
        </p:nvGrpSpPr>
        <p:grpSpPr>
          <a:xfrm>
            <a:off x="947503" y="2243338"/>
            <a:ext cx="4710751" cy="1761700"/>
            <a:chOff x="537210" y="3076575"/>
            <a:chExt cx="8067083" cy="3152775"/>
          </a:xfrm>
        </p:grpSpPr>
        <p:pic>
          <p:nvPicPr>
            <p:cNvPr id="15" name="Image 14">
              <a:extLst>
                <a:ext uri="{FF2B5EF4-FFF2-40B4-BE49-F238E27FC236}">
                  <a16:creationId xmlns:a16="http://schemas.microsoft.com/office/drawing/2014/main" id="{02084C99-ADF5-403A-88EB-15B2D1F7668B}"/>
                </a:ext>
              </a:extLst>
            </p:cNvPr>
            <p:cNvPicPr>
              <a:picLocks noChangeAspect="1"/>
            </p:cNvPicPr>
            <p:nvPr/>
          </p:nvPicPr>
          <p:blipFill rotWithShape="1">
            <a:blip r:embed="rId3"/>
            <a:srcRect l="97763" r="469"/>
            <a:stretch/>
          </p:blipFill>
          <p:spPr>
            <a:xfrm>
              <a:off x="8445951" y="3076575"/>
              <a:ext cx="158342" cy="3152775"/>
            </a:xfrm>
            <a:prstGeom prst="rect">
              <a:avLst/>
            </a:prstGeom>
          </p:spPr>
        </p:pic>
        <p:pic>
          <p:nvPicPr>
            <p:cNvPr id="16" name="Image 15">
              <a:extLst>
                <a:ext uri="{FF2B5EF4-FFF2-40B4-BE49-F238E27FC236}">
                  <a16:creationId xmlns:a16="http://schemas.microsoft.com/office/drawing/2014/main" id="{A6147568-1840-4CE9-8940-13C50610BA70}"/>
                </a:ext>
              </a:extLst>
            </p:cNvPr>
            <p:cNvPicPr>
              <a:picLocks noChangeAspect="1"/>
            </p:cNvPicPr>
            <p:nvPr/>
          </p:nvPicPr>
          <p:blipFill rotWithShape="1">
            <a:blip r:embed="rId3"/>
            <a:srcRect r="11703"/>
            <a:stretch/>
          </p:blipFill>
          <p:spPr>
            <a:xfrm>
              <a:off x="537210" y="3076575"/>
              <a:ext cx="7905744" cy="3152775"/>
            </a:xfrm>
            <a:prstGeom prst="rect">
              <a:avLst/>
            </a:prstGeom>
          </p:spPr>
        </p:pic>
      </p:grpSp>
      <p:sp>
        <p:nvSpPr>
          <p:cNvPr id="19" name="Google Shape;1203;p48">
            <a:extLst>
              <a:ext uri="{FF2B5EF4-FFF2-40B4-BE49-F238E27FC236}">
                <a16:creationId xmlns:a16="http://schemas.microsoft.com/office/drawing/2014/main" id="{7602597E-803F-445A-9072-7EFB01864673}"/>
              </a:ext>
            </a:extLst>
          </p:cNvPr>
          <p:cNvSpPr/>
          <p:nvPr/>
        </p:nvSpPr>
        <p:spPr>
          <a:xfrm>
            <a:off x="877604" y="368874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0" name="Google Shape;1203;p48">
            <a:extLst>
              <a:ext uri="{FF2B5EF4-FFF2-40B4-BE49-F238E27FC236}">
                <a16:creationId xmlns:a16="http://schemas.microsoft.com/office/drawing/2014/main" id="{DC87831E-A6FD-4C1D-8669-D97900488F7D}"/>
              </a:ext>
            </a:extLst>
          </p:cNvPr>
          <p:cNvSpPr/>
          <p:nvPr/>
        </p:nvSpPr>
        <p:spPr>
          <a:xfrm>
            <a:off x="3455121" y="589215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65345F6F-C68A-483C-A0BF-95B2C5BDB6FF}"/>
              </a:ext>
            </a:extLst>
          </p:cNvPr>
          <p:cNvSpPr txBox="1"/>
          <p:nvPr/>
        </p:nvSpPr>
        <p:spPr>
          <a:xfrm>
            <a:off x="10102809" y="3027020"/>
            <a:ext cx="1969575" cy="178510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Lors d’un dépôt avec fichier je peux demander le transfert du dépôt sur l’archive ouverte </a:t>
            </a:r>
            <a:r>
              <a:rPr lang="fr-FR" sz="1000" dirty="0" err="1">
                <a:solidFill>
                  <a:srgbClr val="00005F"/>
                </a:solidFill>
                <a:latin typeface="CCSD_manrope Light" panose="00000500000000000000" pitchFamily="2" charset="0"/>
              </a:rPr>
              <a:t>Arxiv</a:t>
            </a:r>
            <a:r>
              <a:rPr lang="fr-FR" sz="1000" dirty="0">
                <a:solidFill>
                  <a:srgbClr val="00005F"/>
                </a:solidFill>
                <a:latin typeface="CCSD_manrope Light" panose="00000500000000000000" pitchFamily="2" charset="0"/>
              </a:rPr>
              <a:t> ( archive pour les domaines des mathématiques, de l’informatique et de la physique). Certaines conditions sont nécessaires. Par exemple, un des domaines choisi doit être un sous domaine d’</a:t>
            </a:r>
            <a:r>
              <a:rPr lang="fr-FR" sz="1000" dirty="0" err="1">
                <a:solidFill>
                  <a:srgbClr val="00005F"/>
                </a:solidFill>
                <a:latin typeface="CCSD_manrope Light" panose="00000500000000000000" pitchFamily="2" charset="0"/>
              </a:rPr>
              <a:t>Àrxiv</a:t>
            </a:r>
            <a:endParaRPr lang="fr-FR" sz="1000" dirty="0">
              <a:solidFill>
                <a:srgbClr val="00005F"/>
              </a:solidFill>
              <a:latin typeface="CCSD_manrope Light" panose="00000500000000000000" pitchFamily="2" charset="0"/>
            </a:endParaRPr>
          </a:p>
        </p:txBody>
      </p:sp>
      <p:grpSp>
        <p:nvGrpSpPr>
          <p:cNvPr id="5" name="Groupe 4">
            <a:extLst>
              <a:ext uri="{FF2B5EF4-FFF2-40B4-BE49-F238E27FC236}">
                <a16:creationId xmlns:a16="http://schemas.microsoft.com/office/drawing/2014/main" id="{CFFC525E-58B7-4E81-93A9-199C6D951726}"/>
              </a:ext>
            </a:extLst>
          </p:cNvPr>
          <p:cNvGrpSpPr/>
          <p:nvPr/>
        </p:nvGrpSpPr>
        <p:grpSpPr>
          <a:xfrm>
            <a:off x="9875838" y="5034840"/>
            <a:ext cx="2196546" cy="707886"/>
            <a:chOff x="9875838" y="4568115"/>
            <a:chExt cx="2196546" cy="707886"/>
          </a:xfrm>
        </p:grpSpPr>
        <p:sp>
          <p:nvSpPr>
            <p:cNvPr id="8" name="Google Shape;1203;p48">
              <a:extLst>
                <a:ext uri="{FF2B5EF4-FFF2-40B4-BE49-F238E27FC236}">
                  <a16:creationId xmlns:a16="http://schemas.microsoft.com/office/drawing/2014/main" id="{6E8BB376-7CC0-496E-A051-7EEE251F8A4D}"/>
                </a:ext>
              </a:extLst>
            </p:cNvPr>
            <p:cNvSpPr/>
            <p:nvPr/>
          </p:nvSpPr>
          <p:spPr>
            <a:xfrm>
              <a:off x="9875838" y="483193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F1B3F30B-4648-4C6B-A771-E78C47569857}"/>
                </a:ext>
              </a:extLst>
            </p:cNvPr>
            <p:cNvSpPr txBox="1"/>
            <p:nvPr/>
          </p:nvSpPr>
          <p:spPr>
            <a:xfrm>
              <a:off x="10102809" y="4568115"/>
              <a:ext cx="1969575"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S’il s’agit d’un dépôt avec fichier, je dois accepter les conditions pour pouvoir valider mon dépôt</a:t>
              </a:r>
            </a:p>
          </p:txBody>
        </p:sp>
      </p:grpSp>
      <p:sp>
        <p:nvSpPr>
          <p:cNvPr id="24" name="Rectangle 23">
            <a:hlinkClick r:id="rId4" action="ppaction://hlinksldjump"/>
            <a:extLst>
              <a:ext uri="{FF2B5EF4-FFF2-40B4-BE49-F238E27FC236}">
                <a16:creationId xmlns:a16="http://schemas.microsoft.com/office/drawing/2014/main" id="{F017DAF7-64B2-411B-BDB2-D4E3DBBF1E86}"/>
              </a:ext>
            </a:extLst>
          </p:cNvPr>
          <p:cNvSpPr/>
          <p:nvPr/>
        </p:nvSpPr>
        <p:spPr>
          <a:xfrm>
            <a:off x="3611562" y="308369"/>
            <a:ext cx="17938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F43B2009-D061-47A6-9F96-BE928826A79B}"/>
              </a:ext>
            </a:extLst>
          </p:cNvPr>
          <p:cNvSpPr txBox="1"/>
          <p:nvPr/>
        </p:nvSpPr>
        <p:spPr>
          <a:xfrm>
            <a:off x="958374" y="1590991"/>
            <a:ext cx="8774039" cy="430887"/>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La dernière étape du formulaire de dépôt est la validation.  Elle permet de vérifier que toutes les informations obligatoires ont bien été saisies.</a:t>
            </a:r>
          </a:p>
        </p:txBody>
      </p:sp>
    </p:spTree>
    <p:extLst>
      <p:ext uri="{BB962C8B-B14F-4D97-AF65-F5344CB8AC3E}">
        <p14:creationId xmlns:p14="http://schemas.microsoft.com/office/powerpoint/2010/main" val="2184656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Gérer  mes dépôts</a:t>
            </a:r>
            <a:endParaRPr lang="fr-FR" dirty="0"/>
          </a:p>
        </p:txBody>
      </p:sp>
      <p:sp>
        <p:nvSpPr>
          <p:cNvPr id="4" name="Espace réservé du texte 3"/>
          <p:cNvSpPr>
            <a:spLocks noGrp="1"/>
          </p:cNvSpPr>
          <p:nvPr>
            <p:ph type="body" idx="10"/>
          </p:nvPr>
        </p:nvSpPr>
        <p:spPr>
          <a:xfrm>
            <a:off x="3611562" y="352469"/>
            <a:ext cx="2398713" cy="158071"/>
          </a:xfrm>
        </p:spPr>
        <p:txBody>
          <a:bodyPr>
            <a:noAutofit/>
          </a:bodyPr>
          <a:lstStyle/>
          <a:p>
            <a:r>
              <a:rPr lang="fr-FR" dirty="0">
                <a:solidFill>
                  <a:srgbClr val="3A3A69"/>
                </a:solidFill>
                <a:latin typeface="CCSD_manrope Medium" panose="00000500000000000000" pitchFamily="2" charset="0"/>
              </a:rPr>
              <a:t>Réussir mon dépôt : Gérer mes dépôts</a:t>
            </a:r>
            <a:endParaRPr lang="fr-FR" dirty="0"/>
          </a:p>
        </p:txBody>
      </p:sp>
      <p:pic>
        <p:nvPicPr>
          <p:cNvPr id="8" name="Graphique 7">
            <a:extLst>
              <a:ext uri="{FF2B5EF4-FFF2-40B4-BE49-F238E27FC236}">
                <a16:creationId xmlns:a16="http://schemas.microsoft.com/office/drawing/2014/main" id="{A5700B44-3F93-4A71-8C33-E4F0BF0996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051" y="2997201"/>
            <a:ext cx="1116013" cy="900871"/>
          </a:xfrm>
          <a:prstGeom prst="rect">
            <a:avLst/>
          </a:prstGeom>
        </p:spPr>
      </p:pic>
      <p:grpSp>
        <p:nvGrpSpPr>
          <p:cNvPr id="17" name="Groupe 16">
            <a:extLst>
              <a:ext uri="{FF2B5EF4-FFF2-40B4-BE49-F238E27FC236}">
                <a16:creationId xmlns:a16="http://schemas.microsoft.com/office/drawing/2014/main" id="{55912A60-9AEA-4738-AF08-D0F5B87E4492}"/>
              </a:ext>
            </a:extLst>
          </p:cNvPr>
          <p:cNvGrpSpPr/>
          <p:nvPr/>
        </p:nvGrpSpPr>
        <p:grpSpPr>
          <a:xfrm>
            <a:off x="6279647" y="1991264"/>
            <a:ext cx="4027231" cy="3965871"/>
            <a:chOff x="4869383" y="2387801"/>
            <a:chExt cx="4027230" cy="3965873"/>
          </a:xfrm>
        </p:grpSpPr>
        <p:grpSp>
          <p:nvGrpSpPr>
            <p:cNvPr id="18" name="Groupe 17">
              <a:extLst>
                <a:ext uri="{FF2B5EF4-FFF2-40B4-BE49-F238E27FC236}">
                  <a16:creationId xmlns:a16="http://schemas.microsoft.com/office/drawing/2014/main" id="{9B951FB4-6187-49BA-A2C2-E9CFCB54AA59}"/>
                </a:ext>
              </a:extLst>
            </p:cNvPr>
            <p:cNvGrpSpPr/>
            <p:nvPr/>
          </p:nvGrpSpPr>
          <p:grpSpPr>
            <a:xfrm>
              <a:off x="4914266" y="2387801"/>
              <a:ext cx="1114576" cy="584775"/>
              <a:chOff x="5065588" y="1822534"/>
              <a:chExt cx="1114576" cy="584775"/>
            </a:xfrm>
          </p:grpSpPr>
          <p:sp>
            <p:nvSpPr>
              <p:cNvPr id="31" name="ZoneTexte 30">
                <a:hlinkClick r:id="rId4" action="ppaction://hlinksldjump"/>
                <a:extLst>
                  <a:ext uri="{FF2B5EF4-FFF2-40B4-BE49-F238E27FC236}">
                    <a16:creationId xmlns:a16="http://schemas.microsoft.com/office/drawing/2014/main" id="{3D9E5DC9-775F-4288-A329-0B209213BC86}"/>
                  </a:ext>
                </a:extLst>
              </p:cNvPr>
              <p:cNvSpPr txBox="1"/>
              <p:nvPr/>
            </p:nvSpPr>
            <p:spPr>
              <a:xfrm>
                <a:off x="5065588" y="1822534"/>
                <a:ext cx="33214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1</a:t>
                </a:r>
              </a:p>
            </p:txBody>
          </p:sp>
          <p:sp>
            <p:nvSpPr>
              <p:cNvPr id="32" name="ZoneTexte 31">
                <a:hlinkClick r:id="rId4" action="ppaction://hlinksldjump"/>
                <a:extLst>
                  <a:ext uri="{FF2B5EF4-FFF2-40B4-BE49-F238E27FC236}">
                    <a16:creationId xmlns:a16="http://schemas.microsoft.com/office/drawing/2014/main" id="{4A6516EE-D361-4434-9EB0-05F70362FDBE}"/>
                  </a:ext>
                </a:extLst>
              </p:cNvPr>
              <p:cNvSpPr txBox="1"/>
              <p:nvPr/>
            </p:nvSpPr>
            <p:spPr>
              <a:xfrm>
                <a:off x="5538642" y="1945645"/>
                <a:ext cx="64152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Profil</a:t>
                </a:r>
              </a:p>
            </p:txBody>
          </p:sp>
        </p:grpSp>
        <p:grpSp>
          <p:nvGrpSpPr>
            <p:cNvPr id="19" name="Groupe 18">
              <a:extLst>
                <a:ext uri="{FF2B5EF4-FFF2-40B4-BE49-F238E27FC236}">
                  <a16:creationId xmlns:a16="http://schemas.microsoft.com/office/drawing/2014/main" id="{49F44A14-43AC-4B74-9C2D-0F8B0BDDA23D}"/>
                </a:ext>
              </a:extLst>
            </p:cNvPr>
            <p:cNvGrpSpPr/>
            <p:nvPr/>
          </p:nvGrpSpPr>
          <p:grpSpPr>
            <a:xfrm>
              <a:off x="4874192" y="3263854"/>
              <a:ext cx="2177365" cy="584775"/>
              <a:chOff x="5025514" y="2698587"/>
              <a:chExt cx="2177365" cy="584775"/>
            </a:xfrm>
          </p:grpSpPr>
          <p:sp>
            <p:nvSpPr>
              <p:cNvPr id="29" name="ZoneTexte 28">
                <a:hlinkClick r:id="rId5" action="ppaction://hlinksldjump"/>
                <a:extLst>
                  <a:ext uri="{FF2B5EF4-FFF2-40B4-BE49-F238E27FC236}">
                    <a16:creationId xmlns:a16="http://schemas.microsoft.com/office/drawing/2014/main" id="{7F890128-6890-4959-8A12-7B25466149C8}"/>
                  </a:ext>
                </a:extLst>
              </p:cNvPr>
              <p:cNvSpPr txBox="1"/>
              <p:nvPr/>
            </p:nvSpPr>
            <p:spPr>
              <a:xfrm>
                <a:off x="5025514" y="2698587"/>
                <a:ext cx="412292"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2</a:t>
                </a:r>
              </a:p>
            </p:txBody>
          </p:sp>
          <p:sp>
            <p:nvSpPr>
              <p:cNvPr id="30" name="ZoneTexte 29">
                <a:hlinkClick r:id="rId5" action="ppaction://hlinksldjump"/>
                <a:extLst>
                  <a:ext uri="{FF2B5EF4-FFF2-40B4-BE49-F238E27FC236}">
                    <a16:creationId xmlns:a16="http://schemas.microsoft.com/office/drawing/2014/main" id="{BC062325-CC46-4B5E-9531-A562CD524A36}"/>
                  </a:ext>
                </a:extLst>
              </p:cNvPr>
              <p:cNvSpPr txBox="1"/>
              <p:nvPr/>
            </p:nvSpPr>
            <p:spPr>
              <a:xfrm>
                <a:off x="5538642" y="2821698"/>
                <a:ext cx="1664237"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Tableau de bord</a:t>
                </a:r>
              </a:p>
            </p:txBody>
          </p:sp>
        </p:grpSp>
        <p:grpSp>
          <p:nvGrpSpPr>
            <p:cNvPr id="20" name="Groupe 19">
              <a:extLst>
                <a:ext uri="{FF2B5EF4-FFF2-40B4-BE49-F238E27FC236}">
                  <a16:creationId xmlns:a16="http://schemas.microsoft.com/office/drawing/2014/main" id="{FAACFA7D-5356-4B8E-83E7-FE496749C2D7}"/>
                </a:ext>
              </a:extLst>
            </p:cNvPr>
            <p:cNvGrpSpPr/>
            <p:nvPr/>
          </p:nvGrpSpPr>
          <p:grpSpPr>
            <a:xfrm>
              <a:off x="4878198" y="4139906"/>
              <a:ext cx="1783829" cy="584775"/>
              <a:chOff x="5029520" y="3574639"/>
              <a:chExt cx="1783829" cy="584775"/>
            </a:xfrm>
          </p:grpSpPr>
          <p:sp>
            <p:nvSpPr>
              <p:cNvPr id="27" name="ZoneTexte 26">
                <a:hlinkClick r:id="rId6" action="ppaction://hlinksldjump"/>
                <a:extLst>
                  <a:ext uri="{FF2B5EF4-FFF2-40B4-BE49-F238E27FC236}">
                    <a16:creationId xmlns:a16="http://schemas.microsoft.com/office/drawing/2014/main" id="{7C30D1CD-A3A6-4D0D-9D63-CD2FD926F3F9}"/>
                  </a:ext>
                </a:extLst>
              </p:cNvPr>
              <p:cNvSpPr txBox="1"/>
              <p:nvPr/>
            </p:nvSpPr>
            <p:spPr>
              <a:xfrm>
                <a:off x="5029520" y="3574639"/>
                <a:ext cx="404277"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3</a:t>
                </a:r>
              </a:p>
            </p:txBody>
          </p:sp>
          <p:sp>
            <p:nvSpPr>
              <p:cNvPr id="28" name="ZoneTexte 27">
                <a:hlinkClick r:id="rId6" action="ppaction://hlinksldjump"/>
                <a:extLst>
                  <a:ext uri="{FF2B5EF4-FFF2-40B4-BE49-F238E27FC236}">
                    <a16:creationId xmlns:a16="http://schemas.microsoft.com/office/drawing/2014/main" id="{993FE430-ECB8-4A90-90BC-25BB3369F0CF}"/>
                  </a:ext>
                </a:extLst>
              </p:cNvPr>
              <p:cNvSpPr txBox="1"/>
              <p:nvPr/>
            </p:nvSpPr>
            <p:spPr>
              <a:xfrm>
                <a:off x="5538641" y="3697750"/>
                <a:ext cx="1274708"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Mes dépôts</a:t>
                </a:r>
              </a:p>
            </p:txBody>
          </p:sp>
        </p:grpSp>
        <p:grpSp>
          <p:nvGrpSpPr>
            <p:cNvPr id="21" name="Groupe 20">
              <a:extLst>
                <a:ext uri="{FF2B5EF4-FFF2-40B4-BE49-F238E27FC236}">
                  <a16:creationId xmlns:a16="http://schemas.microsoft.com/office/drawing/2014/main" id="{D875BEAD-D959-4510-917A-B28B5EDED8B5}"/>
                </a:ext>
              </a:extLst>
            </p:cNvPr>
            <p:cNvGrpSpPr/>
            <p:nvPr/>
          </p:nvGrpSpPr>
          <p:grpSpPr>
            <a:xfrm>
              <a:off x="4869383" y="5015958"/>
              <a:ext cx="2590939" cy="584775"/>
              <a:chOff x="5020705" y="4450691"/>
              <a:chExt cx="2590939" cy="584775"/>
            </a:xfrm>
          </p:grpSpPr>
          <p:sp>
            <p:nvSpPr>
              <p:cNvPr id="25" name="ZoneTexte 24">
                <a:hlinkClick r:id="rId7" action="ppaction://hlinksldjump"/>
                <a:extLst>
                  <a:ext uri="{FF2B5EF4-FFF2-40B4-BE49-F238E27FC236}">
                    <a16:creationId xmlns:a16="http://schemas.microsoft.com/office/drawing/2014/main" id="{9FF9E522-D831-46DC-943F-B66D09A2121F}"/>
                  </a:ext>
                </a:extLst>
              </p:cNvPr>
              <p:cNvSpPr txBox="1"/>
              <p:nvPr/>
            </p:nvSpPr>
            <p:spPr>
              <a:xfrm>
                <a:off x="5538642" y="4573802"/>
                <a:ext cx="2073002" cy="338554"/>
              </a:xfrm>
              <a:prstGeom prst="rect">
                <a:avLst/>
              </a:prstGeom>
              <a:noFill/>
            </p:spPr>
            <p:txBody>
              <a:bodyPr wrap="none" rtlCol="0">
                <a:spAutoFit/>
              </a:bodyPr>
              <a:lstStyle/>
              <a:p>
                <a:r>
                  <a:rPr lang="fr-FR" sz="1600" dirty="0">
                    <a:solidFill>
                      <a:srgbClr val="601C6A"/>
                    </a:solidFill>
                    <a:latin typeface="CCSD_manrope Light" panose="00000500000000000000" pitchFamily="2" charset="0"/>
                  </a:rPr>
                  <a:t>Partage de propriété</a:t>
                </a:r>
              </a:p>
            </p:txBody>
          </p:sp>
          <p:sp>
            <p:nvSpPr>
              <p:cNvPr id="26" name="ZoneTexte 25">
                <a:hlinkClick r:id="rId7" action="ppaction://hlinksldjump"/>
                <a:extLst>
                  <a:ext uri="{FF2B5EF4-FFF2-40B4-BE49-F238E27FC236}">
                    <a16:creationId xmlns:a16="http://schemas.microsoft.com/office/drawing/2014/main" id="{BF1338E6-E04E-4AB4-A395-30F116E9BD2B}"/>
                  </a:ext>
                </a:extLst>
              </p:cNvPr>
              <p:cNvSpPr txBox="1"/>
              <p:nvPr/>
            </p:nvSpPr>
            <p:spPr>
              <a:xfrm>
                <a:off x="5020705" y="4450691"/>
                <a:ext cx="421910"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4</a:t>
                </a:r>
              </a:p>
            </p:txBody>
          </p:sp>
        </p:grpSp>
        <p:grpSp>
          <p:nvGrpSpPr>
            <p:cNvPr id="22" name="Groupe 21">
              <a:extLst>
                <a:ext uri="{FF2B5EF4-FFF2-40B4-BE49-F238E27FC236}">
                  <a16:creationId xmlns:a16="http://schemas.microsoft.com/office/drawing/2014/main" id="{02D63A03-7869-459D-A3FE-A5CA3E379B62}"/>
                </a:ext>
              </a:extLst>
            </p:cNvPr>
            <p:cNvGrpSpPr/>
            <p:nvPr/>
          </p:nvGrpSpPr>
          <p:grpSpPr>
            <a:xfrm>
              <a:off x="4870984" y="5768899"/>
              <a:ext cx="4025629" cy="584775"/>
              <a:chOff x="5022306" y="4450691"/>
              <a:chExt cx="4025629" cy="584775"/>
            </a:xfrm>
          </p:grpSpPr>
          <p:sp>
            <p:nvSpPr>
              <p:cNvPr id="23" name="ZoneTexte 22">
                <a:hlinkClick r:id="rId8" action="ppaction://hlinksldjump"/>
                <a:extLst>
                  <a:ext uri="{FF2B5EF4-FFF2-40B4-BE49-F238E27FC236}">
                    <a16:creationId xmlns:a16="http://schemas.microsoft.com/office/drawing/2014/main" id="{2C4DFF54-316E-4E2C-B54A-EDBD1DA9B45C}"/>
                  </a:ext>
                </a:extLst>
              </p:cNvPr>
              <p:cNvSpPr txBox="1"/>
              <p:nvPr/>
            </p:nvSpPr>
            <p:spPr>
              <a:xfrm>
                <a:off x="5538642" y="4573802"/>
                <a:ext cx="3509293" cy="338554"/>
              </a:xfrm>
              <a:prstGeom prst="rect">
                <a:avLst/>
              </a:prstGeom>
              <a:noFill/>
            </p:spPr>
            <p:txBody>
              <a:bodyPr wrap="none" rtlCol="0">
                <a:spAutoFit/>
              </a:bodyPr>
              <a:lstStyle/>
              <a:p>
                <a:r>
                  <a:rPr lang="fr-FR" sz="1600">
                    <a:solidFill>
                      <a:srgbClr val="601C6A"/>
                    </a:solidFill>
                    <a:latin typeface="CCSD_manrope Light" panose="00000500000000000000" pitchFamily="2" charset="0"/>
                  </a:rPr>
                  <a:t>Alimenter </a:t>
                </a:r>
                <a:r>
                  <a:rPr lang="fr-FR" sz="1600" dirty="0">
                    <a:solidFill>
                      <a:srgbClr val="601C6A"/>
                    </a:solidFill>
                    <a:latin typeface="CCSD_manrope Light" panose="00000500000000000000" pitchFamily="2" charset="0"/>
                  </a:rPr>
                  <a:t>mon profil ORCID </a:t>
                </a:r>
                <a:r>
                  <a:rPr lang="fr-FR" sz="1600">
                    <a:solidFill>
                      <a:srgbClr val="601C6A"/>
                    </a:solidFill>
                    <a:latin typeface="CCSD_manrope Light" panose="00000500000000000000" pitchFamily="2" charset="0"/>
                  </a:rPr>
                  <a:t>avec HAL</a:t>
                </a:r>
                <a:endParaRPr lang="fr-FR" sz="1600" dirty="0">
                  <a:solidFill>
                    <a:srgbClr val="601C6A"/>
                  </a:solidFill>
                  <a:latin typeface="CCSD_manrope Light" panose="00000500000000000000" pitchFamily="2" charset="0"/>
                </a:endParaRPr>
              </a:p>
            </p:txBody>
          </p:sp>
          <p:sp>
            <p:nvSpPr>
              <p:cNvPr id="24" name="ZoneTexte 23">
                <a:hlinkClick r:id="rId8" action="ppaction://hlinksldjump"/>
                <a:extLst>
                  <a:ext uri="{FF2B5EF4-FFF2-40B4-BE49-F238E27FC236}">
                    <a16:creationId xmlns:a16="http://schemas.microsoft.com/office/drawing/2014/main" id="{F27463A0-40E1-46AC-8080-2BE27BB7E337}"/>
                  </a:ext>
                </a:extLst>
              </p:cNvPr>
              <p:cNvSpPr txBox="1"/>
              <p:nvPr/>
            </p:nvSpPr>
            <p:spPr>
              <a:xfrm>
                <a:off x="5022306" y="4450691"/>
                <a:ext cx="418704" cy="584775"/>
              </a:xfrm>
              <a:prstGeom prst="rect">
                <a:avLst/>
              </a:prstGeom>
              <a:noFill/>
            </p:spPr>
            <p:txBody>
              <a:bodyPr wrap="none" rtlCol="0">
                <a:spAutoFit/>
              </a:bodyPr>
              <a:lstStyle/>
              <a:p>
                <a:pPr algn="ctr"/>
                <a:r>
                  <a:rPr lang="fr-FR" sz="3200" dirty="0">
                    <a:solidFill>
                      <a:srgbClr val="601C6A"/>
                    </a:solidFill>
                    <a:latin typeface="CCSD_manrope Medium" panose="00000500000000000000" pitchFamily="2" charset="0"/>
                  </a:rPr>
                  <a:t>5</a:t>
                </a:r>
              </a:p>
            </p:txBody>
          </p:sp>
        </p:grpSp>
      </p:grpSp>
    </p:spTree>
    <p:extLst>
      <p:ext uri="{BB962C8B-B14F-4D97-AF65-F5344CB8AC3E}">
        <p14:creationId xmlns:p14="http://schemas.microsoft.com/office/powerpoint/2010/main" val="2261802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907490-04D2-4076-BF33-90A8CCB0A43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0452956A-0BE3-445C-AD76-7C3676499423}"/>
              </a:ext>
            </a:extLst>
          </p:cNvPr>
          <p:cNvSpPr>
            <a:spLocks noGrp="1"/>
          </p:cNvSpPr>
          <p:nvPr>
            <p:ph type="body" idx="20"/>
          </p:nvPr>
        </p:nvSpPr>
        <p:spPr/>
        <p:txBody>
          <a:bodyPr/>
          <a:lstStyle/>
          <a:p>
            <a:r>
              <a:rPr lang="fr-FR" dirty="0"/>
              <a:t>1- Profil</a:t>
            </a:r>
          </a:p>
        </p:txBody>
      </p:sp>
      <p:sp>
        <p:nvSpPr>
          <p:cNvPr id="22" name="Espace réservé du texte 3">
            <a:extLst>
              <a:ext uri="{FF2B5EF4-FFF2-40B4-BE49-F238E27FC236}">
                <a16:creationId xmlns:a16="http://schemas.microsoft.com/office/drawing/2014/main" id="{40C365BF-0752-4AB9-BD4E-419F0DA9AB67}"/>
              </a:ext>
            </a:extLst>
          </p:cNvPr>
          <p:cNvSpPr>
            <a:spLocks noGrp="1"/>
          </p:cNvSpPr>
          <p:nvPr>
            <p:ph type="body" idx="24"/>
          </p:nvPr>
        </p:nvSpPr>
        <p:spPr/>
        <p:txBody>
          <a:bodyPr/>
          <a:lstStyle/>
          <a:p>
            <a:r>
              <a:rPr lang="fr-FR" dirty="0"/>
              <a:t>Préférences de dépôt</a:t>
            </a:r>
          </a:p>
        </p:txBody>
      </p:sp>
      <p:pic>
        <p:nvPicPr>
          <p:cNvPr id="5" name="Image 4">
            <a:extLst>
              <a:ext uri="{FF2B5EF4-FFF2-40B4-BE49-F238E27FC236}">
                <a16:creationId xmlns:a16="http://schemas.microsoft.com/office/drawing/2014/main" id="{A84D0AC2-3703-4823-8CB0-3706EA4891FF}"/>
              </a:ext>
            </a:extLst>
          </p:cNvPr>
          <p:cNvPicPr>
            <a:picLocks noChangeAspect="1"/>
          </p:cNvPicPr>
          <p:nvPr/>
        </p:nvPicPr>
        <p:blipFill>
          <a:blip r:embed="rId3"/>
          <a:stretch>
            <a:fillRect/>
          </a:stretch>
        </p:blipFill>
        <p:spPr>
          <a:xfrm>
            <a:off x="1055688" y="2083779"/>
            <a:ext cx="7556269" cy="3734840"/>
          </a:xfrm>
          <a:prstGeom prst="rect">
            <a:avLst/>
          </a:prstGeom>
        </p:spPr>
      </p:pic>
      <p:cxnSp>
        <p:nvCxnSpPr>
          <p:cNvPr id="6" name="Google Shape;523;p45">
            <a:extLst>
              <a:ext uri="{FF2B5EF4-FFF2-40B4-BE49-F238E27FC236}">
                <a16:creationId xmlns:a16="http://schemas.microsoft.com/office/drawing/2014/main" id="{DB3E51CE-3F04-4344-87DD-AB8B06D3CCD8}"/>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15136091-9B6F-4EB0-B012-A31EF71B7C27}"/>
              </a:ext>
            </a:extLst>
          </p:cNvPr>
          <p:cNvSpPr/>
          <p:nvPr/>
        </p:nvSpPr>
        <p:spPr>
          <a:xfrm>
            <a:off x="9875838" y="2931843"/>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Google Shape;1203;p48">
            <a:extLst>
              <a:ext uri="{FF2B5EF4-FFF2-40B4-BE49-F238E27FC236}">
                <a16:creationId xmlns:a16="http://schemas.microsoft.com/office/drawing/2014/main" id="{D0A4BF0B-8C2A-4F05-A173-2337F749C8F0}"/>
              </a:ext>
            </a:extLst>
          </p:cNvPr>
          <p:cNvSpPr/>
          <p:nvPr/>
        </p:nvSpPr>
        <p:spPr>
          <a:xfrm>
            <a:off x="9875838" y="392676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9" name="Google Shape;1203;p48">
            <a:extLst>
              <a:ext uri="{FF2B5EF4-FFF2-40B4-BE49-F238E27FC236}">
                <a16:creationId xmlns:a16="http://schemas.microsoft.com/office/drawing/2014/main" id="{A9BEFE88-37D9-4582-A1E9-A5CF12AAF146}"/>
              </a:ext>
            </a:extLst>
          </p:cNvPr>
          <p:cNvSpPr/>
          <p:nvPr/>
        </p:nvSpPr>
        <p:spPr>
          <a:xfrm>
            <a:off x="9875838" y="483622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3DB3C4B8-638C-43E8-AEC8-304A56A747F5}"/>
              </a:ext>
            </a:extLst>
          </p:cNvPr>
          <p:cNvSpPr/>
          <p:nvPr/>
        </p:nvSpPr>
        <p:spPr>
          <a:xfrm>
            <a:off x="5647573" y="3041995"/>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2D9D5EF4-1192-4CD5-A909-D77A8BAB646C}"/>
              </a:ext>
            </a:extLst>
          </p:cNvPr>
          <p:cNvSpPr/>
          <p:nvPr/>
        </p:nvSpPr>
        <p:spPr>
          <a:xfrm>
            <a:off x="7372661" y="434528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EAAF8D5E-5637-41CF-8E81-41F98CC16A29}"/>
              </a:ext>
            </a:extLst>
          </p:cNvPr>
          <p:cNvSpPr/>
          <p:nvPr/>
        </p:nvSpPr>
        <p:spPr>
          <a:xfrm>
            <a:off x="7372661" y="467348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EF09C911-7917-48F1-A086-C164064CB4A9}"/>
              </a:ext>
            </a:extLst>
          </p:cNvPr>
          <p:cNvSpPr/>
          <p:nvPr/>
        </p:nvSpPr>
        <p:spPr>
          <a:xfrm>
            <a:off x="7372661" y="544874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11924617-83AC-42DD-8611-7B85FDC87AFD}"/>
              </a:ext>
            </a:extLst>
          </p:cNvPr>
          <p:cNvSpPr/>
          <p:nvPr/>
        </p:nvSpPr>
        <p:spPr>
          <a:xfrm>
            <a:off x="9875838" y="57329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1" name="ZoneTexte 20">
            <a:extLst>
              <a:ext uri="{FF2B5EF4-FFF2-40B4-BE49-F238E27FC236}">
                <a16:creationId xmlns:a16="http://schemas.microsoft.com/office/drawing/2014/main" id="{A5BBAA9D-666D-42B1-863D-866D5A9C75BE}"/>
              </a:ext>
            </a:extLst>
          </p:cNvPr>
          <p:cNvSpPr txBox="1"/>
          <p:nvPr/>
        </p:nvSpPr>
        <p:spPr>
          <a:xfrm>
            <a:off x="962028" y="1591158"/>
            <a:ext cx="8770396"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Pour paramétrer mes préférences de dépôt, il faut se rendre dans mon ‘profil’ dans l’espace personnel. Ces préférences sont modifiables à tous moments </a:t>
            </a:r>
          </a:p>
        </p:txBody>
      </p:sp>
      <p:sp>
        <p:nvSpPr>
          <p:cNvPr id="18" name="ZoneTexte 17">
            <a:extLst>
              <a:ext uri="{FF2B5EF4-FFF2-40B4-BE49-F238E27FC236}">
                <a16:creationId xmlns:a16="http://schemas.microsoft.com/office/drawing/2014/main" id="{BBEBB0AE-073B-41DC-9E12-5D1FE317454C}"/>
              </a:ext>
            </a:extLst>
          </p:cNvPr>
          <p:cNvSpPr txBox="1"/>
          <p:nvPr/>
        </p:nvSpPr>
        <p:spPr>
          <a:xfrm>
            <a:off x="10108245" y="2607617"/>
            <a:ext cx="1959844" cy="861774"/>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d’ajouter automatiquement </a:t>
            </a:r>
            <a:r>
              <a:rPr lang="fr-FR" sz="1000" dirty="0">
                <a:solidFill>
                  <a:srgbClr val="00005F"/>
                </a:solidFill>
                <a:latin typeface="CCSD_manrope Light" panose="00000500000000000000" pitchFamily="2" charset="0"/>
              </a:rPr>
              <a:t>la ou les disciplines qui apparaitront dans tous mes dépôts</a:t>
            </a:r>
            <a:endParaRPr lang="fr-FR" sz="1000" dirty="0">
              <a:solidFill>
                <a:srgbClr val="00005F"/>
              </a:solidFill>
              <a:highlight>
                <a:srgbClr val="FFFFFF"/>
              </a:highlight>
              <a:latin typeface="CCSD_manrope Light" panose="00000500000000000000" pitchFamily="2" charset="0"/>
            </a:endParaRPr>
          </a:p>
        </p:txBody>
      </p:sp>
      <p:sp>
        <p:nvSpPr>
          <p:cNvPr id="19" name="ZoneTexte 18">
            <a:extLst>
              <a:ext uri="{FF2B5EF4-FFF2-40B4-BE49-F238E27FC236}">
                <a16:creationId xmlns:a16="http://schemas.microsoft.com/office/drawing/2014/main" id="{EC249399-BBBC-4D3B-B971-AD6A85BC7561}"/>
              </a:ext>
            </a:extLst>
          </p:cNvPr>
          <p:cNvSpPr txBox="1"/>
          <p:nvPr/>
        </p:nvSpPr>
        <p:spPr>
          <a:xfrm>
            <a:off x="10108245" y="3586001"/>
            <a:ext cx="1940793" cy="861774"/>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a:t>
            </a:r>
            <a:r>
              <a:rPr lang="fr-FR" sz="1000" dirty="0">
                <a:solidFill>
                  <a:srgbClr val="00005F"/>
                </a:solidFill>
                <a:latin typeface="CCSD_manrope Light" panose="00000500000000000000" pitchFamily="2" charset="0"/>
              </a:rPr>
              <a:t>permet d'être automatiquement ajouté comme auteur lorsque je dépose</a:t>
            </a:r>
            <a:endParaRPr lang="fr-FR" sz="1000" dirty="0">
              <a:solidFill>
                <a:srgbClr val="00005F"/>
              </a:solidFill>
              <a:highlight>
                <a:srgbClr val="FFFFFF"/>
              </a:highlight>
              <a:latin typeface="CCSD_manrope Light" panose="00000500000000000000" pitchFamily="2" charset="0"/>
            </a:endParaRPr>
          </a:p>
        </p:txBody>
      </p:sp>
      <p:sp>
        <p:nvSpPr>
          <p:cNvPr id="20" name="ZoneTexte 19">
            <a:extLst>
              <a:ext uri="{FF2B5EF4-FFF2-40B4-BE49-F238E27FC236}">
                <a16:creationId xmlns:a16="http://schemas.microsoft.com/office/drawing/2014/main" id="{77EE337B-88EA-4194-BA34-8FE97AB4ECC8}"/>
              </a:ext>
            </a:extLst>
          </p:cNvPr>
          <p:cNvSpPr txBox="1"/>
          <p:nvPr/>
        </p:nvSpPr>
        <p:spPr>
          <a:xfrm>
            <a:off x="10108244" y="4572404"/>
            <a:ext cx="1940793" cy="707886"/>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d’affilier les auteurs automatiquement avec des suggestions d’affiliation.</a:t>
            </a:r>
          </a:p>
        </p:txBody>
      </p:sp>
      <p:sp>
        <p:nvSpPr>
          <p:cNvPr id="24" name="ZoneTexte 23">
            <a:extLst>
              <a:ext uri="{FF2B5EF4-FFF2-40B4-BE49-F238E27FC236}">
                <a16:creationId xmlns:a16="http://schemas.microsoft.com/office/drawing/2014/main" id="{F795DC83-429E-423E-8288-423E96B7C9A1}"/>
              </a:ext>
            </a:extLst>
          </p:cNvPr>
          <p:cNvSpPr txBox="1"/>
          <p:nvPr/>
        </p:nvSpPr>
        <p:spPr>
          <a:xfrm>
            <a:off x="10108243" y="5546103"/>
            <a:ext cx="1940793" cy="553998"/>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Cette fonctionnalité me permet d’ajouter une licence par défaut</a:t>
            </a:r>
          </a:p>
        </p:txBody>
      </p:sp>
      <p:sp>
        <p:nvSpPr>
          <p:cNvPr id="25" name="Rectangle 24">
            <a:hlinkClick r:id="rId4" action="ppaction://hlinksldjump"/>
            <a:extLst>
              <a:ext uri="{FF2B5EF4-FFF2-40B4-BE49-F238E27FC236}">
                <a16:creationId xmlns:a16="http://schemas.microsoft.com/office/drawing/2014/main" id="{D6ECA124-48C2-4645-A9A0-23D9EAACDBFE}"/>
              </a:ext>
            </a:extLst>
          </p:cNvPr>
          <p:cNvSpPr/>
          <p:nvPr/>
        </p:nvSpPr>
        <p:spPr>
          <a:xfrm>
            <a:off x="3611561" y="293788"/>
            <a:ext cx="238442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Google Shape;1203;p48">
            <a:extLst>
              <a:ext uri="{FF2B5EF4-FFF2-40B4-BE49-F238E27FC236}">
                <a16:creationId xmlns:a16="http://schemas.microsoft.com/office/drawing/2014/main" id="{58E56066-78DE-4561-A14B-374695A39444}"/>
              </a:ext>
            </a:extLst>
          </p:cNvPr>
          <p:cNvSpPr/>
          <p:nvPr/>
        </p:nvSpPr>
        <p:spPr>
          <a:xfrm>
            <a:off x="7372661" y="5100047"/>
            <a:ext cx="178971" cy="180243"/>
          </a:xfrm>
          <a:prstGeom prst="ellipse">
            <a:avLst/>
          </a:prstGeom>
          <a:solidFill>
            <a:srgbClr val="17176E"/>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Tree>
    <p:extLst>
      <p:ext uri="{BB962C8B-B14F-4D97-AF65-F5344CB8AC3E}">
        <p14:creationId xmlns:p14="http://schemas.microsoft.com/office/powerpoint/2010/main" val="253423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42C4008-67AA-453E-90A8-EC88E9644DB0}"/>
              </a:ext>
            </a:extLst>
          </p:cNvPr>
          <p:cNvPicPr>
            <a:picLocks noChangeAspect="1"/>
          </p:cNvPicPr>
          <p:nvPr/>
        </p:nvPicPr>
        <p:blipFill>
          <a:blip r:embed="rId2"/>
          <a:stretch>
            <a:fillRect/>
          </a:stretch>
        </p:blipFill>
        <p:spPr>
          <a:xfrm>
            <a:off x="1166779" y="2319206"/>
            <a:ext cx="7668347" cy="3401660"/>
          </a:xfrm>
          <a:prstGeom prst="rect">
            <a:avLst/>
          </a:prstGeom>
        </p:spPr>
      </p:pic>
      <p:sp>
        <p:nvSpPr>
          <p:cNvPr id="2" name="Espace réservé du texte 1">
            <a:extLst>
              <a:ext uri="{FF2B5EF4-FFF2-40B4-BE49-F238E27FC236}">
                <a16:creationId xmlns:a16="http://schemas.microsoft.com/office/drawing/2014/main" id="{C45DF206-253E-4111-A73D-8A8E2E485CFC}"/>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6DC1D5DA-37D5-4185-8A64-C3498A3D03CA}"/>
              </a:ext>
            </a:extLst>
          </p:cNvPr>
          <p:cNvSpPr>
            <a:spLocks noGrp="1"/>
          </p:cNvSpPr>
          <p:nvPr>
            <p:ph type="body" idx="20"/>
          </p:nvPr>
        </p:nvSpPr>
        <p:spPr/>
        <p:txBody>
          <a:bodyPr/>
          <a:lstStyle/>
          <a:p>
            <a:r>
              <a:rPr lang="fr-FR" dirty="0"/>
              <a:t>2- Tableau de bord</a:t>
            </a:r>
          </a:p>
        </p:txBody>
      </p:sp>
      <p:sp>
        <p:nvSpPr>
          <p:cNvPr id="4" name="Espace réservé du texte 3">
            <a:extLst>
              <a:ext uri="{FF2B5EF4-FFF2-40B4-BE49-F238E27FC236}">
                <a16:creationId xmlns:a16="http://schemas.microsoft.com/office/drawing/2014/main" id="{2264E812-43E0-4D4A-84AB-71CB82CD415A}"/>
              </a:ext>
            </a:extLst>
          </p:cNvPr>
          <p:cNvSpPr>
            <a:spLocks noGrp="1"/>
          </p:cNvSpPr>
          <p:nvPr>
            <p:ph type="body" idx="24"/>
          </p:nvPr>
        </p:nvSpPr>
        <p:spPr>
          <a:xfrm>
            <a:off x="1052047" y="1263379"/>
            <a:ext cx="7897812" cy="255702"/>
          </a:xfrm>
        </p:spPr>
        <p:txBody>
          <a:bodyPr/>
          <a:lstStyle/>
          <a:p>
            <a:r>
              <a:rPr lang="fr-FR" dirty="0"/>
              <a:t>Statistiques sur les dépôts</a:t>
            </a:r>
          </a:p>
        </p:txBody>
      </p:sp>
      <p:cxnSp>
        <p:nvCxnSpPr>
          <p:cNvPr id="6" name="Google Shape;523;p45">
            <a:extLst>
              <a:ext uri="{FF2B5EF4-FFF2-40B4-BE49-F238E27FC236}">
                <a16:creationId xmlns:a16="http://schemas.microsoft.com/office/drawing/2014/main" id="{66C420DB-3C91-463F-AF82-B7E0489478FE}"/>
              </a:ext>
            </a:extLst>
          </p:cNvPr>
          <p:cNvCxnSpPr>
            <a:cxnSpLocks/>
          </p:cNvCxnSpPr>
          <p:nvPr/>
        </p:nvCxnSpPr>
        <p:spPr>
          <a:xfrm>
            <a:off x="9729228"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09B33204-C960-443B-8D51-1738E98AC555}"/>
              </a:ext>
            </a:extLst>
          </p:cNvPr>
          <p:cNvSpPr/>
          <p:nvPr/>
        </p:nvSpPr>
        <p:spPr>
          <a:xfrm>
            <a:off x="9875838" y="31794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ZoneTexte 8">
            <a:extLst>
              <a:ext uri="{FF2B5EF4-FFF2-40B4-BE49-F238E27FC236}">
                <a16:creationId xmlns:a16="http://schemas.microsoft.com/office/drawing/2014/main" id="{77B27937-0A89-46C7-BF6E-9D9625920CBE}"/>
              </a:ext>
            </a:extLst>
          </p:cNvPr>
          <p:cNvSpPr txBox="1"/>
          <p:nvPr/>
        </p:nvSpPr>
        <p:spPr>
          <a:xfrm>
            <a:off x="10114178" y="2915591"/>
            <a:ext cx="1940788"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Affiche le nombre de dépôts en texte intégral et de références bibliographiques avec ou sans lien </a:t>
            </a:r>
            <a:r>
              <a:rPr lang="fr-FR" sz="1000" i="1" dirty="0">
                <a:solidFill>
                  <a:srgbClr val="00005F"/>
                </a:solidFill>
                <a:latin typeface="CCSD_manrope Light" panose="00000500000000000000" pitchFamily="2" charset="0"/>
              </a:rPr>
              <a:t>open </a:t>
            </a:r>
            <a:r>
              <a:rPr lang="fr-FR" sz="1000" i="1" dirty="0" err="1">
                <a:solidFill>
                  <a:srgbClr val="00005F"/>
                </a:solidFill>
                <a:latin typeface="CCSD_manrope Light" panose="00000500000000000000" pitchFamily="2" charset="0"/>
              </a:rPr>
              <a:t>access</a:t>
            </a:r>
            <a:r>
              <a:rPr lang="fr-FR" sz="1000" i="1" dirty="0">
                <a:solidFill>
                  <a:srgbClr val="00005F"/>
                </a:solidFill>
                <a:latin typeface="CCSD_manrope Light" panose="00000500000000000000" pitchFamily="2" charset="0"/>
              </a:rPr>
              <a:t> </a:t>
            </a:r>
            <a:r>
              <a:rPr lang="fr-FR" sz="1000" dirty="0">
                <a:solidFill>
                  <a:srgbClr val="00005F"/>
                </a:solidFill>
                <a:latin typeface="CCSD_manrope Light" panose="00000500000000000000" pitchFamily="2" charset="0"/>
              </a:rPr>
              <a:t>sur d’autres plateformes que HAL</a:t>
            </a:r>
            <a:endParaRPr lang="fr-FR" sz="1000" i="1" dirty="0">
              <a:solidFill>
                <a:srgbClr val="00005F"/>
              </a:solidFill>
              <a:highlight>
                <a:srgbClr val="FFFFFF"/>
              </a:highlight>
              <a:latin typeface="CCSD_manrope Light" panose="00000500000000000000" pitchFamily="2" charset="0"/>
            </a:endParaRPr>
          </a:p>
        </p:txBody>
      </p:sp>
      <p:sp>
        <p:nvSpPr>
          <p:cNvPr id="10" name="Google Shape;1203;p48">
            <a:extLst>
              <a:ext uri="{FF2B5EF4-FFF2-40B4-BE49-F238E27FC236}">
                <a16:creationId xmlns:a16="http://schemas.microsoft.com/office/drawing/2014/main" id="{F7C3D2AE-42D0-4C39-B6DE-2F8CE72CC82D}"/>
              </a:ext>
            </a:extLst>
          </p:cNvPr>
          <p:cNvSpPr/>
          <p:nvPr/>
        </p:nvSpPr>
        <p:spPr>
          <a:xfrm>
            <a:off x="1508743" y="24752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40CFE429-E516-4F16-9953-A89DD7706E15}"/>
              </a:ext>
            </a:extLst>
          </p:cNvPr>
          <p:cNvSpPr/>
          <p:nvPr/>
        </p:nvSpPr>
        <p:spPr>
          <a:xfrm>
            <a:off x="5425175" y="247527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D90126DA-1775-4FA8-A6D0-DD95B4E4A6E8}"/>
              </a:ext>
            </a:extLst>
          </p:cNvPr>
          <p:cNvSpPr/>
          <p:nvPr/>
        </p:nvSpPr>
        <p:spPr>
          <a:xfrm>
            <a:off x="4799286" y="312683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grpSp>
        <p:nvGrpSpPr>
          <p:cNvPr id="16" name="Groupe 15">
            <a:extLst>
              <a:ext uri="{FF2B5EF4-FFF2-40B4-BE49-F238E27FC236}">
                <a16:creationId xmlns:a16="http://schemas.microsoft.com/office/drawing/2014/main" id="{A48B1834-E330-441B-A4B6-F13454476797}"/>
              </a:ext>
            </a:extLst>
          </p:cNvPr>
          <p:cNvGrpSpPr/>
          <p:nvPr/>
        </p:nvGrpSpPr>
        <p:grpSpPr>
          <a:xfrm>
            <a:off x="9875838" y="5119063"/>
            <a:ext cx="2179128" cy="861774"/>
            <a:chOff x="9875838" y="4859005"/>
            <a:chExt cx="2179128" cy="861774"/>
          </a:xfrm>
        </p:grpSpPr>
        <p:sp>
          <p:nvSpPr>
            <p:cNvPr id="13" name="Google Shape;1203;p48">
              <a:extLst>
                <a:ext uri="{FF2B5EF4-FFF2-40B4-BE49-F238E27FC236}">
                  <a16:creationId xmlns:a16="http://schemas.microsoft.com/office/drawing/2014/main" id="{75201C30-BDCA-4675-82E4-FA381F4D8FA8}"/>
                </a:ext>
              </a:extLst>
            </p:cNvPr>
            <p:cNvSpPr/>
            <p:nvPr/>
          </p:nvSpPr>
          <p:spPr>
            <a:xfrm>
              <a:off x="9875838" y="519977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ZoneTexte 13">
              <a:extLst>
                <a:ext uri="{FF2B5EF4-FFF2-40B4-BE49-F238E27FC236}">
                  <a16:creationId xmlns:a16="http://schemas.microsoft.com/office/drawing/2014/main" id="{452207EE-A178-4FC5-8F63-CDF3D7193C69}"/>
                </a:ext>
              </a:extLst>
            </p:cNvPr>
            <p:cNvSpPr txBox="1"/>
            <p:nvPr/>
          </p:nvSpPr>
          <p:spPr>
            <a:xfrm>
              <a:off x="10114178" y="4859005"/>
              <a:ext cx="1940788"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Affiche un graphique montrant l’évolution des dépôts, des consultations et des téléchargements, par mois ou par année. </a:t>
              </a:r>
            </a:p>
          </p:txBody>
        </p:sp>
      </p:grpSp>
      <p:grpSp>
        <p:nvGrpSpPr>
          <p:cNvPr id="5" name="Groupe 4">
            <a:extLst>
              <a:ext uri="{FF2B5EF4-FFF2-40B4-BE49-F238E27FC236}">
                <a16:creationId xmlns:a16="http://schemas.microsoft.com/office/drawing/2014/main" id="{590E1597-8DE1-453D-A44A-4F28F8F89663}"/>
              </a:ext>
            </a:extLst>
          </p:cNvPr>
          <p:cNvGrpSpPr/>
          <p:nvPr/>
        </p:nvGrpSpPr>
        <p:grpSpPr>
          <a:xfrm>
            <a:off x="9875838" y="4248159"/>
            <a:ext cx="2179128" cy="553998"/>
            <a:chOff x="9875838" y="3964242"/>
            <a:chExt cx="2179128" cy="553998"/>
          </a:xfrm>
        </p:grpSpPr>
        <p:sp>
          <p:nvSpPr>
            <p:cNvPr id="8" name="Google Shape;1203;p48">
              <a:extLst>
                <a:ext uri="{FF2B5EF4-FFF2-40B4-BE49-F238E27FC236}">
                  <a16:creationId xmlns:a16="http://schemas.microsoft.com/office/drawing/2014/main" id="{A4B26D7B-FA92-4823-B28B-9B58F61D1CBD}"/>
                </a:ext>
              </a:extLst>
            </p:cNvPr>
            <p:cNvSpPr/>
            <p:nvPr/>
          </p:nvSpPr>
          <p:spPr>
            <a:xfrm>
              <a:off x="9875838" y="415112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085CD0AC-7B8B-4A78-9741-27480DDA211A}"/>
                </a:ext>
              </a:extLst>
            </p:cNvPr>
            <p:cNvSpPr txBox="1"/>
            <p:nvPr/>
          </p:nvSpPr>
          <p:spPr>
            <a:xfrm>
              <a:off x="10114178" y="3964242"/>
              <a:ext cx="1940788" cy="553998"/>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Affiche le nombre de consultations et de téléchargements</a:t>
              </a:r>
            </a:p>
          </p:txBody>
        </p:sp>
      </p:grpSp>
      <p:sp>
        <p:nvSpPr>
          <p:cNvPr id="17" name="Rectangle 16">
            <a:hlinkClick r:id="rId3" action="ppaction://hlinksldjump"/>
            <a:extLst>
              <a:ext uri="{FF2B5EF4-FFF2-40B4-BE49-F238E27FC236}">
                <a16:creationId xmlns:a16="http://schemas.microsoft.com/office/drawing/2014/main" id="{AF4B971C-A846-4CE1-8C02-BC0495210E6F}"/>
              </a:ext>
            </a:extLst>
          </p:cNvPr>
          <p:cNvSpPr/>
          <p:nvPr/>
        </p:nvSpPr>
        <p:spPr>
          <a:xfrm>
            <a:off x="3561555" y="325651"/>
            <a:ext cx="2434433"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Google Shape;1203;p48">
            <a:extLst>
              <a:ext uri="{FF2B5EF4-FFF2-40B4-BE49-F238E27FC236}">
                <a16:creationId xmlns:a16="http://schemas.microsoft.com/office/drawing/2014/main" id="{B60D8100-83E3-4E43-80E0-9F1301DAC96A}"/>
              </a:ext>
            </a:extLst>
          </p:cNvPr>
          <p:cNvSpPr/>
          <p:nvPr/>
        </p:nvSpPr>
        <p:spPr>
          <a:xfrm>
            <a:off x="8610764" y="312683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20" name="ZoneTexte 19">
            <a:extLst>
              <a:ext uri="{FF2B5EF4-FFF2-40B4-BE49-F238E27FC236}">
                <a16:creationId xmlns:a16="http://schemas.microsoft.com/office/drawing/2014/main" id="{1CFA5B70-A7D4-4539-A212-0FC5629ABC1C}"/>
              </a:ext>
            </a:extLst>
          </p:cNvPr>
          <p:cNvSpPr txBox="1"/>
          <p:nvPr/>
        </p:nvSpPr>
        <p:spPr>
          <a:xfrm>
            <a:off x="961169" y="1591253"/>
            <a:ext cx="8768059"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tableau de bord me permet d’avoir une vue générale sur les dépôts dont j’ai la propriété. D’une part, il donne des informations statistiques sur mes dépôts. D’autre part, il permet de connaître rapidement le statut de mes dépôts. </a:t>
            </a:r>
          </a:p>
        </p:txBody>
      </p:sp>
    </p:spTree>
    <p:extLst>
      <p:ext uri="{BB962C8B-B14F-4D97-AF65-F5344CB8AC3E}">
        <p14:creationId xmlns:p14="http://schemas.microsoft.com/office/powerpoint/2010/main" val="1687272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839E05-419F-487B-9305-5E93DACF4465}"/>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29158D16-5391-42AD-AFDC-58EEF2B9D468}"/>
              </a:ext>
            </a:extLst>
          </p:cNvPr>
          <p:cNvSpPr>
            <a:spLocks noGrp="1"/>
          </p:cNvSpPr>
          <p:nvPr>
            <p:ph type="body" idx="20"/>
          </p:nvPr>
        </p:nvSpPr>
        <p:spPr/>
        <p:txBody>
          <a:bodyPr/>
          <a:lstStyle/>
          <a:p>
            <a:r>
              <a:rPr lang="fr-FR" dirty="0"/>
              <a:t>2- Tableau de bord</a:t>
            </a:r>
          </a:p>
        </p:txBody>
      </p:sp>
      <p:sp>
        <p:nvSpPr>
          <p:cNvPr id="4" name="Espace réservé du texte 3">
            <a:extLst>
              <a:ext uri="{FF2B5EF4-FFF2-40B4-BE49-F238E27FC236}">
                <a16:creationId xmlns:a16="http://schemas.microsoft.com/office/drawing/2014/main" id="{F9ED0150-6E52-4641-9323-BBF13E819248}"/>
              </a:ext>
            </a:extLst>
          </p:cNvPr>
          <p:cNvSpPr>
            <a:spLocks noGrp="1"/>
          </p:cNvSpPr>
          <p:nvPr>
            <p:ph type="body" idx="24"/>
          </p:nvPr>
        </p:nvSpPr>
        <p:spPr/>
        <p:txBody>
          <a:bodyPr/>
          <a:lstStyle/>
          <a:p>
            <a:r>
              <a:rPr lang="fr-FR" dirty="0"/>
              <a:t>Mes dépôts</a:t>
            </a:r>
          </a:p>
        </p:txBody>
      </p:sp>
      <p:cxnSp>
        <p:nvCxnSpPr>
          <p:cNvPr id="6" name="Google Shape;523;p45">
            <a:extLst>
              <a:ext uri="{FF2B5EF4-FFF2-40B4-BE49-F238E27FC236}">
                <a16:creationId xmlns:a16="http://schemas.microsoft.com/office/drawing/2014/main" id="{78C85206-0B75-4C85-9143-547B4C094753}"/>
              </a:ext>
            </a:extLst>
          </p:cNvPr>
          <p:cNvCxnSpPr>
            <a:cxnSpLocks/>
          </p:cNvCxnSpPr>
          <p:nvPr/>
        </p:nvCxnSpPr>
        <p:spPr>
          <a:xfrm>
            <a:off x="9732423" y="2168525"/>
            <a:ext cx="0" cy="4392613"/>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DCD23122-D27B-4FE2-92E7-A1B1E4C179E1}"/>
              </a:ext>
            </a:extLst>
          </p:cNvPr>
          <p:cNvSpPr/>
          <p:nvPr/>
        </p:nvSpPr>
        <p:spPr>
          <a:xfrm>
            <a:off x="9875838" y="316513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Google Shape;1203;p48">
            <a:extLst>
              <a:ext uri="{FF2B5EF4-FFF2-40B4-BE49-F238E27FC236}">
                <a16:creationId xmlns:a16="http://schemas.microsoft.com/office/drawing/2014/main" id="{4AE12396-2D06-41C5-A2D2-48D9D30E7929}"/>
              </a:ext>
            </a:extLst>
          </p:cNvPr>
          <p:cNvSpPr/>
          <p:nvPr/>
        </p:nvSpPr>
        <p:spPr>
          <a:xfrm>
            <a:off x="9875838" y="534284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pic>
        <p:nvPicPr>
          <p:cNvPr id="10" name="Image 9">
            <a:extLst>
              <a:ext uri="{FF2B5EF4-FFF2-40B4-BE49-F238E27FC236}">
                <a16:creationId xmlns:a16="http://schemas.microsoft.com/office/drawing/2014/main" id="{9D263E73-9198-421F-B0BC-A163390995CA}"/>
              </a:ext>
            </a:extLst>
          </p:cNvPr>
          <p:cNvPicPr>
            <a:picLocks noChangeAspect="1"/>
          </p:cNvPicPr>
          <p:nvPr/>
        </p:nvPicPr>
        <p:blipFill>
          <a:blip r:embed="rId2"/>
          <a:stretch>
            <a:fillRect/>
          </a:stretch>
        </p:blipFill>
        <p:spPr>
          <a:xfrm>
            <a:off x="1052047" y="2253919"/>
            <a:ext cx="6630152" cy="3978091"/>
          </a:xfrm>
          <a:prstGeom prst="rect">
            <a:avLst/>
          </a:prstGeom>
        </p:spPr>
      </p:pic>
      <p:sp>
        <p:nvSpPr>
          <p:cNvPr id="11" name="Google Shape;1203;p48">
            <a:extLst>
              <a:ext uri="{FF2B5EF4-FFF2-40B4-BE49-F238E27FC236}">
                <a16:creationId xmlns:a16="http://schemas.microsoft.com/office/drawing/2014/main" id="{ECBD57C9-EDEC-47F1-ABE8-99AB204112F9}"/>
              </a:ext>
            </a:extLst>
          </p:cNvPr>
          <p:cNvSpPr/>
          <p:nvPr/>
        </p:nvSpPr>
        <p:spPr>
          <a:xfrm>
            <a:off x="925115" y="2452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0B774F6A-E438-44F4-AAB9-775E6C4F229A}"/>
              </a:ext>
            </a:extLst>
          </p:cNvPr>
          <p:cNvSpPr/>
          <p:nvPr/>
        </p:nvSpPr>
        <p:spPr>
          <a:xfrm>
            <a:off x="4303657" y="245269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8F3FCFC3-EF8C-44C7-B4D8-4EA31E19D29D}"/>
              </a:ext>
            </a:extLst>
          </p:cNvPr>
          <p:cNvSpPr/>
          <p:nvPr/>
        </p:nvSpPr>
        <p:spPr>
          <a:xfrm>
            <a:off x="925115" y="432604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5" name="ZoneTexte 14">
            <a:extLst>
              <a:ext uri="{FF2B5EF4-FFF2-40B4-BE49-F238E27FC236}">
                <a16:creationId xmlns:a16="http://schemas.microsoft.com/office/drawing/2014/main" id="{8DB4BD77-B7BC-4D64-AC35-66133E9ECC9D}"/>
              </a:ext>
            </a:extLst>
          </p:cNvPr>
          <p:cNvSpPr txBox="1"/>
          <p:nvPr/>
        </p:nvSpPr>
        <p:spPr>
          <a:xfrm>
            <a:off x="10101265" y="2747419"/>
            <a:ext cx="1921743"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en attente de modération. La modification du dépôt n’est pas possible. Seul la consultation et la suppression du dépôt sont possibles.</a:t>
            </a:r>
            <a:endParaRPr lang="fr-FR" sz="1000" dirty="0">
              <a:solidFill>
                <a:srgbClr val="FF0000"/>
              </a:solidFill>
              <a:latin typeface="CCSD_manrope Light" panose="00000500000000000000" pitchFamily="2" charset="0"/>
            </a:endParaRPr>
          </a:p>
        </p:txBody>
      </p:sp>
      <p:sp>
        <p:nvSpPr>
          <p:cNvPr id="16" name="ZoneTexte 15">
            <a:extLst>
              <a:ext uri="{FF2B5EF4-FFF2-40B4-BE49-F238E27FC236}">
                <a16:creationId xmlns:a16="http://schemas.microsoft.com/office/drawing/2014/main" id="{CD8613D8-0E12-4AB0-9D19-6C035C0078EB}"/>
              </a:ext>
            </a:extLst>
          </p:cNvPr>
          <p:cNvSpPr txBox="1"/>
          <p:nvPr/>
        </p:nvSpPr>
        <p:spPr>
          <a:xfrm>
            <a:off x="10091742" y="5309859"/>
            <a:ext cx="1940791" cy="246221"/>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en ligne</a:t>
            </a:r>
            <a:endParaRPr lang="fr-FR" sz="1000" dirty="0">
              <a:solidFill>
                <a:srgbClr val="FF0000"/>
              </a:solidFill>
              <a:latin typeface="CCSD_manrope Light" panose="00000500000000000000" pitchFamily="2" charset="0"/>
            </a:endParaRPr>
          </a:p>
        </p:txBody>
      </p:sp>
      <p:grpSp>
        <p:nvGrpSpPr>
          <p:cNvPr id="5" name="Groupe 4">
            <a:extLst>
              <a:ext uri="{FF2B5EF4-FFF2-40B4-BE49-F238E27FC236}">
                <a16:creationId xmlns:a16="http://schemas.microsoft.com/office/drawing/2014/main" id="{837679BF-3F43-4EA7-8D67-0FB7F4BC6F51}"/>
              </a:ext>
            </a:extLst>
          </p:cNvPr>
          <p:cNvGrpSpPr/>
          <p:nvPr/>
        </p:nvGrpSpPr>
        <p:grpSpPr>
          <a:xfrm>
            <a:off x="9875838" y="4144055"/>
            <a:ext cx="2156695" cy="707886"/>
            <a:chOff x="9875838" y="3964243"/>
            <a:chExt cx="2156695" cy="707886"/>
          </a:xfrm>
        </p:grpSpPr>
        <p:sp>
          <p:nvSpPr>
            <p:cNvPr id="8" name="Google Shape;1203;p48">
              <a:extLst>
                <a:ext uri="{FF2B5EF4-FFF2-40B4-BE49-F238E27FC236}">
                  <a16:creationId xmlns:a16="http://schemas.microsoft.com/office/drawing/2014/main" id="{B0B6ED9D-4E4F-4292-8ADC-8283660F2CCA}"/>
                </a:ext>
              </a:extLst>
            </p:cNvPr>
            <p:cNvSpPr/>
            <p:nvPr/>
          </p:nvSpPr>
          <p:spPr>
            <a:xfrm>
              <a:off x="9875838" y="40741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ZoneTexte 16">
              <a:extLst>
                <a:ext uri="{FF2B5EF4-FFF2-40B4-BE49-F238E27FC236}">
                  <a16:creationId xmlns:a16="http://schemas.microsoft.com/office/drawing/2014/main" id="{B48681F4-64F5-40DF-8D70-8A1279635DBF}"/>
                </a:ext>
              </a:extLst>
            </p:cNvPr>
            <p:cNvSpPr txBox="1"/>
            <p:nvPr/>
          </p:nvSpPr>
          <p:spPr>
            <a:xfrm>
              <a:off x="10091742" y="3964243"/>
              <a:ext cx="1940791"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Mes dépôts pour lesquels je dois modifier mon dépôt suite à une demande de la modération</a:t>
              </a:r>
              <a:endParaRPr lang="fr-FR" sz="1000" dirty="0">
                <a:solidFill>
                  <a:srgbClr val="FF0000"/>
                </a:solidFill>
                <a:latin typeface="CCSD_manrope Light" panose="00000500000000000000" pitchFamily="2" charset="0"/>
              </a:endParaRPr>
            </a:p>
          </p:txBody>
        </p:sp>
      </p:grpSp>
      <p:sp>
        <p:nvSpPr>
          <p:cNvPr id="18" name="ZoneTexte 17">
            <a:extLst>
              <a:ext uri="{FF2B5EF4-FFF2-40B4-BE49-F238E27FC236}">
                <a16:creationId xmlns:a16="http://schemas.microsoft.com/office/drawing/2014/main" id="{A50E0C54-2935-4EFE-BE9F-8F93545A3523}"/>
              </a:ext>
            </a:extLst>
          </p:cNvPr>
          <p:cNvSpPr txBox="1"/>
          <p:nvPr/>
        </p:nvSpPr>
        <p:spPr>
          <a:xfrm>
            <a:off x="961169" y="1591253"/>
            <a:ext cx="8768059"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tableau de bord me permet d’avoir une vue générale sur les dépôts dont j’ai la propriété </a:t>
            </a:r>
            <a:r>
              <a:rPr lang="fr-FR" sz="1100" dirty="0">
                <a:solidFill>
                  <a:srgbClr val="00005F"/>
                </a:solidFill>
                <a:latin typeface="CCSD_manrope Light" panose="00000500000000000000" pitchFamily="2" charset="0"/>
              </a:rPr>
              <a:t> [</a:t>
            </a:r>
            <a:r>
              <a:rPr lang="fr-FR" sz="1100" dirty="0">
                <a:solidFill>
                  <a:srgbClr val="D34D2F"/>
                </a:solidFill>
                <a:latin typeface="CCSD_manrope Light" panose="00000500000000000000" pitchFamily="2" charset="0"/>
              </a:rPr>
              <a:t>Voir le partage de propriété du dépôt</a:t>
            </a:r>
            <a:r>
              <a:rPr lang="fr-FR" sz="1100" dirty="0">
                <a:solidFill>
                  <a:srgbClr val="00005F"/>
                </a:solidFill>
                <a:latin typeface="CCSD_manrope Light" panose="00000500000000000000" pitchFamily="2" charset="0"/>
              </a:rPr>
              <a:t>]</a:t>
            </a:r>
            <a:r>
              <a:rPr lang="fr-FR" sz="1100" dirty="0">
                <a:solidFill>
                  <a:srgbClr val="00005F"/>
                </a:solidFill>
                <a:latin typeface="CCSD_manrope" panose="00000500000000000000" pitchFamily="2" charset="0"/>
              </a:rPr>
              <a:t>. D’une part, il donne des informations statistiques sur mes dépôts. D’autre part, il permet de connaître rapidement le statut de mes dépôts. </a:t>
            </a:r>
          </a:p>
        </p:txBody>
      </p:sp>
      <p:sp>
        <p:nvSpPr>
          <p:cNvPr id="19" name="Rectangle 18">
            <a:hlinkClick r:id="rId3" action="ppaction://hlinksldjump"/>
            <a:extLst>
              <a:ext uri="{FF2B5EF4-FFF2-40B4-BE49-F238E27FC236}">
                <a16:creationId xmlns:a16="http://schemas.microsoft.com/office/drawing/2014/main" id="{4FA43460-71F7-4253-9FAF-9901E2A97E76}"/>
              </a:ext>
            </a:extLst>
          </p:cNvPr>
          <p:cNvSpPr/>
          <p:nvPr/>
        </p:nvSpPr>
        <p:spPr>
          <a:xfrm>
            <a:off x="3611561" y="316140"/>
            <a:ext cx="2370139"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hlinkClick r:id="rId4" action="ppaction://hlinksldjump"/>
            <a:extLst>
              <a:ext uri="{FF2B5EF4-FFF2-40B4-BE49-F238E27FC236}">
                <a16:creationId xmlns:a16="http://schemas.microsoft.com/office/drawing/2014/main" id="{D944E25E-D9E4-49FD-9E5D-0483EEEAAF3D}"/>
              </a:ext>
            </a:extLst>
          </p:cNvPr>
          <p:cNvSpPr/>
          <p:nvPr/>
        </p:nvSpPr>
        <p:spPr>
          <a:xfrm>
            <a:off x="6786563" y="1643417"/>
            <a:ext cx="2414587" cy="159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745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370DF46-8251-4E1E-BA96-CE6E8A7C503D}"/>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9" name="Espace réservé du texte 8">
            <a:extLst>
              <a:ext uri="{FF2B5EF4-FFF2-40B4-BE49-F238E27FC236}">
                <a16:creationId xmlns:a16="http://schemas.microsoft.com/office/drawing/2014/main" id="{3B5B2F99-A69A-473B-B005-38600D1F04BF}"/>
              </a:ext>
            </a:extLst>
          </p:cNvPr>
          <p:cNvSpPr>
            <a:spLocks noGrp="1"/>
          </p:cNvSpPr>
          <p:nvPr>
            <p:ph type="body" idx="20"/>
          </p:nvPr>
        </p:nvSpPr>
        <p:spPr/>
        <p:txBody>
          <a:bodyPr/>
          <a:lstStyle/>
          <a:p>
            <a:r>
              <a:rPr lang="fr-FR" dirty="0"/>
              <a:t>1- Cadre législatif et politique</a:t>
            </a:r>
          </a:p>
        </p:txBody>
      </p:sp>
      <p:grpSp>
        <p:nvGrpSpPr>
          <p:cNvPr id="3" name="Groupe 2">
            <a:extLst>
              <a:ext uri="{FF2B5EF4-FFF2-40B4-BE49-F238E27FC236}">
                <a16:creationId xmlns:a16="http://schemas.microsoft.com/office/drawing/2014/main" id="{6B594EDA-8F80-4B03-8994-5BC294F600E4}"/>
              </a:ext>
            </a:extLst>
          </p:cNvPr>
          <p:cNvGrpSpPr/>
          <p:nvPr/>
        </p:nvGrpSpPr>
        <p:grpSpPr>
          <a:xfrm>
            <a:off x="2594391" y="2012649"/>
            <a:ext cx="7003219" cy="3513573"/>
            <a:chOff x="1401995" y="1663659"/>
            <a:chExt cx="7003218" cy="3513572"/>
          </a:xfrm>
        </p:grpSpPr>
        <p:grpSp>
          <p:nvGrpSpPr>
            <p:cNvPr id="32" name="Groupe 31">
              <a:extLst>
                <a:ext uri="{FF2B5EF4-FFF2-40B4-BE49-F238E27FC236}">
                  <a16:creationId xmlns:a16="http://schemas.microsoft.com/office/drawing/2014/main" id="{52179F5E-CDB0-49E1-A66B-F4ACF65129F0}"/>
                </a:ext>
              </a:extLst>
            </p:cNvPr>
            <p:cNvGrpSpPr/>
            <p:nvPr/>
          </p:nvGrpSpPr>
          <p:grpSpPr>
            <a:xfrm>
              <a:off x="1401995" y="3422905"/>
              <a:ext cx="7003218" cy="1754326"/>
              <a:chOff x="1094919" y="1160748"/>
              <a:chExt cx="7003218" cy="1754326"/>
            </a:xfrm>
          </p:grpSpPr>
          <p:sp>
            <p:nvSpPr>
              <p:cNvPr id="11" name="Rectangle 10">
                <a:extLst>
                  <a:ext uri="{FF2B5EF4-FFF2-40B4-BE49-F238E27FC236}">
                    <a16:creationId xmlns:a16="http://schemas.microsoft.com/office/drawing/2014/main" id="{D01CBDF8-DEB8-4515-9125-B73C04407F02}"/>
                  </a:ext>
                </a:extLst>
              </p:cNvPr>
              <p:cNvSpPr/>
              <p:nvPr/>
            </p:nvSpPr>
            <p:spPr>
              <a:xfrm>
                <a:off x="2013462" y="1160748"/>
                <a:ext cx="6084675" cy="1754326"/>
              </a:xfrm>
              <a:prstGeom prst="rect">
                <a:avLst/>
              </a:prstGeom>
            </p:spPr>
            <p:txBody>
              <a:bodyPr wrap="square">
                <a:spAutoFit/>
              </a:bodyPr>
              <a:lstStyle/>
              <a:p>
                <a:r>
                  <a:rPr lang="fr-FR" dirty="0">
                    <a:solidFill>
                      <a:srgbClr val="17176E"/>
                    </a:solidFill>
                    <a:latin typeface="CCSD_manrope Light" panose="00000500000000000000" pitchFamily="2" charset="0"/>
                  </a:rPr>
                  <a:t>Les deux </a:t>
                </a:r>
                <a:r>
                  <a:rPr lang="fr-FR" dirty="0">
                    <a:solidFill>
                      <a:srgbClr val="17176E"/>
                    </a:solidFill>
                    <a:latin typeface="CCSD_manrope Medium" panose="00000500000000000000" pitchFamily="2" charset="0"/>
                  </a:rPr>
                  <a:t>plans nationaux pour la science ouverte</a:t>
                </a:r>
                <a:r>
                  <a:rPr lang="fr-FR" dirty="0">
                    <a:solidFill>
                      <a:srgbClr val="17176E"/>
                    </a:solidFill>
                    <a:latin typeface="CCSD_manrope Light" panose="00000500000000000000" pitchFamily="2" charset="0"/>
                  </a:rPr>
                  <a:t> ont affirmé le rôle central et les missions nationales </a:t>
                </a:r>
                <a:r>
                  <a:rPr lang="fr-FR">
                    <a:solidFill>
                      <a:srgbClr val="17176E"/>
                    </a:solidFill>
                    <a:latin typeface="CCSD_manrope Light" panose="00000500000000000000" pitchFamily="2" charset="0"/>
                  </a:rPr>
                  <a:t>de HAL </a:t>
                </a:r>
                <a:r>
                  <a:rPr lang="fr-FR" dirty="0">
                    <a:solidFill>
                      <a:srgbClr val="17176E"/>
                    </a:solidFill>
                    <a:latin typeface="CCSD_manrope Light" panose="00000500000000000000" pitchFamily="2" charset="0"/>
                  </a:rPr>
                  <a:t>pour l'axe « généraliser l'accès ouvert aux publications » . De plus en plus d'institutions s'en inspirent et se dotent d'une </a:t>
                </a:r>
                <a:r>
                  <a:rPr lang="fr-FR" dirty="0">
                    <a:solidFill>
                      <a:srgbClr val="17176E"/>
                    </a:solidFill>
                    <a:latin typeface="CCSD_manrope Medium" panose="00000500000000000000" pitchFamily="2" charset="0"/>
                  </a:rPr>
                  <a:t>politique dédiée à  l'ouverture de la science</a:t>
                </a:r>
                <a:r>
                  <a:rPr lang="fr-FR" dirty="0">
                    <a:solidFill>
                      <a:srgbClr val="17176E"/>
                    </a:solidFill>
                    <a:latin typeface="CCSD_manrope Light" panose="00000500000000000000" pitchFamily="2" charset="0"/>
                  </a:rPr>
                  <a:t>. C'est le cas par exemple pour le CNRS.</a:t>
                </a:r>
              </a:p>
            </p:txBody>
          </p:sp>
          <p:pic>
            <p:nvPicPr>
              <p:cNvPr id="13" name="Graphique 12">
                <a:extLst>
                  <a:ext uri="{FF2B5EF4-FFF2-40B4-BE49-F238E27FC236}">
                    <a16:creationId xmlns:a16="http://schemas.microsoft.com/office/drawing/2014/main" id="{0A887470-F8DA-498D-B6FD-6C5BB2079B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919" y="1160748"/>
                <a:ext cx="587370" cy="720000"/>
              </a:xfrm>
              <a:prstGeom prst="rect">
                <a:avLst/>
              </a:prstGeom>
            </p:spPr>
          </p:pic>
        </p:grpSp>
        <p:grpSp>
          <p:nvGrpSpPr>
            <p:cNvPr id="31" name="Groupe 30">
              <a:extLst>
                <a:ext uri="{FF2B5EF4-FFF2-40B4-BE49-F238E27FC236}">
                  <a16:creationId xmlns:a16="http://schemas.microsoft.com/office/drawing/2014/main" id="{4C64D9DE-237A-4501-8FB2-6DCEBE61CDBE}"/>
                </a:ext>
              </a:extLst>
            </p:cNvPr>
            <p:cNvGrpSpPr/>
            <p:nvPr/>
          </p:nvGrpSpPr>
          <p:grpSpPr>
            <a:xfrm>
              <a:off x="1401995" y="1663659"/>
              <a:ext cx="7003218" cy="923330"/>
              <a:chOff x="1094919" y="3822882"/>
              <a:chExt cx="7003218" cy="923330"/>
            </a:xfrm>
          </p:grpSpPr>
          <p:pic>
            <p:nvPicPr>
              <p:cNvPr id="10" name="Graphique 9">
                <a:extLst>
                  <a:ext uri="{FF2B5EF4-FFF2-40B4-BE49-F238E27FC236}">
                    <a16:creationId xmlns:a16="http://schemas.microsoft.com/office/drawing/2014/main" id="{47FA589E-0D4F-455F-945B-D2ED28A64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919" y="3822882"/>
                <a:ext cx="630000" cy="720000"/>
              </a:xfrm>
              <a:prstGeom prst="rect">
                <a:avLst/>
              </a:prstGeom>
            </p:spPr>
          </p:pic>
          <p:sp>
            <p:nvSpPr>
              <p:cNvPr id="14" name="Rectangle 13">
                <a:extLst>
                  <a:ext uri="{FF2B5EF4-FFF2-40B4-BE49-F238E27FC236}">
                    <a16:creationId xmlns:a16="http://schemas.microsoft.com/office/drawing/2014/main" id="{FB5E2B88-2CD2-4267-9018-32D24F000107}"/>
                  </a:ext>
                </a:extLst>
              </p:cNvPr>
              <p:cNvSpPr/>
              <p:nvPr/>
            </p:nvSpPr>
            <p:spPr>
              <a:xfrm>
                <a:off x="2013462" y="3822882"/>
                <a:ext cx="6084675" cy="923330"/>
              </a:xfrm>
              <a:prstGeom prst="rect">
                <a:avLst/>
              </a:prstGeom>
            </p:spPr>
            <p:txBody>
              <a:bodyPr wrap="square">
                <a:spAutoFit/>
              </a:bodyPr>
              <a:lstStyle/>
              <a:p>
                <a:r>
                  <a:rPr lang="fr-FR" dirty="0">
                    <a:solidFill>
                      <a:srgbClr val="17176E"/>
                    </a:solidFill>
                    <a:latin typeface="CCSD_manrope Light" panose="00000500000000000000" pitchFamily="2" charset="0"/>
                  </a:rPr>
                  <a:t>L’article 30 de la </a:t>
                </a:r>
                <a:r>
                  <a:rPr lang="fr-FR" dirty="0">
                    <a:solidFill>
                      <a:srgbClr val="17176E"/>
                    </a:solidFill>
                    <a:latin typeface="CCSD_manrope Medium" panose="00000500000000000000" pitchFamily="2" charset="0"/>
                  </a:rPr>
                  <a:t>loi pour une République numérique</a:t>
                </a:r>
                <a:r>
                  <a:rPr lang="fr-FR" dirty="0">
                    <a:solidFill>
                      <a:srgbClr val="17176E"/>
                    </a:solidFill>
                    <a:latin typeface="CCSD_manrope Light" panose="00000500000000000000" pitchFamily="2" charset="0"/>
                  </a:rPr>
                  <a:t>, dite </a:t>
                </a:r>
                <a:r>
                  <a:rPr lang="fr-FR" dirty="0">
                    <a:solidFill>
                      <a:srgbClr val="17176E"/>
                    </a:solidFill>
                    <a:latin typeface="CCSD_manrope Medium" panose="00000500000000000000" pitchFamily="2" charset="0"/>
                  </a:rPr>
                  <a:t>loi Lemaire</a:t>
                </a:r>
                <a:r>
                  <a:rPr lang="fr-FR" dirty="0">
                    <a:solidFill>
                      <a:srgbClr val="17176E"/>
                    </a:solidFill>
                    <a:latin typeface="CCSD_manrope Light" panose="00000500000000000000" pitchFamily="2" charset="0"/>
                  </a:rPr>
                  <a:t>, me protège en matière de diffusion de mes écrits scientifiques en accès libre dans des revues.</a:t>
                </a:r>
              </a:p>
            </p:txBody>
          </p:sp>
        </p:grpSp>
      </p:grpSp>
      <p:pic>
        <p:nvPicPr>
          <p:cNvPr id="17" name="Graphique 16">
            <a:hlinkClick r:id="rId6" action="ppaction://hlinksldjump"/>
            <a:extLst>
              <a:ext uri="{FF2B5EF4-FFF2-40B4-BE49-F238E27FC236}">
                <a16:creationId xmlns:a16="http://schemas.microsoft.com/office/drawing/2014/main" id="{C63AB782-C57E-4D69-9579-4C16CA4D78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246247" y="6490098"/>
            <a:ext cx="284956" cy="284956"/>
          </a:xfrm>
          <a:prstGeom prst="rect">
            <a:avLst/>
          </a:prstGeom>
        </p:spPr>
      </p:pic>
      <p:sp>
        <p:nvSpPr>
          <p:cNvPr id="19" name="Rectangle 18">
            <a:hlinkClick r:id="rId9" action="ppaction://hlinksldjump"/>
            <a:extLst>
              <a:ext uri="{FF2B5EF4-FFF2-40B4-BE49-F238E27FC236}">
                <a16:creationId xmlns:a16="http://schemas.microsoft.com/office/drawing/2014/main" id="{17E96BB7-C1F0-4BCA-9D2E-B5C2FE86CB29}"/>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991811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a:blip r:embed="rId2"/>
          <a:stretch>
            <a:fillRect/>
          </a:stretch>
        </p:blipFill>
        <p:spPr>
          <a:xfrm>
            <a:off x="1052045" y="2404195"/>
            <a:ext cx="8000515" cy="3190427"/>
          </a:xfrm>
          <a:prstGeom prst="rect">
            <a:avLst/>
          </a:prstGeom>
        </p:spPr>
      </p:pic>
      <p:cxnSp>
        <p:nvCxnSpPr>
          <p:cNvPr id="10" name="Google Shape;523;p45">
            <a:extLst>
              <a:ext uri="{FF2B5EF4-FFF2-40B4-BE49-F238E27FC236}">
                <a16:creationId xmlns:a16="http://schemas.microsoft.com/office/drawing/2014/main" id="{8E5D1D4F-3537-4714-B617-D55F53C19FCF}"/>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Google Shape;1203;p48">
            <a:extLst>
              <a:ext uri="{FF2B5EF4-FFF2-40B4-BE49-F238E27FC236}">
                <a16:creationId xmlns:a16="http://schemas.microsoft.com/office/drawing/2014/main" id="{5B709BC5-C606-47E2-A874-B6638FC45E7E}"/>
              </a:ext>
            </a:extLst>
          </p:cNvPr>
          <p:cNvSpPr/>
          <p:nvPr/>
        </p:nvSpPr>
        <p:spPr>
          <a:xfrm>
            <a:off x="9875838" y="313882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3D370801-FF2F-454C-9347-0A4AAF7A0C43}"/>
              </a:ext>
            </a:extLst>
          </p:cNvPr>
          <p:cNvSpPr/>
          <p:nvPr/>
        </p:nvSpPr>
        <p:spPr>
          <a:xfrm>
            <a:off x="9875838" y="37258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3" name="Google Shape;1203;p48">
            <a:extLst>
              <a:ext uri="{FF2B5EF4-FFF2-40B4-BE49-F238E27FC236}">
                <a16:creationId xmlns:a16="http://schemas.microsoft.com/office/drawing/2014/main" id="{76D5F593-F72D-4740-84B6-01B55B4604F1}"/>
              </a:ext>
            </a:extLst>
          </p:cNvPr>
          <p:cNvSpPr/>
          <p:nvPr/>
        </p:nvSpPr>
        <p:spPr>
          <a:xfrm>
            <a:off x="9875838" y="4537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4" name="Google Shape;1203;p48">
            <a:extLst>
              <a:ext uri="{FF2B5EF4-FFF2-40B4-BE49-F238E27FC236}">
                <a16:creationId xmlns:a16="http://schemas.microsoft.com/office/drawing/2014/main" id="{7D8BA1F6-FFAC-46A8-BE0F-FD5F69C5AF24}"/>
              </a:ext>
            </a:extLst>
          </p:cNvPr>
          <p:cNvSpPr/>
          <p:nvPr/>
        </p:nvSpPr>
        <p:spPr>
          <a:xfrm>
            <a:off x="9875838" y="534857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3B3DA239-EE2B-431F-9121-533293F11D7A}"/>
              </a:ext>
            </a:extLst>
          </p:cNvPr>
          <p:cNvSpPr/>
          <p:nvPr/>
        </p:nvSpPr>
        <p:spPr>
          <a:xfrm>
            <a:off x="2904373"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6" name="Google Shape;1203;p48">
            <a:extLst>
              <a:ext uri="{FF2B5EF4-FFF2-40B4-BE49-F238E27FC236}">
                <a16:creationId xmlns:a16="http://schemas.microsoft.com/office/drawing/2014/main" id="{FF9C0976-A2D4-4D90-96F2-E3A99D707ECE}"/>
              </a:ext>
            </a:extLst>
          </p:cNvPr>
          <p:cNvSpPr/>
          <p:nvPr/>
        </p:nvSpPr>
        <p:spPr>
          <a:xfrm>
            <a:off x="4201157"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7" name="Google Shape;1203;p48">
            <a:extLst>
              <a:ext uri="{FF2B5EF4-FFF2-40B4-BE49-F238E27FC236}">
                <a16:creationId xmlns:a16="http://schemas.microsoft.com/office/drawing/2014/main" id="{1F9264BE-EC91-49AE-B028-98B110C40FE7}"/>
              </a:ext>
            </a:extLst>
          </p:cNvPr>
          <p:cNvSpPr/>
          <p:nvPr/>
        </p:nvSpPr>
        <p:spPr>
          <a:xfrm>
            <a:off x="5408457"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0FE4091E-F548-4A66-9CDB-8BD5458BED75}"/>
              </a:ext>
            </a:extLst>
          </p:cNvPr>
          <p:cNvSpPr/>
          <p:nvPr/>
        </p:nvSpPr>
        <p:spPr>
          <a:xfrm>
            <a:off x="6711601"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19" name="ZoneTexte 18">
            <a:extLst>
              <a:ext uri="{FF2B5EF4-FFF2-40B4-BE49-F238E27FC236}">
                <a16:creationId xmlns:a16="http://schemas.microsoft.com/office/drawing/2014/main" id="{EEBB8DC3-46DF-4516-B6A1-B36EDE476D1E}"/>
              </a:ext>
            </a:extLst>
          </p:cNvPr>
          <p:cNvSpPr txBox="1"/>
          <p:nvPr/>
        </p:nvSpPr>
        <p:spPr>
          <a:xfrm>
            <a:off x="10091739" y="3028891"/>
            <a:ext cx="1940792" cy="400110"/>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faire une recherche dans mes dépôts</a:t>
            </a:r>
            <a:endParaRPr lang="fr-FR" sz="1000" dirty="0">
              <a:solidFill>
                <a:srgbClr val="00005F"/>
              </a:solidFill>
              <a:highlight>
                <a:srgbClr val="FFFF00"/>
              </a:highlight>
              <a:latin typeface="CCSD_manrope Light" panose="00000500000000000000" pitchFamily="2" charset="0"/>
            </a:endParaRPr>
          </a:p>
        </p:txBody>
      </p:sp>
      <p:sp>
        <p:nvSpPr>
          <p:cNvPr id="20" name="ZoneTexte 19">
            <a:extLst>
              <a:ext uri="{FF2B5EF4-FFF2-40B4-BE49-F238E27FC236}">
                <a16:creationId xmlns:a16="http://schemas.microsoft.com/office/drawing/2014/main" id="{E899DE1D-B93F-4843-B535-872C2FD7DEA0}"/>
              </a:ext>
            </a:extLst>
          </p:cNvPr>
          <p:cNvSpPr txBox="1"/>
          <p:nvPr/>
        </p:nvSpPr>
        <p:spPr>
          <a:xfrm>
            <a:off x="10091739" y="3538935"/>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d’afficher par type de dépôt : document, notice, annexe</a:t>
            </a:r>
            <a:endParaRPr lang="fr-FR" sz="1000" dirty="0">
              <a:solidFill>
                <a:srgbClr val="00005F"/>
              </a:solidFill>
              <a:highlight>
                <a:srgbClr val="FFFF00"/>
              </a:highlight>
              <a:latin typeface="CCSD_manrope Light" panose="00000500000000000000" pitchFamily="2" charset="0"/>
            </a:endParaRPr>
          </a:p>
        </p:txBody>
      </p:sp>
      <p:sp>
        <p:nvSpPr>
          <p:cNvPr id="21" name="ZoneTexte 20">
            <a:extLst>
              <a:ext uri="{FF2B5EF4-FFF2-40B4-BE49-F238E27FC236}">
                <a16:creationId xmlns:a16="http://schemas.microsoft.com/office/drawing/2014/main" id="{4B084552-DEC7-4B32-8FE6-70C71AD207CD}"/>
              </a:ext>
            </a:extLst>
          </p:cNvPr>
          <p:cNvSpPr txBox="1"/>
          <p:nvPr/>
        </p:nvSpPr>
        <p:spPr>
          <a:xfrm>
            <a:off x="10091739" y="4273373"/>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d’afficher par statut : en ligne, en modération, en attente de modification</a:t>
            </a:r>
            <a:endParaRPr lang="fr-FR" sz="1000" dirty="0">
              <a:solidFill>
                <a:srgbClr val="00005F"/>
              </a:solidFill>
              <a:highlight>
                <a:srgbClr val="FFFF00"/>
              </a:highlight>
              <a:latin typeface="CCSD_manrope Light" panose="00000500000000000000" pitchFamily="2" charset="0"/>
            </a:endParaRPr>
          </a:p>
        </p:txBody>
      </p:sp>
      <p:sp>
        <p:nvSpPr>
          <p:cNvPr id="22" name="Google Shape;1203;p48">
            <a:extLst>
              <a:ext uri="{FF2B5EF4-FFF2-40B4-BE49-F238E27FC236}">
                <a16:creationId xmlns:a16="http://schemas.microsoft.com/office/drawing/2014/main" id="{F29DCBE2-27CA-4868-A190-490DB0B0688A}"/>
              </a:ext>
            </a:extLst>
          </p:cNvPr>
          <p:cNvSpPr/>
          <p:nvPr/>
        </p:nvSpPr>
        <p:spPr>
          <a:xfrm>
            <a:off x="8043043" y="24041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4</a:t>
            </a:r>
            <a:endParaRPr sz="1100" dirty="0">
              <a:solidFill>
                <a:schemeClr val="bg1"/>
              </a:solidFill>
              <a:latin typeface="CCSD_manrope Medium" panose="00000500000000000000" pitchFamily="2" charset="0"/>
              <a:ea typeface="Calibri"/>
              <a:cs typeface="Calibri"/>
              <a:sym typeface="Calibri"/>
            </a:endParaRPr>
          </a:p>
        </p:txBody>
      </p:sp>
      <p:sp>
        <p:nvSpPr>
          <p:cNvPr id="23" name="ZoneTexte 22">
            <a:extLst>
              <a:ext uri="{FF2B5EF4-FFF2-40B4-BE49-F238E27FC236}">
                <a16:creationId xmlns:a16="http://schemas.microsoft.com/office/drawing/2014/main" id="{795349C8-F1A6-46AB-A0CB-344554654FA6}"/>
              </a:ext>
            </a:extLst>
          </p:cNvPr>
          <p:cNvSpPr txBox="1"/>
          <p:nvPr/>
        </p:nvSpPr>
        <p:spPr>
          <a:xfrm>
            <a:off x="10091739" y="5161699"/>
            <a:ext cx="1940792"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d’ordonner par date de dépôt ou par date de publication</a:t>
            </a:r>
            <a:endParaRPr lang="fr-FR" sz="1000" dirty="0">
              <a:solidFill>
                <a:srgbClr val="00005F"/>
              </a:solidFill>
              <a:highlight>
                <a:srgbClr val="FFFF00"/>
              </a:highlight>
              <a:latin typeface="CCSD_manrope Light" panose="00000500000000000000" pitchFamily="2" charset="0"/>
            </a:endParaRPr>
          </a:p>
        </p:txBody>
      </p:sp>
      <p:sp>
        <p:nvSpPr>
          <p:cNvPr id="24" name="ZoneTexte 23">
            <a:extLst>
              <a:ext uri="{FF2B5EF4-FFF2-40B4-BE49-F238E27FC236}">
                <a16:creationId xmlns:a16="http://schemas.microsoft.com/office/drawing/2014/main" id="{3CDCC8C6-4911-48CD-9195-2880A13E3685}"/>
              </a:ext>
            </a:extLst>
          </p:cNvPr>
          <p:cNvSpPr txBox="1"/>
          <p:nvPr/>
        </p:nvSpPr>
        <p:spPr>
          <a:xfrm>
            <a:off x="964364" y="1590939"/>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les dépôts dont j’ai la propriété.</a:t>
            </a:r>
          </a:p>
        </p:txBody>
      </p:sp>
      <p:sp>
        <p:nvSpPr>
          <p:cNvPr id="25" name="Rectangle 24">
            <a:hlinkClick r:id="rId3" action="ppaction://hlinksldjump"/>
            <a:extLst>
              <a:ext uri="{FF2B5EF4-FFF2-40B4-BE49-F238E27FC236}">
                <a16:creationId xmlns:a16="http://schemas.microsoft.com/office/drawing/2014/main" id="{3D77BFD5-23B2-422E-8EFC-2E0D904294FB}"/>
              </a:ext>
            </a:extLst>
          </p:cNvPr>
          <p:cNvSpPr/>
          <p:nvPr/>
        </p:nvSpPr>
        <p:spPr>
          <a:xfrm>
            <a:off x="3551417" y="298836"/>
            <a:ext cx="244457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16511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FF69462-062E-4F28-B06C-581830E61C6D}"/>
              </a:ext>
            </a:extLst>
          </p:cNvPr>
          <p:cNvGrpSpPr/>
          <p:nvPr/>
        </p:nvGrpSpPr>
        <p:grpSpPr>
          <a:xfrm>
            <a:off x="329149" y="2435158"/>
            <a:ext cx="8058495" cy="1119839"/>
            <a:chOff x="1226921" y="2542750"/>
            <a:chExt cx="8058495" cy="1119839"/>
          </a:xfrm>
        </p:grpSpPr>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rotWithShape="1">
            <a:blip r:embed="rId2"/>
            <a:srcRect l="-725" t="-1848" b="87251"/>
            <a:stretch/>
          </p:blipFill>
          <p:spPr>
            <a:xfrm>
              <a:off x="1226921" y="2542750"/>
              <a:ext cx="8058495" cy="465702"/>
            </a:xfrm>
            <a:prstGeom prst="rect">
              <a:avLst/>
            </a:prstGeom>
          </p:spPr>
        </p:pic>
        <p:pic>
          <p:nvPicPr>
            <p:cNvPr id="18" name="Image 17">
              <a:extLst>
                <a:ext uri="{FF2B5EF4-FFF2-40B4-BE49-F238E27FC236}">
                  <a16:creationId xmlns:a16="http://schemas.microsoft.com/office/drawing/2014/main" id="{40F9B6AA-DC40-40B4-A93F-EA28F88C9C4B}"/>
                </a:ext>
              </a:extLst>
            </p:cNvPr>
            <p:cNvPicPr>
              <a:picLocks noChangeAspect="1"/>
            </p:cNvPicPr>
            <p:nvPr/>
          </p:nvPicPr>
          <p:blipFill rotWithShape="1">
            <a:blip r:embed="rId2"/>
            <a:srcRect t="51084" b="27994"/>
            <a:stretch/>
          </p:blipFill>
          <p:spPr>
            <a:xfrm>
              <a:off x="1284902" y="2995077"/>
              <a:ext cx="8000514" cy="667512"/>
            </a:xfrm>
            <a:prstGeom prst="rect">
              <a:avLst/>
            </a:prstGeom>
          </p:spPr>
        </p:pic>
      </p:grpSp>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sp>
        <p:nvSpPr>
          <p:cNvPr id="4" name="Espace réservé du texte 3">
            <a:extLst>
              <a:ext uri="{FF2B5EF4-FFF2-40B4-BE49-F238E27FC236}">
                <a16:creationId xmlns:a16="http://schemas.microsoft.com/office/drawing/2014/main" id="{EB0D428C-94E9-4E16-AE0C-04AAA1E3CF23}"/>
              </a:ext>
            </a:extLst>
          </p:cNvPr>
          <p:cNvSpPr>
            <a:spLocks noGrp="1"/>
          </p:cNvSpPr>
          <p:nvPr>
            <p:ph type="body" idx="24"/>
          </p:nvPr>
        </p:nvSpPr>
        <p:spPr/>
        <p:txBody>
          <a:bodyPr/>
          <a:lstStyle/>
          <a:p>
            <a:r>
              <a:rPr lang="fr-FR" dirty="0"/>
              <a:t>Types et statuts des dépôts</a:t>
            </a:r>
          </a:p>
        </p:txBody>
      </p:sp>
      <p:cxnSp>
        <p:nvCxnSpPr>
          <p:cNvPr id="6" name="Google Shape;523;p45">
            <a:extLst>
              <a:ext uri="{FF2B5EF4-FFF2-40B4-BE49-F238E27FC236}">
                <a16:creationId xmlns:a16="http://schemas.microsoft.com/office/drawing/2014/main" id="{5C112EA7-6CE5-43C5-9A73-060BFA4B27CC}"/>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402C0D61-8988-4BBD-A345-D0E80E47A72C}"/>
              </a:ext>
            </a:extLst>
          </p:cNvPr>
          <p:cNvSpPr/>
          <p:nvPr/>
        </p:nvSpPr>
        <p:spPr>
          <a:xfrm>
            <a:off x="9874689" y="312261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Google Shape;1203;p48">
            <a:extLst>
              <a:ext uri="{FF2B5EF4-FFF2-40B4-BE49-F238E27FC236}">
                <a16:creationId xmlns:a16="http://schemas.microsoft.com/office/drawing/2014/main" id="{FC632C75-0ED1-42CD-A1A3-740DE5F0E73B}"/>
              </a:ext>
            </a:extLst>
          </p:cNvPr>
          <p:cNvSpPr/>
          <p:nvPr/>
        </p:nvSpPr>
        <p:spPr>
          <a:xfrm>
            <a:off x="9874689" y="4765268"/>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3593B136-83C2-443E-86B7-8D1CD8CB655A}"/>
              </a:ext>
            </a:extLst>
          </p:cNvPr>
          <p:cNvSpPr/>
          <p:nvPr/>
        </p:nvSpPr>
        <p:spPr>
          <a:xfrm>
            <a:off x="4084780" y="316649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Google Shape;1203;p48">
            <a:extLst>
              <a:ext uri="{FF2B5EF4-FFF2-40B4-BE49-F238E27FC236}">
                <a16:creationId xmlns:a16="http://schemas.microsoft.com/office/drawing/2014/main" id="{5E722136-BC5A-4406-B0D4-6BDA26DCBC90}"/>
              </a:ext>
            </a:extLst>
          </p:cNvPr>
          <p:cNvSpPr/>
          <p:nvPr/>
        </p:nvSpPr>
        <p:spPr>
          <a:xfrm>
            <a:off x="7626668" y="3332277"/>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7A97A4B6-A89A-4A4F-AFE5-2383B8BD3885}"/>
              </a:ext>
            </a:extLst>
          </p:cNvPr>
          <p:cNvSpPr txBox="1"/>
          <p:nvPr/>
        </p:nvSpPr>
        <p:spPr>
          <a:xfrm>
            <a:off x="10106807" y="2713409"/>
            <a:ext cx="1940792"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Indique que le dépôt nécessite une modification à la demande de la modération. En cliquant sur ‘voir le message’, je peux connaître les modifications à effectuer sur le document</a:t>
            </a:r>
            <a:endParaRPr lang="fr-FR" sz="1000" dirty="0">
              <a:solidFill>
                <a:srgbClr val="00005F"/>
              </a:solidFill>
              <a:highlight>
                <a:srgbClr val="FFFF00"/>
              </a:highlight>
              <a:latin typeface="CCSD_manrope Light" panose="00000500000000000000" pitchFamily="2" charset="0"/>
            </a:endParaRPr>
          </a:p>
        </p:txBody>
      </p:sp>
      <p:pic>
        <p:nvPicPr>
          <p:cNvPr id="17" name="Image 16">
            <a:extLst>
              <a:ext uri="{FF2B5EF4-FFF2-40B4-BE49-F238E27FC236}">
                <a16:creationId xmlns:a16="http://schemas.microsoft.com/office/drawing/2014/main" id="{681C8330-8919-4491-8907-B01BFC53C045}"/>
              </a:ext>
            </a:extLst>
          </p:cNvPr>
          <p:cNvPicPr>
            <a:picLocks noChangeAspect="1"/>
          </p:cNvPicPr>
          <p:nvPr/>
        </p:nvPicPr>
        <p:blipFill>
          <a:blip r:embed="rId3"/>
          <a:stretch>
            <a:fillRect/>
          </a:stretch>
        </p:blipFill>
        <p:spPr>
          <a:xfrm>
            <a:off x="6280163" y="4169579"/>
            <a:ext cx="2259197" cy="1176911"/>
          </a:xfrm>
          <a:prstGeom prst="rect">
            <a:avLst/>
          </a:prstGeom>
          <a:ln>
            <a:solidFill>
              <a:srgbClr val="DFDFDF"/>
            </a:solidFill>
          </a:ln>
        </p:spPr>
      </p:pic>
      <p:sp>
        <p:nvSpPr>
          <p:cNvPr id="20" name="Ellipse 19">
            <a:extLst>
              <a:ext uri="{FF2B5EF4-FFF2-40B4-BE49-F238E27FC236}">
                <a16:creationId xmlns:a16="http://schemas.microsoft.com/office/drawing/2014/main" id="{D03EAA43-A2BC-4FE1-BA64-EF7800F69FF1}"/>
              </a:ext>
            </a:extLst>
          </p:cNvPr>
          <p:cNvSpPr/>
          <p:nvPr/>
        </p:nvSpPr>
        <p:spPr>
          <a:xfrm>
            <a:off x="7810849" y="3031004"/>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cxnSp>
        <p:nvCxnSpPr>
          <p:cNvPr id="21" name="Connecteur droit avec flèche 20">
            <a:extLst>
              <a:ext uri="{FF2B5EF4-FFF2-40B4-BE49-F238E27FC236}">
                <a16:creationId xmlns:a16="http://schemas.microsoft.com/office/drawing/2014/main" id="{6CAF8804-ED54-468B-8BBB-2E8AC6CAE6FC}"/>
              </a:ext>
            </a:extLst>
          </p:cNvPr>
          <p:cNvCxnSpPr>
            <a:cxnSpLocks/>
            <a:endCxn id="17" idx="0"/>
          </p:cNvCxnSpPr>
          <p:nvPr/>
        </p:nvCxnSpPr>
        <p:spPr>
          <a:xfrm flipH="1">
            <a:off x="7409761" y="3490541"/>
            <a:ext cx="244304" cy="679039"/>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2" name="ZoneTexte 21">
            <a:extLst>
              <a:ext uri="{FF2B5EF4-FFF2-40B4-BE49-F238E27FC236}">
                <a16:creationId xmlns:a16="http://schemas.microsoft.com/office/drawing/2014/main" id="{46B428FA-8F4E-43CC-AF66-4F25B9BCCC31}"/>
              </a:ext>
            </a:extLst>
          </p:cNvPr>
          <p:cNvSpPr txBox="1"/>
          <p:nvPr/>
        </p:nvSpPr>
        <p:spPr>
          <a:xfrm>
            <a:off x="962031" y="1592067"/>
            <a:ext cx="8770392"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mes dépôts.</a:t>
            </a:r>
          </a:p>
        </p:txBody>
      </p:sp>
      <p:sp>
        <p:nvSpPr>
          <p:cNvPr id="23" name="ZoneTexte 22">
            <a:extLst>
              <a:ext uri="{FF2B5EF4-FFF2-40B4-BE49-F238E27FC236}">
                <a16:creationId xmlns:a16="http://schemas.microsoft.com/office/drawing/2014/main" id="{D09E635A-52A1-4529-B5ED-7A2E6A9C0747}"/>
              </a:ext>
            </a:extLst>
          </p:cNvPr>
          <p:cNvSpPr txBox="1"/>
          <p:nvPr/>
        </p:nvSpPr>
        <p:spPr>
          <a:xfrm>
            <a:off x="10106807" y="3936323"/>
            <a:ext cx="1940792" cy="1838132"/>
          </a:xfrm>
          <a:prstGeom prst="rect">
            <a:avLst/>
          </a:prstGeom>
          <a:noFill/>
        </p:spPr>
        <p:txBody>
          <a:bodyPr wrap="square" rtlCol="0">
            <a:spAutoFit/>
          </a:bodyPr>
          <a:lstStyle/>
          <a:p>
            <a:r>
              <a:rPr lang="fr-FR" sz="1000" dirty="0">
                <a:solidFill>
                  <a:srgbClr val="00005F"/>
                </a:solidFill>
                <a:highlight>
                  <a:srgbClr val="FFFFFF"/>
                </a:highlight>
                <a:latin typeface="CCSD_manrope Light" panose="00000500000000000000" pitchFamily="2" charset="0"/>
              </a:rPr>
              <a:t>Lorsqu’un dépôt est en attente de modification, plusieurs outils sont disponibles :</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Ouvrir la publication</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Editer le dépôt afin d’effectuer la modification</a:t>
            </a:r>
          </a:p>
          <a:p>
            <a:pPr marL="171446" indent="-171446">
              <a:lnSpc>
                <a:spcPct val="150000"/>
              </a:lnSpc>
              <a:buFont typeface="Arial" panose="020B0604020202020204" pitchFamily="34" charset="0"/>
              <a:buChar char="•"/>
            </a:pPr>
            <a:r>
              <a:rPr lang="fr-FR" sz="1000" dirty="0">
                <a:solidFill>
                  <a:srgbClr val="00005F"/>
                </a:solidFill>
                <a:highlight>
                  <a:srgbClr val="FFFFFF"/>
                </a:highlight>
                <a:latin typeface="CCSD_manrope Light" panose="00000500000000000000" pitchFamily="2" charset="0"/>
              </a:rPr>
              <a:t>Répondre à la modération sur cette demande</a:t>
            </a:r>
          </a:p>
        </p:txBody>
      </p:sp>
      <p:sp>
        <p:nvSpPr>
          <p:cNvPr id="24" name="Rectangle 23">
            <a:hlinkClick r:id="rId4" action="ppaction://hlinksldjump"/>
            <a:extLst>
              <a:ext uri="{FF2B5EF4-FFF2-40B4-BE49-F238E27FC236}">
                <a16:creationId xmlns:a16="http://schemas.microsoft.com/office/drawing/2014/main" id="{00A5A238-F2BC-4E45-B2A2-9DF6C4C2A750}"/>
              </a:ext>
            </a:extLst>
          </p:cNvPr>
          <p:cNvSpPr/>
          <p:nvPr/>
        </p:nvSpPr>
        <p:spPr>
          <a:xfrm>
            <a:off x="3611563" y="308369"/>
            <a:ext cx="238442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4016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7D6E9B-A6D6-4E5F-955C-C67DE4900B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D88FA883-0C99-4C77-A378-EF143C76D2B1}"/>
              </a:ext>
            </a:extLst>
          </p:cNvPr>
          <p:cNvSpPr>
            <a:spLocks noGrp="1"/>
          </p:cNvSpPr>
          <p:nvPr>
            <p:ph type="body" idx="20"/>
          </p:nvPr>
        </p:nvSpPr>
        <p:spPr/>
        <p:txBody>
          <a:bodyPr/>
          <a:lstStyle/>
          <a:p>
            <a:r>
              <a:rPr lang="fr-FR" dirty="0"/>
              <a:t>3- Mes dépôts</a:t>
            </a:r>
          </a:p>
        </p:txBody>
      </p:sp>
      <p:sp>
        <p:nvSpPr>
          <p:cNvPr id="4" name="Espace réservé du texte 3">
            <a:extLst>
              <a:ext uri="{FF2B5EF4-FFF2-40B4-BE49-F238E27FC236}">
                <a16:creationId xmlns:a16="http://schemas.microsoft.com/office/drawing/2014/main" id="{EB0D428C-94E9-4E16-AE0C-04AAA1E3CF23}"/>
              </a:ext>
            </a:extLst>
          </p:cNvPr>
          <p:cNvSpPr>
            <a:spLocks noGrp="1"/>
          </p:cNvSpPr>
          <p:nvPr>
            <p:ph type="body" idx="24"/>
          </p:nvPr>
        </p:nvSpPr>
        <p:spPr/>
        <p:txBody>
          <a:bodyPr/>
          <a:lstStyle/>
          <a:p>
            <a:r>
              <a:rPr lang="fr-FR" dirty="0"/>
              <a:t>Outils</a:t>
            </a:r>
          </a:p>
        </p:txBody>
      </p:sp>
      <p:pic>
        <p:nvPicPr>
          <p:cNvPr id="5" name="Image 4">
            <a:extLst>
              <a:ext uri="{FF2B5EF4-FFF2-40B4-BE49-F238E27FC236}">
                <a16:creationId xmlns:a16="http://schemas.microsoft.com/office/drawing/2014/main" id="{E49299A4-F025-4EE1-809A-FFC254D40C67}"/>
              </a:ext>
            </a:extLst>
          </p:cNvPr>
          <p:cNvPicPr>
            <a:picLocks noChangeAspect="1"/>
          </p:cNvPicPr>
          <p:nvPr/>
        </p:nvPicPr>
        <p:blipFill rotWithShape="1">
          <a:blip r:embed="rId2"/>
          <a:srcRect b="47491"/>
          <a:stretch/>
        </p:blipFill>
        <p:spPr>
          <a:xfrm>
            <a:off x="1009307" y="2358194"/>
            <a:ext cx="8000515" cy="1675263"/>
          </a:xfrm>
          <a:prstGeom prst="rect">
            <a:avLst/>
          </a:prstGeom>
        </p:spPr>
      </p:pic>
      <p:cxnSp>
        <p:nvCxnSpPr>
          <p:cNvPr id="6" name="Google Shape;523;p45">
            <a:extLst>
              <a:ext uri="{FF2B5EF4-FFF2-40B4-BE49-F238E27FC236}">
                <a16:creationId xmlns:a16="http://schemas.microsoft.com/office/drawing/2014/main" id="{5C112EA7-6CE5-43C5-9A73-060BFA4B27CC}"/>
              </a:ext>
            </a:extLst>
          </p:cNvPr>
          <p:cNvCxnSpPr>
            <a:cxnSpLocks/>
          </p:cNvCxnSpPr>
          <p:nvPr/>
        </p:nvCxnSpPr>
        <p:spPr>
          <a:xfrm flipH="1">
            <a:off x="9732423" y="2168525"/>
            <a:ext cx="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402C0D61-8988-4BBD-A345-D0E80E47A72C}"/>
              </a:ext>
            </a:extLst>
          </p:cNvPr>
          <p:cNvSpPr/>
          <p:nvPr/>
        </p:nvSpPr>
        <p:spPr>
          <a:xfrm>
            <a:off x="9875838" y="335344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3593B136-83C2-443E-86B7-8D1CD8CB655A}"/>
              </a:ext>
            </a:extLst>
          </p:cNvPr>
          <p:cNvSpPr/>
          <p:nvPr/>
        </p:nvSpPr>
        <p:spPr>
          <a:xfrm>
            <a:off x="8224171" y="3619993"/>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15" name="Image 14">
            <a:extLst>
              <a:ext uri="{FF2B5EF4-FFF2-40B4-BE49-F238E27FC236}">
                <a16:creationId xmlns:a16="http://schemas.microsoft.com/office/drawing/2014/main" id="{20F39CC5-3403-4836-8913-343A832DCEDB}"/>
              </a:ext>
            </a:extLst>
          </p:cNvPr>
          <p:cNvPicPr>
            <a:picLocks noChangeAspect="1"/>
          </p:cNvPicPr>
          <p:nvPr/>
        </p:nvPicPr>
        <p:blipFill rotWithShape="1">
          <a:blip r:embed="rId3"/>
          <a:srcRect b="20427"/>
          <a:stretch/>
        </p:blipFill>
        <p:spPr>
          <a:xfrm>
            <a:off x="7140227" y="4253477"/>
            <a:ext cx="1452760" cy="1675263"/>
          </a:xfrm>
          <a:prstGeom prst="rect">
            <a:avLst/>
          </a:prstGeom>
          <a:ln>
            <a:solidFill>
              <a:srgbClr val="DFDFDF"/>
            </a:solidFill>
          </a:ln>
        </p:spPr>
      </p:pic>
      <p:cxnSp>
        <p:nvCxnSpPr>
          <p:cNvPr id="16" name="Connecteur droit avec flèche 15">
            <a:extLst>
              <a:ext uri="{FF2B5EF4-FFF2-40B4-BE49-F238E27FC236}">
                <a16:creationId xmlns:a16="http://schemas.microsoft.com/office/drawing/2014/main" id="{39F44A7A-24C5-4F73-920A-9989FB8183B6}"/>
              </a:ext>
            </a:extLst>
          </p:cNvPr>
          <p:cNvCxnSpPr>
            <a:cxnSpLocks/>
            <a:stCxn id="11" idx="3"/>
            <a:endCxn id="15" idx="0"/>
          </p:cNvCxnSpPr>
          <p:nvPr/>
        </p:nvCxnSpPr>
        <p:spPr>
          <a:xfrm flipH="1">
            <a:off x="7866607" y="3773839"/>
            <a:ext cx="383775" cy="479636"/>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09452B8C-E96B-461A-9B6A-627BC7AF4AB8}"/>
              </a:ext>
            </a:extLst>
          </p:cNvPr>
          <p:cNvSpPr/>
          <p:nvPr/>
        </p:nvSpPr>
        <p:spPr>
          <a:xfrm>
            <a:off x="8440587" y="3538751"/>
            <a:ext cx="178971" cy="342728"/>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5" name="ZoneTexte 24">
            <a:extLst>
              <a:ext uri="{FF2B5EF4-FFF2-40B4-BE49-F238E27FC236}">
                <a16:creationId xmlns:a16="http://schemas.microsoft.com/office/drawing/2014/main" id="{CCA7B451-870E-4B06-B270-60DA46A58478}"/>
              </a:ext>
            </a:extLst>
          </p:cNvPr>
          <p:cNvSpPr txBox="1"/>
          <p:nvPr/>
        </p:nvSpPr>
        <p:spPr>
          <a:xfrm>
            <a:off x="10091737" y="2781845"/>
            <a:ext cx="1954939"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le dépôt en ligne, j'accède à un menu qui me permet par exemple d’ajouter un fichier (si j’ai déposé une notice) ou d’ajouter une nouvelle version, ou de modifier les métadonnées de mon dépôt</a:t>
            </a:r>
          </a:p>
        </p:txBody>
      </p:sp>
      <p:sp>
        <p:nvSpPr>
          <p:cNvPr id="13" name="ZoneTexte 12">
            <a:extLst>
              <a:ext uri="{FF2B5EF4-FFF2-40B4-BE49-F238E27FC236}">
                <a16:creationId xmlns:a16="http://schemas.microsoft.com/office/drawing/2014/main" id="{D3D35177-659D-44B5-AD2B-98F9F157E127}"/>
              </a:ext>
            </a:extLst>
          </p:cNvPr>
          <p:cNvSpPr txBox="1"/>
          <p:nvPr/>
        </p:nvSpPr>
        <p:spPr>
          <a:xfrm>
            <a:off x="962030" y="1593222"/>
            <a:ext cx="8770394"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L’onglet ‘mes dépôts’ me permet de gérer mes dépôts.</a:t>
            </a:r>
          </a:p>
        </p:txBody>
      </p:sp>
      <p:sp>
        <p:nvSpPr>
          <p:cNvPr id="14" name="Rectangle 13">
            <a:hlinkClick r:id="rId4" action="ppaction://hlinksldjump"/>
            <a:extLst>
              <a:ext uri="{FF2B5EF4-FFF2-40B4-BE49-F238E27FC236}">
                <a16:creationId xmlns:a16="http://schemas.microsoft.com/office/drawing/2014/main" id="{0331CCDE-89C6-4A2A-99E8-30E7F855D15A}"/>
              </a:ext>
            </a:extLst>
          </p:cNvPr>
          <p:cNvSpPr/>
          <p:nvPr/>
        </p:nvSpPr>
        <p:spPr>
          <a:xfrm>
            <a:off x="3611563" y="308369"/>
            <a:ext cx="203601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33712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67567D-4B4E-4EDB-B677-A5A3CCD149EF}"/>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8AB715B1-A74D-4E9F-8E71-CA1A49826552}"/>
              </a:ext>
            </a:extLst>
          </p:cNvPr>
          <p:cNvSpPr>
            <a:spLocks noGrp="1"/>
          </p:cNvSpPr>
          <p:nvPr>
            <p:ph type="body" idx="20"/>
          </p:nvPr>
        </p:nvSpPr>
        <p:spPr/>
        <p:txBody>
          <a:bodyPr/>
          <a:lstStyle/>
          <a:p>
            <a:r>
              <a:rPr lang="fr-FR" dirty="0"/>
              <a:t>4- Partage de propriété</a:t>
            </a:r>
          </a:p>
        </p:txBody>
      </p:sp>
      <p:sp>
        <p:nvSpPr>
          <p:cNvPr id="4" name="Espace réservé du texte 3">
            <a:extLst>
              <a:ext uri="{FF2B5EF4-FFF2-40B4-BE49-F238E27FC236}">
                <a16:creationId xmlns:a16="http://schemas.microsoft.com/office/drawing/2014/main" id="{D651CA9C-D6E3-4162-A22A-11E98F17EAAD}"/>
              </a:ext>
            </a:extLst>
          </p:cNvPr>
          <p:cNvSpPr>
            <a:spLocks noGrp="1"/>
          </p:cNvSpPr>
          <p:nvPr>
            <p:ph type="body" idx="24"/>
          </p:nvPr>
        </p:nvSpPr>
        <p:spPr/>
        <p:txBody>
          <a:bodyPr/>
          <a:lstStyle/>
          <a:p>
            <a:r>
              <a:rPr lang="fr-FR" dirty="0"/>
              <a:t>Demande de partage</a:t>
            </a:r>
          </a:p>
        </p:txBody>
      </p:sp>
      <p:pic>
        <p:nvPicPr>
          <p:cNvPr id="5" name="Image 4">
            <a:extLst>
              <a:ext uri="{FF2B5EF4-FFF2-40B4-BE49-F238E27FC236}">
                <a16:creationId xmlns:a16="http://schemas.microsoft.com/office/drawing/2014/main" id="{6C5EA311-40F5-46F8-B2AB-68AF1D8996A5}"/>
              </a:ext>
            </a:extLst>
          </p:cNvPr>
          <p:cNvPicPr>
            <a:picLocks noChangeAspect="1"/>
          </p:cNvPicPr>
          <p:nvPr/>
        </p:nvPicPr>
        <p:blipFill>
          <a:blip r:embed="rId2"/>
          <a:stretch>
            <a:fillRect/>
          </a:stretch>
        </p:blipFill>
        <p:spPr>
          <a:xfrm>
            <a:off x="952501" y="2863301"/>
            <a:ext cx="8401051" cy="1970300"/>
          </a:xfrm>
          <a:prstGeom prst="rect">
            <a:avLst/>
          </a:prstGeom>
        </p:spPr>
      </p:pic>
      <p:cxnSp>
        <p:nvCxnSpPr>
          <p:cNvPr id="6" name="Google Shape;523;p45">
            <a:extLst>
              <a:ext uri="{FF2B5EF4-FFF2-40B4-BE49-F238E27FC236}">
                <a16:creationId xmlns:a16="http://schemas.microsoft.com/office/drawing/2014/main" id="{1D43313E-B567-436A-AF35-4BD50C9B9017}"/>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 name="Google Shape;1203;p48">
            <a:extLst>
              <a:ext uri="{FF2B5EF4-FFF2-40B4-BE49-F238E27FC236}">
                <a16:creationId xmlns:a16="http://schemas.microsoft.com/office/drawing/2014/main" id="{773C3A41-E420-4524-865F-DAF5779535F6}"/>
              </a:ext>
            </a:extLst>
          </p:cNvPr>
          <p:cNvSpPr/>
          <p:nvPr/>
        </p:nvSpPr>
        <p:spPr>
          <a:xfrm>
            <a:off x="9875838" y="3338879"/>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8" name="ZoneTexte 7">
            <a:extLst>
              <a:ext uri="{FF2B5EF4-FFF2-40B4-BE49-F238E27FC236}">
                <a16:creationId xmlns:a16="http://schemas.microsoft.com/office/drawing/2014/main" id="{9CE0B761-B7BC-41E0-95E3-000EE06C09D1}"/>
              </a:ext>
            </a:extLst>
          </p:cNvPr>
          <p:cNvSpPr txBox="1"/>
          <p:nvPr/>
        </p:nvSpPr>
        <p:spPr>
          <a:xfrm>
            <a:off x="10111295" y="3152001"/>
            <a:ext cx="1954939"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 onglet me permet de gérer les demandes de propriété reçues d’un autre utilisateur </a:t>
            </a:r>
          </a:p>
        </p:txBody>
      </p:sp>
      <p:sp>
        <p:nvSpPr>
          <p:cNvPr id="9" name="ZoneTexte 8">
            <a:extLst>
              <a:ext uri="{FF2B5EF4-FFF2-40B4-BE49-F238E27FC236}">
                <a16:creationId xmlns:a16="http://schemas.microsoft.com/office/drawing/2014/main" id="{A2203633-C844-4825-86E5-47FFC57CF4C5}"/>
              </a:ext>
            </a:extLst>
          </p:cNvPr>
          <p:cNvSpPr txBox="1"/>
          <p:nvPr/>
        </p:nvSpPr>
        <p:spPr>
          <a:xfrm>
            <a:off x="952501" y="1590434"/>
            <a:ext cx="8768059" cy="600164"/>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partage de propriété permet à un utilisateur d’obtenir (ou de donner) la propriété sur un dépôt. Cela signifie que l’utilisateur recevant le partage pourra modifier les métadonnées du dépôt ou ajouter un fichier. Il est recommandé de demander ou d’accepter le partage de propriété à ses co-auteurs afin de ne pas créer un doublon.</a:t>
            </a:r>
          </a:p>
        </p:txBody>
      </p:sp>
      <p:sp>
        <p:nvSpPr>
          <p:cNvPr id="10" name="Google Shape;1203;p48">
            <a:extLst>
              <a:ext uri="{FF2B5EF4-FFF2-40B4-BE49-F238E27FC236}">
                <a16:creationId xmlns:a16="http://schemas.microsoft.com/office/drawing/2014/main" id="{A97CE6B2-BBD5-4B07-BA2A-24FF4EA8B756}"/>
              </a:ext>
            </a:extLst>
          </p:cNvPr>
          <p:cNvSpPr/>
          <p:nvPr/>
        </p:nvSpPr>
        <p:spPr>
          <a:xfrm>
            <a:off x="1117136" y="303560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2" name="Rectangle 11">
            <a:hlinkClick r:id="rId3" action="ppaction://hlinksldjump"/>
            <a:extLst>
              <a:ext uri="{FF2B5EF4-FFF2-40B4-BE49-F238E27FC236}">
                <a16:creationId xmlns:a16="http://schemas.microsoft.com/office/drawing/2014/main" id="{2DF3C523-D3A1-46FF-B0B1-000BE8E16853}"/>
              </a:ext>
            </a:extLst>
          </p:cNvPr>
          <p:cNvSpPr/>
          <p:nvPr/>
        </p:nvSpPr>
        <p:spPr>
          <a:xfrm>
            <a:off x="3611563" y="308369"/>
            <a:ext cx="2393950"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88190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EA9752-E564-4048-AFA4-C2E8282BECA4}"/>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41B03CD7-2615-48D5-AB9C-B09E2FD9D009}"/>
              </a:ext>
            </a:extLst>
          </p:cNvPr>
          <p:cNvSpPr>
            <a:spLocks noGrp="1"/>
          </p:cNvSpPr>
          <p:nvPr>
            <p:ph type="body" idx="20"/>
          </p:nvPr>
        </p:nvSpPr>
        <p:spPr/>
        <p:txBody>
          <a:bodyPr/>
          <a:lstStyle/>
          <a:p>
            <a:r>
              <a:rPr lang="fr-FR" dirty="0"/>
              <a:t>4- Partage de propriété</a:t>
            </a:r>
          </a:p>
        </p:txBody>
      </p:sp>
      <p:sp>
        <p:nvSpPr>
          <p:cNvPr id="4" name="Espace réservé du texte 3">
            <a:extLst>
              <a:ext uri="{FF2B5EF4-FFF2-40B4-BE49-F238E27FC236}">
                <a16:creationId xmlns:a16="http://schemas.microsoft.com/office/drawing/2014/main" id="{B07B5C31-2BA0-4BC6-9E57-E9E356AB41F0}"/>
              </a:ext>
            </a:extLst>
          </p:cNvPr>
          <p:cNvSpPr>
            <a:spLocks noGrp="1"/>
          </p:cNvSpPr>
          <p:nvPr>
            <p:ph type="body" idx="24"/>
          </p:nvPr>
        </p:nvSpPr>
        <p:spPr/>
        <p:txBody>
          <a:bodyPr/>
          <a:lstStyle/>
          <a:p>
            <a:r>
              <a:rPr lang="fr-FR" dirty="0"/>
              <a:t>Partager la propriété</a:t>
            </a:r>
          </a:p>
        </p:txBody>
      </p:sp>
      <p:pic>
        <p:nvPicPr>
          <p:cNvPr id="5" name="Image 4">
            <a:extLst>
              <a:ext uri="{FF2B5EF4-FFF2-40B4-BE49-F238E27FC236}">
                <a16:creationId xmlns:a16="http://schemas.microsoft.com/office/drawing/2014/main" id="{E146B29A-E5C2-424D-A4D7-BF75E7787EFF}"/>
              </a:ext>
            </a:extLst>
          </p:cNvPr>
          <p:cNvPicPr>
            <a:picLocks noChangeAspect="1"/>
          </p:cNvPicPr>
          <p:nvPr/>
        </p:nvPicPr>
        <p:blipFill>
          <a:blip r:embed="rId2"/>
          <a:stretch>
            <a:fillRect/>
          </a:stretch>
        </p:blipFill>
        <p:spPr>
          <a:xfrm>
            <a:off x="1141531" y="2264979"/>
            <a:ext cx="6591300" cy="2829879"/>
          </a:xfrm>
          <a:prstGeom prst="rect">
            <a:avLst/>
          </a:prstGeom>
        </p:spPr>
      </p:pic>
      <p:cxnSp>
        <p:nvCxnSpPr>
          <p:cNvPr id="6" name="Google Shape;523;p45">
            <a:extLst>
              <a:ext uri="{FF2B5EF4-FFF2-40B4-BE49-F238E27FC236}">
                <a16:creationId xmlns:a16="http://schemas.microsoft.com/office/drawing/2014/main" id="{C16F2099-FBE8-454C-BAAE-88DA038A92DE}"/>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ZoneTexte 7">
            <a:extLst>
              <a:ext uri="{FF2B5EF4-FFF2-40B4-BE49-F238E27FC236}">
                <a16:creationId xmlns:a16="http://schemas.microsoft.com/office/drawing/2014/main" id="{8D6DF705-DDDE-4CEC-AA2E-475054FE54AF}"/>
              </a:ext>
            </a:extLst>
          </p:cNvPr>
          <p:cNvSpPr txBox="1"/>
          <p:nvPr/>
        </p:nvSpPr>
        <p:spPr>
          <a:xfrm>
            <a:off x="10101575" y="2627957"/>
            <a:ext cx="1897788" cy="553998"/>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Cet onglet me permet de donner la propriété d’un dépôt à un autre utilisateur.</a:t>
            </a:r>
          </a:p>
        </p:txBody>
      </p:sp>
      <p:sp>
        <p:nvSpPr>
          <p:cNvPr id="9" name="Google Shape;1203;p48">
            <a:extLst>
              <a:ext uri="{FF2B5EF4-FFF2-40B4-BE49-F238E27FC236}">
                <a16:creationId xmlns:a16="http://schemas.microsoft.com/office/drawing/2014/main" id="{D0B32C05-780D-42F9-A64B-DDB562AAFCE8}"/>
              </a:ext>
            </a:extLst>
          </p:cNvPr>
          <p:cNvSpPr/>
          <p:nvPr/>
        </p:nvSpPr>
        <p:spPr>
          <a:xfrm>
            <a:off x="1055688" y="342900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0" name="Google Shape;1203;p48">
            <a:extLst>
              <a:ext uri="{FF2B5EF4-FFF2-40B4-BE49-F238E27FC236}">
                <a16:creationId xmlns:a16="http://schemas.microsoft.com/office/drawing/2014/main" id="{6E03A14C-3AE6-409F-9F79-ACFC91E7078C}"/>
              </a:ext>
            </a:extLst>
          </p:cNvPr>
          <p:cNvSpPr/>
          <p:nvPr/>
        </p:nvSpPr>
        <p:spPr>
          <a:xfrm>
            <a:off x="2738545" y="23501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01F52DD7-F33D-4CF3-BFFA-FCA89053CCF0}"/>
              </a:ext>
            </a:extLst>
          </p:cNvPr>
          <p:cNvSpPr/>
          <p:nvPr/>
        </p:nvSpPr>
        <p:spPr>
          <a:xfrm>
            <a:off x="9875838" y="3738346"/>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2" name="ZoneTexte 11">
            <a:extLst>
              <a:ext uri="{FF2B5EF4-FFF2-40B4-BE49-F238E27FC236}">
                <a16:creationId xmlns:a16="http://schemas.microsoft.com/office/drawing/2014/main" id="{9C2037C7-0CEB-4B08-868D-9306CCECFABB}"/>
              </a:ext>
            </a:extLst>
          </p:cNvPr>
          <p:cNvSpPr txBox="1"/>
          <p:nvPr/>
        </p:nvSpPr>
        <p:spPr>
          <a:xfrm>
            <a:off x="954906" y="1590614"/>
            <a:ext cx="8777518" cy="430887"/>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Le partage de propriété permet à un utilisateur d’obtenir (ou de donner) la propriété sur un dépôt. Cela signifie que l’utilisateur recevant le partage pourra modifier les métadonnées du dépôt ou ajouter un fichier.</a:t>
            </a:r>
          </a:p>
        </p:txBody>
      </p:sp>
      <p:sp>
        <p:nvSpPr>
          <p:cNvPr id="13" name="ZoneTexte 12">
            <a:extLst>
              <a:ext uri="{FF2B5EF4-FFF2-40B4-BE49-F238E27FC236}">
                <a16:creationId xmlns:a16="http://schemas.microsoft.com/office/drawing/2014/main" id="{3DE67EC7-1472-40C6-A5BE-1CA73DE16242}"/>
              </a:ext>
            </a:extLst>
          </p:cNvPr>
          <p:cNvSpPr txBox="1"/>
          <p:nvPr/>
        </p:nvSpPr>
        <p:spPr>
          <a:xfrm>
            <a:off x="10101575" y="3397580"/>
            <a:ext cx="1956605" cy="861774"/>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Me permet de sélectionner un ou plusieurs dépôts à partager. Il est également possible de rechercher un dépôt via son identifiant.</a:t>
            </a:r>
          </a:p>
        </p:txBody>
      </p:sp>
      <p:sp>
        <p:nvSpPr>
          <p:cNvPr id="14" name="Google Shape;1203;p48">
            <a:extLst>
              <a:ext uri="{FF2B5EF4-FFF2-40B4-BE49-F238E27FC236}">
                <a16:creationId xmlns:a16="http://schemas.microsoft.com/office/drawing/2014/main" id="{7BEC9221-BCC6-4750-A20E-0AE0A989485E}"/>
              </a:ext>
            </a:extLst>
          </p:cNvPr>
          <p:cNvSpPr/>
          <p:nvPr/>
        </p:nvSpPr>
        <p:spPr>
          <a:xfrm>
            <a:off x="1052045" y="44459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2</a:t>
            </a:r>
            <a:endParaRPr sz="1100" dirty="0">
              <a:solidFill>
                <a:schemeClr val="bg1"/>
              </a:solidFill>
              <a:latin typeface="CCSD_manrope Medium" panose="00000500000000000000" pitchFamily="2" charset="0"/>
              <a:ea typeface="Calibri"/>
              <a:cs typeface="Calibri"/>
              <a:sym typeface="Calibri"/>
            </a:endParaRPr>
          </a:p>
        </p:txBody>
      </p:sp>
      <p:sp>
        <p:nvSpPr>
          <p:cNvPr id="15" name="Google Shape;1203;p48">
            <a:extLst>
              <a:ext uri="{FF2B5EF4-FFF2-40B4-BE49-F238E27FC236}">
                <a16:creationId xmlns:a16="http://schemas.microsoft.com/office/drawing/2014/main" id="{F922454B-75B9-4817-B6AA-4409B5271A6D}"/>
              </a:ext>
            </a:extLst>
          </p:cNvPr>
          <p:cNvSpPr/>
          <p:nvPr/>
        </p:nvSpPr>
        <p:spPr>
          <a:xfrm>
            <a:off x="9875838" y="491250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6" name="ZoneTexte 15">
            <a:extLst>
              <a:ext uri="{FF2B5EF4-FFF2-40B4-BE49-F238E27FC236}">
                <a16:creationId xmlns:a16="http://schemas.microsoft.com/office/drawing/2014/main" id="{03A3201D-FD6F-45AD-AE68-6A74F9AF7271}"/>
              </a:ext>
            </a:extLst>
          </p:cNvPr>
          <p:cNvSpPr txBox="1"/>
          <p:nvPr/>
        </p:nvSpPr>
        <p:spPr>
          <a:xfrm>
            <a:off x="10101575" y="4494792"/>
            <a:ext cx="1956605"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Une fois les dépôts sélectionnés, je peux rechercher un utilisateur par son nom/prénom ou par son e-mail et de lui partager la propriété du dépôt.</a:t>
            </a:r>
          </a:p>
        </p:txBody>
      </p:sp>
      <p:sp>
        <p:nvSpPr>
          <p:cNvPr id="17" name="Google Shape;1203;p48">
            <a:extLst>
              <a:ext uri="{FF2B5EF4-FFF2-40B4-BE49-F238E27FC236}">
                <a16:creationId xmlns:a16="http://schemas.microsoft.com/office/drawing/2014/main" id="{9C4DE321-9F5F-48E9-96E0-9659F969DB2F}"/>
              </a:ext>
            </a:extLst>
          </p:cNvPr>
          <p:cNvSpPr/>
          <p:nvPr/>
        </p:nvSpPr>
        <p:spPr>
          <a:xfrm>
            <a:off x="2280605" y="482238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3</a:t>
            </a:r>
            <a:endParaRPr sz="1100" dirty="0">
              <a:solidFill>
                <a:schemeClr val="bg1"/>
              </a:solidFill>
              <a:latin typeface="CCSD_manrope Medium" panose="00000500000000000000" pitchFamily="2" charset="0"/>
              <a:ea typeface="Calibri"/>
              <a:cs typeface="Calibri"/>
              <a:sym typeface="Calibri"/>
            </a:endParaRPr>
          </a:p>
        </p:txBody>
      </p:sp>
      <p:sp>
        <p:nvSpPr>
          <p:cNvPr id="18" name="Google Shape;1203;p48">
            <a:extLst>
              <a:ext uri="{FF2B5EF4-FFF2-40B4-BE49-F238E27FC236}">
                <a16:creationId xmlns:a16="http://schemas.microsoft.com/office/drawing/2014/main" id="{C8F88DC0-ABE4-4C16-AA32-36140937EAD6}"/>
              </a:ext>
            </a:extLst>
          </p:cNvPr>
          <p:cNvSpPr/>
          <p:nvPr/>
        </p:nvSpPr>
        <p:spPr>
          <a:xfrm>
            <a:off x="9875838" y="28148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9" name="Rectangle 18">
            <a:hlinkClick r:id="rId3" action="ppaction://hlinksldjump"/>
            <a:extLst>
              <a:ext uri="{FF2B5EF4-FFF2-40B4-BE49-F238E27FC236}">
                <a16:creationId xmlns:a16="http://schemas.microsoft.com/office/drawing/2014/main" id="{A3595A72-3981-4484-84CF-442492BCA891}"/>
              </a:ext>
            </a:extLst>
          </p:cNvPr>
          <p:cNvSpPr/>
          <p:nvPr/>
        </p:nvSpPr>
        <p:spPr>
          <a:xfrm>
            <a:off x="3611563" y="308369"/>
            <a:ext cx="237013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37510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7620CE-3C28-4B7F-88D7-64B9D2B23D4B}"/>
              </a:ext>
            </a:extLst>
          </p:cNvPr>
          <p:cNvSpPr/>
          <p:nvPr/>
        </p:nvSpPr>
        <p:spPr>
          <a:xfrm>
            <a:off x="963826" y="1599574"/>
            <a:ext cx="8768593" cy="600164"/>
          </a:xfrm>
          <a:prstGeom prst="rect">
            <a:avLst/>
          </a:prstGeom>
        </p:spPr>
        <p:txBody>
          <a:bodyPr wrap="square">
            <a:spAutoFit/>
          </a:bodyPr>
          <a:lstStyle/>
          <a:p>
            <a:pPr algn="just"/>
            <a:r>
              <a:rPr lang="fr-FR" sz="1100" dirty="0">
                <a:solidFill>
                  <a:srgbClr val="00005F"/>
                </a:solidFill>
                <a:latin typeface="CCSD_manrope" panose="00000500000000000000" pitchFamily="2" charset="0"/>
              </a:rPr>
              <a:t>Si j’ai un profil ORCID, je peux l’alimenter grâce à mes dépôts dans HAL. Une fois le lien effectué entre deux plateformes, je peux envoyer mes dépôts HAL (ou les mettre à jour) via une page de résultats de recherche, via ‘Mon espace personnel/Mes dépôts’ ou via la page d’affichage d’un dépôt.</a:t>
            </a:r>
          </a:p>
        </p:txBody>
      </p:sp>
      <p:sp>
        <p:nvSpPr>
          <p:cNvPr id="2" name="Espace réservé du texte 1">
            <a:extLst>
              <a:ext uri="{FF2B5EF4-FFF2-40B4-BE49-F238E27FC236}">
                <a16:creationId xmlns:a16="http://schemas.microsoft.com/office/drawing/2014/main" id="{35164E74-51E2-4D2E-AE42-99134342120D}"/>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30057B3C-E5BD-4998-967E-6ACA1ED606DE}"/>
              </a:ext>
            </a:extLst>
          </p:cNvPr>
          <p:cNvSpPr>
            <a:spLocks noGrp="1"/>
          </p:cNvSpPr>
          <p:nvPr>
            <p:ph type="body" idx="20"/>
          </p:nvPr>
        </p:nvSpPr>
        <p:spPr/>
        <p:txBody>
          <a:bodyPr/>
          <a:lstStyle/>
          <a:p>
            <a:r>
              <a:rPr lang="fr-FR" dirty="0"/>
              <a:t>5- Alimenter mon profil ORCID avec HAL</a:t>
            </a:r>
          </a:p>
        </p:txBody>
      </p:sp>
      <p:pic>
        <p:nvPicPr>
          <p:cNvPr id="5" name="Image 4">
            <a:extLst>
              <a:ext uri="{FF2B5EF4-FFF2-40B4-BE49-F238E27FC236}">
                <a16:creationId xmlns:a16="http://schemas.microsoft.com/office/drawing/2014/main" id="{84B550D3-B462-4759-803C-E47A69B51688}"/>
              </a:ext>
            </a:extLst>
          </p:cNvPr>
          <p:cNvPicPr>
            <a:picLocks noChangeAspect="1"/>
          </p:cNvPicPr>
          <p:nvPr/>
        </p:nvPicPr>
        <p:blipFill>
          <a:blip r:embed="rId2"/>
          <a:stretch>
            <a:fillRect/>
          </a:stretch>
        </p:blipFill>
        <p:spPr>
          <a:xfrm>
            <a:off x="1055689" y="2817680"/>
            <a:ext cx="7600604" cy="1753072"/>
          </a:xfrm>
          <a:prstGeom prst="rect">
            <a:avLst/>
          </a:prstGeom>
        </p:spPr>
      </p:pic>
      <p:cxnSp>
        <p:nvCxnSpPr>
          <p:cNvPr id="7" name="Google Shape;523;p45">
            <a:extLst>
              <a:ext uri="{FF2B5EF4-FFF2-40B4-BE49-F238E27FC236}">
                <a16:creationId xmlns:a16="http://schemas.microsoft.com/office/drawing/2014/main" id="{1F7D0BD2-CD01-4E18-97E9-10EC6FC63917}"/>
              </a:ext>
            </a:extLst>
          </p:cNvPr>
          <p:cNvCxnSpPr>
            <a:cxnSpLocks/>
          </p:cNvCxnSpPr>
          <p:nvPr/>
        </p:nvCxnSpPr>
        <p:spPr>
          <a:xfrm>
            <a:off x="9732423" y="2168525"/>
            <a:ext cx="0"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4" name="Groupe 3">
            <a:extLst>
              <a:ext uri="{FF2B5EF4-FFF2-40B4-BE49-F238E27FC236}">
                <a16:creationId xmlns:a16="http://schemas.microsoft.com/office/drawing/2014/main" id="{1C05B779-8CEF-495B-95FA-F821D534AECE}"/>
              </a:ext>
            </a:extLst>
          </p:cNvPr>
          <p:cNvGrpSpPr/>
          <p:nvPr/>
        </p:nvGrpSpPr>
        <p:grpSpPr>
          <a:xfrm>
            <a:off x="9875838" y="3032496"/>
            <a:ext cx="2092259" cy="1323439"/>
            <a:chOff x="9875838" y="2713036"/>
            <a:chExt cx="2092259" cy="1323439"/>
          </a:xfrm>
        </p:grpSpPr>
        <p:sp>
          <p:nvSpPr>
            <p:cNvPr id="8" name="Google Shape;1203;p48">
              <a:extLst>
                <a:ext uri="{FF2B5EF4-FFF2-40B4-BE49-F238E27FC236}">
                  <a16:creationId xmlns:a16="http://schemas.microsoft.com/office/drawing/2014/main" id="{DDAE5A3C-57AF-4C3F-8A2E-5D30C54F87E8}"/>
                </a:ext>
              </a:extLst>
            </p:cNvPr>
            <p:cNvSpPr/>
            <p:nvPr/>
          </p:nvSpPr>
          <p:spPr>
            <a:xfrm>
              <a:off x="9875838" y="327987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9" name="ZoneTexte 8">
              <a:extLst>
                <a:ext uri="{FF2B5EF4-FFF2-40B4-BE49-F238E27FC236}">
                  <a16:creationId xmlns:a16="http://schemas.microsoft.com/office/drawing/2014/main" id="{05861E07-85EA-49DF-91B3-AAA7B7F804B6}"/>
                </a:ext>
              </a:extLst>
            </p:cNvPr>
            <p:cNvSpPr txBox="1"/>
            <p:nvPr/>
          </p:nvSpPr>
          <p:spPr>
            <a:xfrm>
              <a:off x="10108410" y="2713036"/>
              <a:ext cx="1859687" cy="1323439"/>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Dans mon espace personnel, je clique sur ‘Transfert ORCID’. Si je ne me suis pas connecté à HAL via ORCID, il me faudra m’authentifier sur ORCID en cliquant sur ‘Créez ou authentifiez-vous avec votre identifiant ORCID’ </a:t>
              </a:r>
            </a:p>
          </p:txBody>
        </p:sp>
      </p:grpSp>
      <p:sp>
        <p:nvSpPr>
          <p:cNvPr id="10" name="Google Shape;1203;p48">
            <a:extLst>
              <a:ext uri="{FF2B5EF4-FFF2-40B4-BE49-F238E27FC236}">
                <a16:creationId xmlns:a16="http://schemas.microsoft.com/office/drawing/2014/main" id="{3E031AB1-B1D7-4440-A173-DF6A5B839DA3}"/>
              </a:ext>
            </a:extLst>
          </p:cNvPr>
          <p:cNvSpPr/>
          <p:nvPr/>
        </p:nvSpPr>
        <p:spPr>
          <a:xfrm>
            <a:off x="1055688" y="425540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Rectangle 10">
            <a:hlinkClick r:id="rId3" action="ppaction://hlinksldjump"/>
            <a:extLst>
              <a:ext uri="{FF2B5EF4-FFF2-40B4-BE49-F238E27FC236}">
                <a16:creationId xmlns:a16="http://schemas.microsoft.com/office/drawing/2014/main" id="{250BEA28-668D-46FE-9667-4F797D4F8295}"/>
              </a:ext>
            </a:extLst>
          </p:cNvPr>
          <p:cNvSpPr/>
          <p:nvPr/>
        </p:nvSpPr>
        <p:spPr>
          <a:xfrm>
            <a:off x="3611563" y="308369"/>
            <a:ext cx="2389187"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09302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CD25A78D-E238-47D6-8A91-D1093CE23939}"/>
              </a:ext>
            </a:extLst>
          </p:cNvPr>
          <p:cNvGrpSpPr/>
          <p:nvPr/>
        </p:nvGrpSpPr>
        <p:grpSpPr>
          <a:xfrm>
            <a:off x="1200150" y="2466420"/>
            <a:ext cx="6156160" cy="2440606"/>
            <a:chOff x="783407" y="2450458"/>
            <a:chExt cx="8128572" cy="3467100"/>
          </a:xfrm>
        </p:grpSpPr>
        <p:pic>
          <p:nvPicPr>
            <p:cNvPr id="18" name="Image 17">
              <a:extLst>
                <a:ext uri="{FF2B5EF4-FFF2-40B4-BE49-F238E27FC236}">
                  <a16:creationId xmlns:a16="http://schemas.microsoft.com/office/drawing/2014/main" id="{BBDA738E-2E89-443F-A663-DD7C4D172213}"/>
                </a:ext>
              </a:extLst>
            </p:cNvPr>
            <p:cNvPicPr>
              <a:picLocks noChangeAspect="1"/>
            </p:cNvPicPr>
            <p:nvPr/>
          </p:nvPicPr>
          <p:blipFill rotWithShape="1">
            <a:blip r:embed="rId2"/>
            <a:srcRect l="78847" r="116"/>
            <a:stretch/>
          </p:blipFill>
          <p:spPr>
            <a:xfrm>
              <a:off x="6914269" y="2450458"/>
              <a:ext cx="1997710" cy="3467100"/>
            </a:xfrm>
            <a:prstGeom prst="rect">
              <a:avLst/>
            </a:prstGeom>
          </p:spPr>
        </p:pic>
        <p:pic>
          <p:nvPicPr>
            <p:cNvPr id="29" name="Image 28">
              <a:extLst>
                <a:ext uri="{FF2B5EF4-FFF2-40B4-BE49-F238E27FC236}">
                  <a16:creationId xmlns:a16="http://schemas.microsoft.com/office/drawing/2014/main" id="{D21A0FE4-B334-49B5-8CB5-5313B605C070}"/>
                </a:ext>
              </a:extLst>
            </p:cNvPr>
            <p:cNvPicPr>
              <a:picLocks noChangeAspect="1"/>
            </p:cNvPicPr>
            <p:nvPr/>
          </p:nvPicPr>
          <p:blipFill rotWithShape="1">
            <a:blip r:embed="rId2"/>
            <a:srcRect r="35440"/>
            <a:stretch/>
          </p:blipFill>
          <p:spPr>
            <a:xfrm>
              <a:off x="783407" y="2450458"/>
              <a:ext cx="6130862" cy="3467100"/>
            </a:xfrm>
            <a:prstGeom prst="rect">
              <a:avLst/>
            </a:prstGeom>
          </p:spPr>
        </p:pic>
      </p:grpSp>
      <p:sp>
        <p:nvSpPr>
          <p:cNvPr id="2" name="Espace réservé du texte 1">
            <a:extLst>
              <a:ext uri="{FF2B5EF4-FFF2-40B4-BE49-F238E27FC236}">
                <a16:creationId xmlns:a16="http://schemas.microsoft.com/office/drawing/2014/main" id="{FDB0FDC7-9DB6-4C36-924F-22228CB9BDF3}"/>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3B4BCC46-6BD3-4CAF-BAEB-1AFE004A586D}"/>
              </a:ext>
            </a:extLst>
          </p:cNvPr>
          <p:cNvSpPr>
            <a:spLocks noGrp="1"/>
          </p:cNvSpPr>
          <p:nvPr>
            <p:ph type="body" idx="20"/>
          </p:nvPr>
        </p:nvSpPr>
        <p:spPr/>
        <p:txBody>
          <a:bodyPr/>
          <a:lstStyle/>
          <a:p>
            <a:r>
              <a:rPr lang="fr-FR"/>
              <a:t>5- Alimenter </a:t>
            </a:r>
            <a:r>
              <a:rPr lang="fr-FR" dirty="0"/>
              <a:t>mon profil ORCID </a:t>
            </a:r>
            <a:r>
              <a:rPr lang="fr-FR"/>
              <a:t>avec HAL</a:t>
            </a:r>
            <a:endParaRPr lang="fr-FR" dirty="0"/>
          </a:p>
        </p:txBody>
      </p:sp>
      <p:sp>
        <p:nvSpPr>
          <p:cNvPr id="4" name="Espace réservé du texte 3">
            <a:extLst>
              <a:ext uri="{FF2B5EF4-FFF2-40B4-BE49-F238E27FC236}">
                <a16:creationId xmlns:a16="http://schemas.microsoft.com/office/drawing/2014/main" id="{3F3412D7-8E2B-4A83-ABAC-8F81102F58AE}"/>
              </a:ext>
            </a:extLst>
          </p:cNvPr>
          <p:cNvSpPr>
            <a:spLocks noGrp="1"/>
          </p:cNvSpPr>
          <p:nvPr>
            <p:ph type="body" idx="24"/>
          </p:nvPr>
        </p:nvSpPr>
        <p:spPr>
          <a:xfrm>
            <a:off x="1052047" y="1263379"/>
            <a:ext cx="8257214" cy="349702"/>
          </a:xfrm>
        </p:spPr>
        <p:txBody>
          <a:bodyPr/>
          <a:lstStyle/>
          <a:p>
            <a:r>
              <a:rPr lang="fr-FR" dirty="0"/>
              <a:t>Envoyer des publications depuis une page de résultats de recherche HAL</a:t>
            </a:r>
          </a:p>
        </p:txBody>
      </p:sp>
      <p:cxnSp>
        <p:nvCxnSpPr>
          <p:cNvPr id="6" name="Google Shape;523;p45">
            <a:extLst>
              <a:ext uri="{FF2B5EF4-FFF2-40B4-BE49-F238E27FC236}">
                <a16:creationId xmlns:a16="http://schemas.microsoft.com/office/drawing/2014/main" id="{4CA83549-B1BB-409F-B8F2-982A75B24409}"/>
              </a:ext>
            </a:extLst>
          </p:cNvPr>
          <p:cNvCxnSpPr>
            <a:cxnSpLocks/>
          </p:cNvCxnSpPr>
          <p:nvPr/>
        </p:nvCxnSpPr>
        <p:spPr>
          <a:xfrm flipH="1">
            <a:off x="9732423" y="2168525"/>
            <a:ext cx="54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Google Shape;1203;p48">
            <a:extLst>
              <a:ext uri="{FF2B5EF4-FFF2-40B4-BE49-F238E27FC236}">
                <a16:creationId xmlns:a16="http://schemas.microsoft.com/office/drawing/2014/main" id="{92BF5BD3-2D6B-41DD-84ED-1B48D72EA4F1}"/>
              </a:ext>
            </a:extLst>
          </p:cNvPr>
          <p:cNvSpPr/>
          <p:nvPr/>
        </p:nvSpPr>
        <p:spPr>
          <a:xfrm>
            <a:off x="9875838" y="3608511"/>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1" name="Google Shape;1203;p48">
            <a:extLst>
              <a:ext uri="{FF2B5EF4-FFF2-40B4-BE49-F238E27FC236}">
                <a16:creationId xmlns:a16="http://schemas.microsoft.com/office/drawing/2014/main" id="{9D2986FC-80C9-4D02-8308-68675062A589}"/>
              </a:ext>
            </a:extLst>
          </p:cNvPr>
          <p:cNvSpPr/>
          <p:nvPr/>
        </p:nvSpPr>
        <p:spPr>
          <a:xfrm>
            <a:off x="7053322" y="3680812"/>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13" name="Ellipse 12">
            <a:extLst>
              <a:ext uri="{FF2B5EF4-FFF2-40B4-BE49-F238E27FC236}">
                <a16:creationId xmlns:a16="http://schemas.microsoft.com/office/drawing/2014/main" id="{0C201965-3AC8-4C27-B557-9FB7BEC7DD10}"/>
              </a:ext>
            </a:extLst>
          </p:cNvPr>
          <p:cNvSpPr/>
          <p:nvPr/>
        </p:nvSpPr>
        <p:spPr>
          <a:xfrm>
            <a:off x="1942901" y="2545692"/>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nvGrpSpPr>
          <p:cNvPr id="19" name="Groupe 18">
            <a:extLst>
              <a:ext uri="{FF2B5EF4-FFF2-40B4-BE49-F238E27FC236}">
                <a16:creationId xmlns:a16="http://schemas.microsoft.com/office/drawing/2014/main" id="{16450DF0-CE75-473C-B068-1A4CD50BF37D}"/>
              </a:ext>
            </a:extLst>
          </p:cNvPr>
          <p:cNvGrpSpPr/>
          <p:nvPr/>
        </p:nvGrpSpPr>
        <p:grpSpPr>
          <a:xfrm>
            <a:off x="7578174" y="3680812"/>
            <a:ext cx="1848501" cy="1093923"/>
            <a:chOff x="6730230" y="3070374"/>
            <a:chExt cx="1848501" cy="1093923"/>
          </a:xfrm>
        </p:grpSpPr>
        <p:pic>
          <p:nvPicPr>
            <p:cNvPr id="10" name="Image 9">
              <a:extLst>
                <a:ext uri="{FF2B5EF4-FFF2-40B4-BE49-F238E27FC236}">
                  <a16:creationId xmlns:a16="http://schemas.microsoft.com/office/drawing/2014/main" id="{53C63AF3-8252-4F62-AA66-725C96361241}"/>
                </a:ext>
              </a:extLst>
            </p:cNvPr>
            <p:cNvPicPr>
              <a:picLocks noChangeAspect="1"/>
            </p:cNvPicPr>
            <p:nvPr/>
          </p:nvPicPr>
          <p:blipFill rotWithShape="1">
            <a:blip r:embed="rId3"/>
            <a:srcRect l="3133"/>
            <a:stretch/>
          </p:blipFill>
          <p:spPr>
            <a:xfrm>
              <a:off x="6730230" y="3070374"/>
              <a:ext cx="1848501" cy="1093923"/>
            </a:xfrm>
            <a:prstGeom prst="rect">
              <a:avLst/>
            </a:prstGeom>
            <a:ln>
              <a:solidFill>
                <a:srgbClr val="DFDFDF"/>
              </a:solidFill>
            </a:ln>
          </p:spPr>
        </p:pic>
        <p:sp>
          <p:nvSpPr>
            <p:cNvPr id="17" name="Rectangle 16">
              <a:extLst>
                <a:ext uri="{FF2B5EF4-FFF2-40B4-BE49-F238E27FC236}">
                  <a16:creationId xmlns:a16="http://schemas.microsoft.com/office/drawing/2014/main" id="{FA429D90-81B2-4951-974B-58C75C9BB904}"/>
                </a:ext>
              </a:extLst>
            </p:cNvPr>
            <p:cNvSpPr/>
            <p:nvPr/>
          </p:nvSpPr>
          <p:spPr>
            <a:xfrm>
              <a:off x="6751359" y="3873731"/>
              <a:ext cx="1802606" cy="263089"/>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ln>
                  <a:solidFill>
                    <a:srgbClr val="DC7754"/>
                  </a:solidFill>
                </a:ln>
                <a:solidFill>
                  <a:schemeClr val="tx1"/>
                </a:solidFill>
                <a:latin typeface="CCSD_manrope SemiBold" panose="00000500000000000000" pitchFamily="2" charset="0"/>
              </a:endParaRPr>
            </a:p>
          </p:txBody>
        </p:sp>
      </p:grpSp>
      <p:sp>
        <p:nvSpPr>
          <p:cNvPr id="22" name="Google Shape;1203;p48">
            <a:extLst>
              <a:ext uri="{FF2B5EF4-FFF2-40B4-BE49-F238E27FC236}">
                <a16:creationId xmlns:a16="http://schemas.microsoft.com/office/drawing/2014/main" id="{7266123E-6434-4084-B9FB-72D1F2E135E9}"/>
              </a:ext>
            </a:extLst>
          </p:cNvPr>
          <p:cNvSpPr/>
          <p:nvPr/>
        </p:nvSpPr>
        <p:spPr>
          <a:xfrm>
            <a:off x="1763930" y="2400540"/>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sp>
        <p:nvSpPr>
          <p:cNvPr id="25" name="Ellipse 24">
            <a:extLst>
              <a:ext uri="{FF2B5EF4-FFF2-40B4-BE49-F238E27FC236}">
                <a16:creationId xmlns:a16="http://schemas.microsoft.com/office/drawing/2014/main" id="{50AD774C-749D-4302-BF16-82EDF1C08E72}"/>
              </a:ext>
            </a:extLst>
          </p:cNvPr>
          <p:cNvSpPr/>
          <p:nvPr/>
        </p:nvSpPr>
        <p:spPr>
          <a:xfrm>
            <a:off x="6811974" y="3402806"/>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sp>
        <p:nvSpPr>
          <p:cNvPr id="20" name="ZoneTexte 19">
            <a:extLst>
              <a:ext uri="{FF2B5EF4-FFF2-40B4-BE49-F238E27FC236}">
                <a16:creationId xmlns:a16="http://schemas.microsoft.com/office/drawing/2014/main" id="{A5301F5D-EFDF-41C7-89D5-6231C0E5251F}"/>
              </a:ext>
            </a:extLst>
          </p:cNvPr>
          <p:cNvSpPr txBox="1"/>
          <p:nvPr/>
        </p:nvSpPr>
        <p:spPr>
          <a:xfrm>
            <a:off x="10095596" y="3190801"/>
            <a:ext cx="1954939" cy="1015663"/>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Pour envoyer des publications vers ORCID, il faut d’abord sélectionner les documents à envoyer puis cliquer sur ‘Envoyer des documents sur ORCID’</a:t>
            </a:r>
          </a:p>
        </p:txBody>
      </p:sp>
      <p:sp>
        <p:nvSpPr>
          <p:cNvPr id="26" name="ZoneTexte 25">
            <a:extLst>
              <a:ext uri="{FF2B5EF4-FFF2-40B4-BE49-F238E27FC236}">
                <a16:creationId xmlns:a16="http://schemas.microsoft.com/office/drawing/2014/main" id="{70557E08-9257-4336-9E21-EC4FC583C206}"/>
              </a:ext>
            </a:extLst>
          </p:cNvPr>
          <p:cNvSpPr txBox="1"/>
          <p:nvPr/>
        </p:nvSpPr>
        <p:spPr>
          <a:xfrm>
            <a:off x="964364" y="1604830"/>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Un façon d’alimenter mon profil ORCID est d’envoyer mes publications depuis une page de résultats de recherche</a:t>
            </a:r>
          </a:p>
        </p:txBody>
      </p:sp>
      <p:cxnSp>
        <p:nvCxnSpPr>
          <p:cNvPr id="12" name="Connecteur droit avec flèche 11">
            <a:extLst>
              <a:ext uri="{FF2B5EF4-FFF2-40B4-BE49-F238E27FC236}">
                <a16:creationId xmlns:a16="http://schemas.microsoft.com/office/drawing/2014/main" id="{0EFBD871-3192-4E86-870A-6991DF3B5CC6}"/>
              </a:ext>
            </a:extLst>
          </p:cNvPr>
          <p:cNvCxnSpPr>
            <a:cxnSpLocks/>
            <a:stCxn id="11" idx="5"/>
            <a:endCxn id="10" idx="1"/>
          </p:cNvCxnSpPr>
          <p:nvPr/>
        </p:nvCxnSpPr>
        <p:spPr>
          <a:xfrm>
            <a:off x="7206083" y="3834659"/>
            <a:ext cx="372091" cy="393115"/>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23" name="Rectangle 22">
            <a:hlinkClick r:id="rId4" action="ppaction://hlinksldjump"/>
            <a:extLst>
              <a:ext uri="{FF2B5EF4-FFF2-40B4-BE49-F238E27FC236}">
                <a16:creationId xmlns:a16="http://schemas.microsoft.com/office/drawing/2014/main" id="{33FDD8AD-80EC-49AA-9BA8-D3C9F1BCDC5B}"/>
              </a:ext>
            </a:extLst>
          </p:cNvPr>
          <p:cNvSpPr/>
          <p:nvPr/>
        </p:nvSpPr>
        <p:spPr>
          <a:xfrm>
            <a:off x="3611563" y="308369"/>
            <a:ext cx="2365375"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2448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05E75B-47D2-4924-93E1-7D8D8CC17480}"/>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Gérer mes dépôts</a:t>
            </a:r>
            <a:endParaRPr lang="fr-FR" dirty="0"/>
          </a:p>
        </p:txBody>
      </p:sp>
      <p:sp>
        <p:nvSpPr>
          <p:cNvPr id="3" name="Espace réservé du texte 2">
            <a:extLst>
              <a:ext uri="{FF2B5EF4-FFF2-40B4-BE49-F238E27FC236}">
                <a16:creationId xmlns:a16="http://schemas.microsoft.com/office/drawing/2014/main" id="{73ED9F48-CDB9-4728-ABBA-E28B8699523F}"/>
              </a:ext>
            </a:extLst>
          </p:cNvPr>
          <p:cNvSpPr>
            <a:spLocks noGrp="1"/>
          </p:cNvSpPr>
          <p:nvPr>
            <p:ph type="body" idx="20"/>
          </p:nvPr>
        </p:nvSpPr>
        <p:spPr/>
        <p:txBody>
          <a:bodyPr/>
          <a:lstStyle/>
          <a:p>
            <a:r>
              <a:rPr lang="fr-FR"/>
              <a:t>5- Alimenter </a:t>
            </a:r>
            <a:r>
              <a:rPr lang="fr-FR" dirty="0"/>
              <a:t>mon profil ORCID </a:t>
            </a:r>
            <a:r>
              <a:rPr lang="fr-FR"/>
              <a:t>avec HAL</a:t>
            </a:r>
            <a:endParaRPr lang="fr-FR" dirty="0"/>
          </a:p>
        </p:txBody>
      </p:sp>
      <p:sp>
        <p:nvSpPr>
          <p:cNvPr id="4" name="Espace réservé du texte 3">
            <a:extLst>
              <a:ext uri="{FF2B5EF4-FFF2-40B4-BE49-F238E27FC236}">
                <a16:creationId xmlns:a16="http://schemas.microsoft.com/office/drawing/2014/main" id="{A3697FEE-1772-41B4-AFA6-3517C1A11EE2}"/>
              </a:ext>
            </a:extLst>
          </p:cNvPr>
          <p:cNvSpPr>
            <a:spLocks noGrp="1"/>
          </p:cNvSpPr>
          <p:nvPr>
            <p:ph type="body" idx="24"/>
          </p:nvPr>
        </p:nvSpPr>
        <p:spPr/>
        <p:txBody>
          <a:bodyPr/>
          <a:lstStyle/>
          <a:p>
            <a:r>
              <a:rPr lang="fr-FR" dirty="0"/>
              <a:t>Envoyer les publications depuis ‘Mes dépôts’</a:t>
            </a:r>
          </a:p>
        </p:txBody>
      </p:sp>
      <p:cxnSp>
        <p:nvCxnSpPr>
          <p:cNvPr id="5" name="Google Shape;523;p45">
            <a:extLst>
              <a:ext uri="{FF2B5EF4-FFF2-40B4-BE49-F238E27FC236}">
                <a16:creationId xmlns:a16="http://schemas.microsoft.com/office/drawing/2014/main" id="{50478C65-523C-4ED8-91DF-D9C73579693E}"/>
              </a:ext>
            </a:extLst>
          </p:cNvPr>
          <p:cNvCxnSpPr>
            <a:cxnSpLocks/>
          </p:cNvCxnSpPr>
          <p:nvPr/>
        </p:nvCxnSpPr>
        <p:spPr>
          <a:xfrm flipH="1">
            <a:off x="9732423" y="2168525"/>
            <a:ext cx="541" cy="4405227"/>
          </a:xfrm>
          <a:prstGeom prst="straightConnector1">
            <a:avLst/>
          </a:prstGeom>
          <a:ln>
            <a:solidFill>
              <a:srgbClr val="D33E1C"/>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Google Shape;1203;p48">
            <a:extLst>
              <a:ext uri="{FF2B5EF4-FFF2-40B4-BE49-F238E27FC236}">
                <a16:creationId xmlns:a16="http://schemas.microsoft.com/office/drawing/2014/main" id="{D85CC252-C223-463A-A760-65104CA02F5F}"/>
              </a:ext>
            </a:extLst>
          </p:cNvPr>
          <p:cNvSpPr/>
          <p:nvPr/>
        </p:nvSpPr>
        <p:spPr>
          <a:xfrm>
            <a:off x="9875838" y="3442224"/>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pic>
        <p:nvPicPr>
          <p:cNvPr id="10" name="Image 9">
            <a:extLst>
              <a:ext uri="{FF2B5EF4-FFF2-40B4-BE49-F238E27FC236}">
                <a16:creationId xmlns:a16="http://schemas.microsoft.com/office/drawing/2014/main" id="{EEB65F5C-3FF0-4D78-8E94-CCB54A082343}"/>
              </a:ext>
            </a:extLst>
          </p:cNvPr>
          <p:cNvPicPr>
            <a:picLocks noChangeAspect="1"/>
          </p:cNvPicPr>
          <p:nvPr/>
        </p:nvPicPr>
        <p:blipFill>
          <a:blip r:embed="rId2"/>
          <a:stretch>
            <a:fillRect/>
          </a:stretch>
        </p:blipFill>
        <p:spPr>
          <a:xfrm>
            <a:off x="960175" y="2305058"/>
            <a:ext cx="6406224" cy="2554660"/>
          </a:xfrm>
          <a:prstGeom prst="rect">
            <a:avLst/>
          </a:prstGeom>
        </p:spPr>
      </p:pic>
      <p:sp>
        <p:nvSpPr>
          <p:cNvPr id="11" name="Google Shape;1203;p48">
            <a:extLst>
              <a:ext uri="{FF2B5EF4-FFF2-40B4-BE49-F238E27FC236}">
                <a16:creationId xmlns:a16="http://schemas.microsoft.com/office/drawing/2014/main" id="{0761BF30-D462-4913-9633-42D260D2B9E2}"/>
              </a:ext>
            </a:extLst>
          </p:cNvPr>
          <p:cNvSpPr/>
          <p:nvPr/>
        </p:nvSpPr>
        <p:spPr>
          <a:xfrm>
            <a:off x="7134688" y="2814835"/>
            <a:ext cx="178971" cy="180243"/>
          </a:xfrm>
          <a:prstGeom prst="ellipse">
            <a:avLst/>
          </a:prstGeom>
          <a:solidFill>
            <a:srgbClr val="D33E1C"/>
          </a:solidFill>
          <a:ln>
            <a:noFill/>
          </a:ln>
        </p:spPr>
        <p:txBody>
          <a:bodyPr spcFirstLastPara="1" wrap="square" lIns="68575" tIns="34275" rIns="68575" bIns="34275" anchor="ctr" anchorCtr="0">
            <a:noAutofit/>
          </a:bodyPr>
          <a:lstStyle/>
          <a:p>
            <a:pPr algn="ctr">
              <a:buClr>
                <a:schemeClr val="dk1"/>
              </a:buClr>
              <a:buSzPts val="1400"/>
            </a:pPr>
            <a:r>
              <a:rPr lang="fr-FR" sz="1000" dirty="0">
                <a:solidFill>
                  <a:schemeClr val="bg1"/>
                </a:solidFill>
                <a:latin typeface="CCSD_manrope Medium" panose="00000500000000000000" pitchFamily="2" charset="0"/>
                <a:ea typeface="Calibri"/>
                <a:cs typeface="Calibri"/>
                <a:sym typeface="Calibri"/>
              </a:rPr>
              <a:t>1</a:t>
            </a:r>
            <a:endParaRPr sz="1100" dirty="0">
              <a:solidFill>
                <a:schemeClr val="bg1"/>
              </a:solidFill>
              <a:latin typeface="CCSD_manrope Medium" panose="00000500000000000000" pitchFamily="2" charset="0"/>
              <a:ea typeface="Calibri"/>
              <a:cs typeface="Calibri"/>
              <a:sym typeface="Calibri"/>
            </a:endParaRPr>
          </a:p>
        </p:txBody>
      </p:sp>
      <p:cxnSp>
        <p:nvCxnSpPr>
          <p:cNvPr id="12" name="Connecteur droit avec flèche 11">
            <a:extLst>
              <a:ext uri="{FF2B5EF4-FFF2-40B4-BE49-F238E27FC236}">
                <a16:creationId xmlns:a16="http://schemas.microsoft.com/office/drawing/2014/main" id="{E72F9917-F16F-4AF0-A4F8-6C0D95065216}"/>
              </a:ext>
            </a:extLst>
          </p:cNvPr>
          <p:cNvCxnSpPr>
            <a:cxnSpLocks/>
            <a:stCxn id="11" idx="5"/>
            <a:endCxn id="15" idx="1"/>
          </p:cNvCxnSpPr>
          <p:nvPr/>
        </p:nvCxnSpPr>
        <p:spPr>
          <a:xfrm>
            <a:off x="7287448" y="2968682"/>
            <a:ext cx="694501" cy="493364"/>
          </a:xfrm>
          <a:prstGeom prst="straightConnector1">
            <a:avLst/>
          </a:prstGeom>
          <a:ln>
            <a:solidFill>
              <a:srgbClr val="D33E1C"/>
            </a:solidFill>
            <a:tailEnd type="triangle"/>
          </a:ln>
        </p:spPr>
        <p:style>
          <a:lnRef idx="2">
            <a:schemeClr val="accent6"/>
          </a:lnRef>
          <a:fillRef idx="0">
            <a:schemeClr val="accent6"/>
          </a:fillRef>
          <a:effectRef idx="1">
            <a:schemeClr val="accent6"/>
          </a:effectRef>
          <a:fontRef idx="minor">
            <a:schemeClr val="tx1"/>
          </a:fontRef>
        </p:style>
      </p:cxnSp>
      <p:sp>
        <p:nvSpPr>
          <p:cNvPr id="13" name="Ellipse 12">
            <a:extLst>
              <a:ext uri="{FF2B5EF4-FFF2-40B4-BE49-F238E27FC236}">
                <a16:creationId xmlns:a16="http://schemas.microsoft.com/office/drawing/2014/main" id="{A42BE9D5-D5C0-4079-A03B-BCC3C1CDF4BA}"/>
              </a:ext>
            </a:extLst>
          </p:cNvPr>
          <p:cNvSpPr/>
          <p:nvPr/>
        </p:nvSpPr>
        <p:spPr>
          <a:xfrm>
            <a:off x="6866120" y="2741471"/>
            <a:ext cx="231123" cy="351373"/>
          </a:xfrm>
          <a:prstGeom prst="ellipse">
            <a:avLst/>
          </a:prstGeom>
          <a:noFill/>
          <a:ln>
            <a:solidFill>
              <a:srgbClr val="DE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nvGrpSpPr>
          <p:cNvPr id="17" name="Groupe 16">
            <a:extLst>
              <a:ext uri="{FF2B5EF4-FFF2-40B4-BE49-F238E27FC236}">
                <a16:creationId xmlns:a16="http://schemas.microsoft.com/office/drawing/2014/main" id="{8EA77D00-D5C8-485C-BB77-B496FEBA78E7}"/>
              </a:ext>
            </a:extLst>
          </p:cNvPr>
          <p:cNvGrpSpPr/>
          <p:nvPr/>
        </p:nvGrpSpPr>
        <p:grpSpPr>
          <a:xfrm>
            <a:off x="7963594" y="2904957"/>
            <a:ext cx="1555623" cy="1849035"/>
            <a:chOff x="7891818" y="3239779"/>
            <a:chExt cx="1555623" cy="1849035"/>
          </a:xfrm>
        </p:grpSpPr>
        <p:pic>
          <p:nvPicPr>
            <p:cNvPr id="9" name="Image 8">
              <a:extLst>
                <a:ext uri="{FF2B5EF4-FFF2-40B4-BE49-F238E27FC236}">
                  <a16:creationId xmlns:a16="http://schemas.microsoft.com/office/drawing/2014/main" id="{4384EFAF-BB3C-4259-BBC7-0EAB9D9B936B}"/>
                </a:ext>
              </a:extLst>
            </p:cNvPr>
            <p:cNvPicPr>
              <a:picLocks noChangeAspect="1"/>
            </p:cNvPicPr>
            <p:nvPr/>
          </p:nvPicPr>
          <p:blipFill rotWithShape="1">
            <a:blip r:embed="rId3"/>
            <a:srcRect l="3954"/>
            <a:stretch/>
          </p:blipFill>
          <p:spPr>
            <a:xfrm>
              <a:off x="7891818" y="3239779"/>
              <a:ext cx="1555623" cy="1849035"/>
            </a:xfrm>
            <a:prstGeom prst="rect">
              <a:avLst/>
            </a:prstGeom>
            <a:ln>
              <a:solidFill>
                <a:srgbClr val="DFDFDF"/>
              </a:solidFill>
            </a:ln>
          </p:spPr>
        </p:pic>
        <p:sp>
          <p:nvSpPr>
            <p:cNvPr id="15" name="Rectangle 14">
              <a:extLst>
                <a:ext uri="{FF2B5EF4-FFF2-40B4-BE49-F238E27FC236}">
                  <a16:creationId xmlns:a16="http://schemas.microsoft.com/office/drawing/2014/main" id="{D97BBF17-B98B-407A-A357-5610C4BBF71A}"/>
                </a:ext>
              </a:extLst>
            </p:cNvPr>
            <p:cNvSpPr/>
            <p:nvPr/>
          </p:nvSpPr>
          <p:spPr>
            <a:xfrm>
              <a:off x="7910174" y="3690850"/>
              <a:ext cx="1516857" cy="212035"/>
            </a:xfrm>
            <a:prstGeom prst="rect">
              <a:avLst/>
            </a:prstGeom>
            <a:noFill/>
            <a:ln>
              <a:solidFill>
                <a:srgbClr val="D33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1" dirty="0">
                <a:solidFill>
                  <a:schemeClr val="tx1"/>
                </a:solidFill>
                <a:latin typeface="CCSD_manrope SemiBold" panose="00000500000000000000" pitchFamily="2" charset="0"/>
              </a:endParaRPr>
            </a:p>
          </p:txBody>
        </p:sp>
      </p:grpSp>
      <p:sp>
        <p:nvSpPr>
          <p:cNvPr id="16" name="ZoneTexte 15">
            <a:extLst>
              <a:ext uri="{FF2B5EF4-FFF2-40B4-BE49-F238E27FC236}">
                <a16:creationId xmlns:a16="http://schemas.microsoft.com/office/drawing/2014/main" id="{BBFDC90C-BF8A-41EF-8F4D-AB0BB4AC6F59}"/>
              </a:ext>
            </a:extLst>
          </p:cNvPr>
          <p:cNvSpPr txBox="1"/>
          <p:nvPr/>
        </p:nvSpPr>
        <p:spPr>
          <a:xfrm>
            <a:off x="964364" y="1598818"/>
            <a:ext cx="8768059" cy="261610"/>
          </a:xfrm>
          <a:prstGeom prst="rect">
            <a:avLst/>
          </a:prstGeom>
          <a:noFill/>
        </p:spPr>
        <p:txBody>
          <a:bodyPr wrap="square" rtlCol="0">
            <a:spAutoFit/>
          </a:bodyPr>
          <a:lstStyle/>
          <a:p>
            <a:r>
              <a:rPr lang="fr-FR" sz="1100" dirty="0">
                <a:solidFill>
                  <a:srgbClr val="00005F"/>
                </a:solidFill>
                <a:latin typeface="CCSD_manrope" panose="00000500000000000000" pitchFamily="2" charset="0"/>
              </a:rPr>
              <a:t>Il est aussi possible d’envoyer les publications sur mon profil ORCID depuis la page ‘Mes dépôts’</a:t>
            </a:r>
          </a:p>
        </p:txBody>
      </p:sp>
      <p:sp>
        <p:nvSpPr>
          <p:cNvPr id="20" name="ZoneTexte 19">
            <a:extLst>
              <a:ext uri="{FF2B5EF4-FFF2-40B4-BE49-F238E27FC236}">
                <a16:creationId xmlns:a16="http://schemas.microsoft.com/office/drawing/2014/main" id="{55F4531A-AD8A-4DF2-9750-ED385C0FB835}"/>
              </a:ext>
            </a:extLst>
          </p:cNvPr>
          <p:cNvSpPr txBox="1"/>
          <p:nvPr/>
        </p:nvSpPr>
        <p:spPr>
          <a:xfrm>
            <a:off x="10097363" y="3178402"/>
            <a:ext cx="1871022" cy="707886"/>
          </a:xfrm>
          <a:prstGeom prst="rect">
            <a:avLst/>
          </a:prstGeom>
          <a:noFill/>
        </p:spPr>
        <p:txBody>
          <a:bodyPr wrap="square" rtlCol="0">
            <a:spAutoFit/>
          </a:bodyPr>
          <a:lstStyle/>
          <a:p>
            <a:r>
              <a:rPr lang="fr-FR" sz="1000" dirty="0">
                <a:solidFill>
                  <a:srgbClr val="00005F"/>
                </a:solidFill>
                <a:latin typeface="CCSD_manrope Light" panose="00000500000000000000" pitchFamily="2" charset="0"/>
              </a:rPr>
              <a:t>Un nouveau bouton apparaît dans les outils me permettant d’ ‘Envoyer des documents sur ORCID’</a:t>
            </a:r>
          </a:p>
        </p:txBody>
      </p:sp>
      <p:sp>
        <p:nvSpPr>
          <p:cNvPr id="18" name="Rectangle 17">
            <a:hlinkClick r:id="rId4" action="ppaction://hlinksldjump"/>
            <a:extLst>
              <a:ext uri="{FF2B5EF4-FFF2-40B4-BE49-F238E27FC236}">
                <a16:creationId xmlns:a16="http://schemas.microsoft.com/office/drawing/2014/main" id="{4146CE73-8199-40AA-8A5E-BFBAEC418DCA}"/>
              </a:ext>
            </a:extLst>
          </p:cNvPr>
          <p:cNvSpPr/>
          <p:nvPr/>
        </p:nvSpPr>
        <p:spPr>
          <a:xfrm>
            <a:off x="3611563" y="308369"/>
            <a:ext cx="2036011" cy="17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35757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65AD46-E39F-4F56-A663-3A1CAEFE1E22}"/>
              </a:ext>
            </a:extLst>
          </p:cNvPr>
          <p:cNvSpPr>
            <a:spLocks noGrp="1"/>
          </p:cNvSpPr>
          <p:nvPr>
            <p:ph type="body" idx="10"/>
          </p:nvPr>
        </p:nvSpPr>
        <p:spPr/>
        <p:txBody>
          <a:bodyPr>
            <a:normAutofit/>
          </a:bodyPr>
          <a:lstStyle/>
          <a:p>
            <a:r>
              <a:rPr lang="fr-FR" dirty="0">
                <a:solidFill>
                  <a:srgbClr val="3A3A69"/>
                </a:solidFill>
                <a:latin typeface="CCSD_manrope Medium" panose="00000500000000000000" pitchFamily="2" charset="0"/>
              </a:rPr>
              <a:t>Réussir mon dépôt : Documentation HAL</a:t>
            </a:r>
          </a:p>
          <a:p>
            <a:endParaRPr lang="fr-FR" dirty="0"/>
          </a:p>
        </p:txBody>
      </p:sp>
      <p:sp>
        <p:nvSpPr>
          <p:cNvPr id="3" name="Espace réservé du texte 2">
            <a:extLst>
              <a:ext uri="{FF2B5EF4-FFF2-40B4-BE49-F238E27FC236}">
                <a16:creationId xmlns:a16="http://schemas.microsoft.com/office/drawing/2014/main" id="{B0C00B63-2180-4B55-B61A-785C4D048088}"/>
              </a:ext>
            </a:extLst>
          </p:cNvPr>
          <p:cNvSpPr>
            <a:spLocks noGrp="1"/>
          </p:cNvSpPr>
          <p:nvPr>
            <p:ph type="body" idx="20"/>
          </p:nvPr>
        </p:nvSpPr>
        <p:spPr/>
        <p:txBody>
          <a:bodyPr/>
          <a:lstStyle/>
          <a:p>
            <a:r>
              <a:rPr lang="fr-FR"/>
              <a:t>Documentation HAL</a:t>
            </a:r>
            <a:endParaRPr lang="fr-FR" dirty="0"/>
          </a:p>
        </p:txBody>
      </p:sp>
      <p:pic>
        <p:nvPicPr>
          <p:cNvPr id="5" name="Image 4">
            <a:hlinkClick r:id="rId2"/>
            <a:extLst>
              <a:ext uri="{FF2B5EF4-FFF2-40B4-BE49-F238E27FC236}">
                <a16:creationId xmlns:a16="http://schemas.microsoft.com/office/drawing/2014/main" id="{442A33FE-D9C6-4B2D-A29E-5018A76BED0B}"/>
              </a:ext>
            </a:extLst>
          </p:cNvPr>
          <p:cNvPicPr>
            <a:picLocks noChangeAspect="1"/>
          </p:cNvPicPr>
          <p:nvPr/>
        </p:nvPicPr>
        <p:blipFill rotWithShape="1">
          <a:blip r:embed="rId3"/>
          <a:srcRect b="13015"/>
          <a:stretch/>
        </p:blipFill>
        <p:spPr>
          <a:xfrm>
            <a:off x="2638348" y="2067518"/>
            <a:ext cx="6915303" cy="4102695"/>
          </a:xfrm>
          <a:prstGeom prst="rect">
            <a:avLst/>
          </a:prstGeom>
        </p:spPr>
      </p:pic>
      <p:sp>
        <p:nvSpPr>
          <p:cNvPr id="6" name="ZoneTexte 5">
            <a:extLst>
              <a:ext uri="{FF2B5EF4-FFF2-40B4-BE49-F238E27FC236}">
                <a16:creationId xmlns:a16="http://schemas.microsoft.com/office/drawing/2014/main" id="{84A3E516-E4BE-4C57-B608-C4B6A0FFB159}"/>
              </a:ext>
            </a:extLst>
          </p:cNvPr>
          <p:cNvSpPr txBox="1"/>
          <p:nvPr/>
        </p:nvSpPr>
        <p:spPr>
          <a:xfrm>
            <a:off x="965252" y="1599214"/>
            <a:ext cx="8768059" cy="261610"/>
          </a:xfrm>
          <a:prstGeom prst="rect">
            <a:avLst/>
          </a:prstGeom>
          <a:noFill/>
        </p:spPr>
        <p:txBody>
          <a:bodyPr wrap="square" rtlCol="0">
            <a:spAutoFit/>
          </a:bodyPr>
          <a:lstStyle/>
          <a:p>
            <a:pPr algn="just"/>
            <a:r>
              <a:rPr lang="fr-FR" sz="1100" dirty="0">
                <a:solidFill>
                  <a:srgbClr val="00005F"/>
                </a:solidFill>
                <a:latin typeface="CCSD_manrope" panose="00000500000000000000" pitchFamily="2" charset="0"/>
              </a:rPr>
              <a:t>Une documentation est disponible afin d’avoir davantage de détails sur les questions juridiques ainsi que le fonctionnement du dépôt. </a:t>
            </a:r>
          </a:p>
        </p:txBody>
      </p:sp>
      <p:sp>
        <p:nvSpPr>
          <p:cNvPr id="8" name="ZoneTexte 7">
            <a:extLst>
              <a:ext uri="{FF2B5EF4-FFF2-40B4-BE49-F238E27FC236}">
                <a16:creationId xmlns:a16="http://schemas.microsoft.com/office/drawing/2014/main" id="{2FA0666A-78F9-44D4-86AA-925F0DBC1E34}"/>
              </a:ext>
            </a:extLst>
          </p:cNvPr>
          <p:cNvSpPr txBox="1"/>
          <p:nvPr/>
        </p:nvSpPr>
        <p:spPr>
          <a:xfrm>
            <a:off x="4896643" y="6321249"/>
            <a:ext cx="2398712" cy="261610"/>
          </a:xfrm>
          <a:prstGeom prst="rect">
            <a:avLst/>
          </a:prstGeom>
          <a:noFill/>
        </p:spPr>
        <p:txBody>
          <a:bodyPr wrap="square" rtlCol="0">
            <a:spAutoFit/>
          </a:bodyPr>
          <a:lstStyle/>
          <a:p>
            <a:pPr algn="ctr"/>
            <a:r>
              <a:rPr lang="fr-FR" sz="1100" dirty="0">
                <a:solidFill>
                  <a:srgbClr val="00005F"/>
                </a:solidFill>
                <a:latin typeface="CCSD_manrope" panose="00000500000000000000" pitchFamily="2" charset="0"/>
              </a:rPr>
              <a:t>https://doc.archives-ouvertes.fr/</a:t>
            </a:r>
          </a:p>
        </p:txBody>
      </p:sp>
    </p:spTree>
    <p:extLst>
      <p:ext uri="{BB962C8B-B14F-4D97-AF65-F5344CB8AC3E}">
        <p14:creationId xmlns:p14="http://schemas.microsoft.com/office/powerpoint/2010/main" val="190884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548AE-C8FA-477C-B817-78E2E7299CF0}"/>
              </a:ext>
            </a:extLst>
          </p:cNvPr>
          <p:cNvSpPr/>
          <p:nvPr/>
        </p:nvSpPr>
        <p:spPr>
          <a:xfrm>
            <a:off x="0" y="0"/>
            <a:ext cx="12192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  </a:t>
            </a:r>
          </a:p>
        </p:txBody>
      </p:sp>
      <p:grpSp>
        <p:nvGrpSpPr>
          <p:cNvPr id="3" name="Groupe 2">
            <a:extLst>
              <a:ext uri="{FF2B5EF4-FFF2-40B4-BE49-F238E27FC236}">
                <a16:creationId xmlns:a16="http://schemas.microsoft.com/office/drawing/2014/main" id="{32FAB655-3F28-4A21-BA00-468B497EF212}"/>
              </a:ext>
            </a:extLst>
          </p:cNvPr>
          <p:cNvGrpSpPr/>
          <p:nvPr/>
        </p:nvGrpSpPr>
        <p:grpSpPr>
          <a:xfrm>
            <a:off x="965306" y="5254050"/>
            <a:ext cx="3010345" cy="1064448"/>
            <a:chOff x="3091466" y="4085484"/>
            <a:chExt cx="3010344" cy="1064447"/>
          </a:xfrm>
        </p:grpSpPr>
        <p:grpSp>
          <p:nvGrpSpPr>
            <p:cNvPr id="18" name="Groupe 17">
              <a:extLst>
                <a:ext uri="{FF2B5EF4-FFF2-40B4-BE49-F238E27FC236}">
                  <a16:creationId xmlns:a16="http://schemas.microsoft.com/office/drawing/2014/main" id="{5FA81292-4CF5-4B9E-A95F-964AA928B182}"/>
                </a:ext>
              </a:extLst>
            </p:cNvPr>
            <p:cNvGrpSpPr/>
            <p:nvPr/>
          </p:nvGrpSpPr>
          <p:grpSpPr>
            <a:xfrm>
              <a:off x="3180388" y="4085484"/>
              <a:ext cx="2336462" cy="346572"/>
              <a:chOff x="971266" y="1160105"/>
              <a:chExt cx="2336462" cy="346572"/>
            </a:xfrm>
          </p:grpSpPr>
          <p:sp>
            <p:nvSpPr>
              <p:cNvPr id="19" name="Espace réservé pour une image  7">
                <a:extLst>
                  <a:ext uri="{FF2B5EF4-FFF2-40B4-BE49-F238E27FC236}">
                    <a16:creationId xmlns:a16="http://schemas.microsoft.com/office/drawing/2014/main" id="{EE07F9F4-88FD-436A-A755-52E097F2B20B}"/>
                  </a:ext>
                </a:extLst>
              </p:cNvPr>
              <p:cNvSpPr txBox="1">
                <a:spLocks/>
              </p:cNvSpPr>
              <p:nvPr/>
            </p:nvSpPr>
            <p:spPr>
              <a:xfrm rot="5400000" flipH="1">
                <a:off x="1785769" y="692174"/>
                <a:ext cx="0" cy="1629005"/>
              </a:xfrm>
              <a:prstGeom prst="rect">
                <a:avLst/>
              </a:prstGeom>
              <a:noFill/>
              <a:ln w="0">
                <a:solidFill>
                  <a:srgbClr val="FF46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t>
                </a:r>
              </a:p>
            </p:txBody>
          </p:sp>
          <p:sp>
            <p:nvSpPr>
              <p:cNvPr id="20" name="ZoneTexte 19">
                <a:extLst>
                  <a:ext uri="{FF2B5EF4-FFF2-40B4-BE49-F238E27FC236}">
                    <a16:creationId xmlns:a16="http://schemas.microsoft.com/office/drawing/2014/main" id="{6BB41150-ADFB-4F59-9021-AF6954EA48E9}"/>
                  </a:ext>
                </a:extLst>
              </p:cNvPr>
              <p:cNvSpPr txBox="1"/>
              <p:nvPr/>
            </p:nvSpPr>
            <p:spPr>
              <a:xfrm>
                <a:off x="971266" y="1160105"/>
                <a:ext cx="2336462" cy="276999"/>
              </a:xfrm>
              <a:prstGeom prst="rect">
                <a:avLst/>
              </a:prstGeom>
              <a:noFill/>
            </p:spPr>
            <p:txBody>
              <a:bodyPr wrap="square" lIns="0" tIns="0" rIns="0" bIns="0" rtlCol="0">
                <a:spAutoFit/>
              </a:bodyPr>
              <a:lstStyle/>
              <a:p>
                <a:r>
                  <a:rPr lang="fr-FR" dirty="0">
                    <a:solidFill>
                      <a:srgbClr val="FF4600"/>
                    </a:solidFill>
                    <a:latin typeface="CCSD_manrope Medium" panose="00000500000000000000" pitchFamily="2" charset="0"/>
                  </a:rPr>
                  <a:t>Support</a:t>
                </a:r>
                <a:endParaRPr lang="fr-FR" sz="1600" dirty="0">
                  <a:solidFill>
                    <a:srgbClr val="FF4600"/>
                  </a:solidFill>
                  <a:latin typeface="CCSD_manrope Medium" panose="00000500000000000000" pitchFamily="2" charset="0"/>
                </a:endParaRPr>
              </a:p>
            </p:txBody>
          </p:sp>
        </p:grpSp>
        <p:sp>
          <p:nvSpPr>
            <p:cNvPr id="21" name="ZoneTexte 20">
              <a:extLst>
                <a:ext uri="{FF2B5EF4-FFF2-40B4-BE49-F238E27FC236}">
                  <a16:creationId xmlns:a16="http://schemas.microsoft.com/office/drawing/2014/main" id="{34B5283F-4AB1-4184-ACA8-BCBF7D3CB5E5}"/>
                </a:ext>
              </a:extLst>
            </p:cNvPr>
            <p:cNvSpPr txBox="1"/>
            <p:nvPr/>
          </p:nvSpPr>
          <p:spPr>
            <a:xfrm>
              <a:off x="3091466" y="4503600"/>
              <a:ext cx="3010344" cy="646331"/>
            </a:xfrm>
            <a:prstGeom prst="rect">
              <a:avLst/>
            </a:prstGeom>
            <a:noFill/>
          </p:spPr>
          <p:txBody>
            <a:bodyPr wrap="square" rtlCol="0">
              <a:spAutoFit/>
            </a:bodyPr>
            <a:lstStyle/>
            <a:p>
              <a:r>
                <a:rPr lang="en-US" sz="1200" dirty="0">
                  <a:solidFill>
                    <a:srgbClr val="FF4600"/>
                  </a:solidFill>
                  <a:latin typeface="CCSD_manrope Light" panose="00000500000000000000" pitchFamily="2" charset="0"/>
                </a:rPr>
                <a:t>Au CCSD: hal-support@ccsd.cnrs.fr</a:t>
              </a:r>
            </a:p>
            <a:p>
              <a:endParaRPr lang="en-US" sz="1200" dirty="0">
                <a:solidFill>
                  <a:srgbClr val="FF4600"/>
                </a:solidFill>
                <a:latin typeface="CCSD_manrope Light" panose="00000500000000000000" pitchFamily="2" charset="0"/>
              </a:endParaRPr>
            </a:p>
            <a:p>
              <a:r>
                <a:rPr lang="en-US" sz="1200" dirty="0" err="1">
                  <a:solidFill>
                    <a:srgbClr val="FF4600"/>
                  </a:solidFill>
                  <a:latin typeface="CCSD_manrope Light" panose="00000500000000000000" pitchFamily="2" charset="0"/>
                </a:rPr>
                <a:t>Ou</a:t>
              </a:r>
              <a:r>
                <a:rPr lang="en-US" sz="1200" dirty="0">
                  <a:solidFill>
                    <a:srgbClr val="FF4600"/>
                  </a:solidFill>
                  <a:latin typeface="CCSD_manrope Light" panose="00000500000000000000" pitchFamily="2" charset="0"/>
                </a:rPr>
                <a:t> dans </a:t>
              </a:r>
              <a:r>
                <a:rPr lang="en-US" sz="1200" dirty="0" err="1">
                  <a:solidFill>
                    <a:srgbClr val="FF4600"/>
                  </a:solidFill>
                  <a:latin typeface="CCSD_manrope Light" panose="00000500000000000000" pitchFamily="2" charset="0"/>
                </a:rPr>
                <a:t>vos</a:t>
              </a:r>
              <a:r>
                <a:rPr lang="en-US" sz="1200" dirty="0">
                  <a:solidFill>
                    <a:srgbClr val="FF4600"/>
                  </a:solidFill>
                  <a:latin typeface="CCSD_manrope Light" panose="00000500000000000000" pitchFamily="2" charset="0"/>
                </a:rPr>
                <a:t> </a:t>
              </a:r>
              <a:r>
                <a:rPr lang="en-US" sz="1200" dirty="0" err="1">
                  <a:solidFill>
                    <a:srgbClr val="FF4600"/>
                  </a:solidFill>
                  <a:latin typeface="CCSD_manrope Light" panose="00000500000000000000" pitchFamily="2" charset="0"/>
                </a:rPr>
                <a:t>établissements</a:t>
              </a:r>
              <a:endParaRPr lang="en-US" sz="1200" dirty="0">
                <a:solidFill>
                  <a:srgbClr val="FF4600"/>
                </a:solidFill>
                <a:latin typeface="CCSD_manrope Light" panose="00000500000000000000" pitchFamily="2" charset="0"/>
              </a:endParaRPr>
            </a:p>
          </p:txBody>
        </p:sp>
      </p:grpSp>
      <p:grpSp>
        <p:nvGrpSpPr>
          <p:cNvPr id="5" name="Groupe 4">
            <a:extLst>
              <a:ext uri="{FF2B5EF4-FFF2-40B4-BE49-F238E27FC236}">
                <a16:creationId xmlns:a16="http://schemas.microsoft.com/office/drawing/2014/main" id="{48B7A7FC-BAC2-4488-8806-D305FACDCEE9}"/>
              </a:ext>
            </a:extLst>
          </p:cNvPr>
          <p:cNvGrpSpPr/>
          <p:nvPr/>
        </p:nvGrpSpPr>
        <p:grpSpPr>
          <a:xfrm>
            <a:off x="7588617" y="5392549"/>
            <a:ext cx="2425388" cy="889919"/>
            <a:chOff x="3299313" y="5337213"/>
            <a:chExt cx="2425387" cy="889919"/>
          </a:xfrm>
        </p:grpSpPr>
        <p:grpSp>
          <p:nvGrpSpPr>
            <p:cNvPr id="14" name="Groupe 13">
              <a:extLst>
                <a:ext uri="{FF2B5EF4-FFF2-40B4-BE49-F238E27FC236}">
                  <a16:creationId xmlns:a16="http://schemas.microsoft.com/office/drawing/2014/main" id="{79E1C8D5-1AA7-4A5D-8980-4300A4C826BE}"/>
                </a:ext>
              </a:extLst>
            </p:cNvPr>
            <p:cNvGrpSpPr/>
            <p:nvPr/>
          </p:nvGrpSpPr>
          <p:grpSpPr>
            <a:xfrm>
              <a:off x="3388237" y="5337213"/>
              <a:ext cx="2336463" cy="203188"/>
              <a:chOff x="971268" y="1304501"/>
              <a:chExt cx="2336463" cy="203188"/>
            </a:xfrm>
          </p:grpSpPr>
          <p:sp>
            <p:nvSpPr>
              <p:cNvPr id="16" name="ZoneTexte 15">
                <a:extLst>
                  <a:ext uri="{FF2B5EF4-FFF2-40B4-BE49-F238E27FC236}">
                    <a16:creationId xmlns:a16="http://schemas.microsoft.com/office/drawing/2014/main" id="{9ADB16A0-7BCB-42E4-8EC1-2CC8FDD1A918}"/>
                  </a:ext>
                </a:extLst>
              </p:cNvPr>
              <p:cNvSpPr txBox="1"/>
              <p:nvPr/>
            </p:nvSpPr>
            <p:spPr>
              <a:xfrm>
                <a:off x="971268" y="1304501"/>
                <a:ext cx="2336463" cy="169277"/>
              </a:xfrm>
              <a:prstGeom prst="rect">
                <a:avLst/>
              </a:prstGeom>
              <a:noFill/>
            </p:spPr>
            <p:txBody>
              <a:bodyPr wrap="square" lIns="0" tIns="0" rIns="0" bIns="0" rtlCol="0">
                <a:spAutoFit/>
              </a:bodyPr>
              <a:lstStyle/>
              <a:p>
                <a:r>
                  <a:rPr lang="fr-FR" sz="1100" dirty="0">
                    <a:solidFill>
                      <a:srgbClr val="FF4600"/>
                    </a:solidFill>
                    <a:latin typeface="CCSD_manrope Medium" panose="00000500000000000000" pitchFamily="2" charset="0"/>
                  </a:rPr>
                  <a:t>Images utilisées</a:t>
                </a:r>
              </a:p>
            </p:txBody>
          </p:sp>
          <p:sp>
            <p:nvSpPr>
              <p:cNvPr id="15" name="Espace réservé pour une image  7">
                <a:extLst>
                  <a:ext uri="{FF2B5EF4-FFF2-40B4-BE49-F238E27FC236}">
                    <a16:creationId xmlns:a16="http://schemas.microsoft.com/office/drawing/2014/main" id="{2C776636-5331-4C28-A734-7606C7F951E2}"/>
                  </a:ext>
                </a:extLst>
              </p:cNvPr>
              <p:cNvSpPr txBox="1">
                <a:spLocks/>
              </p:cNvSpPr>
              <p:nvPr/>
            </p:nvSpPr>
            <p:spPr>
              <a:xfrm rot="5400000" flipH="1">
                <a:off x="1990068" y="488889"/>
                <a:ext cx="0" cy="2037600"/>
              </a:xfrm>
              <a:prstGeom prst="rect">
                <a:avLst/>
              </a:prstGeom>
              <a:noFill/>
              <a:ln w="0">
                <a:solidFill>
                  <a:srgbClr val="FF46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t>
                </a:r>
              </a:p>
            </p:txBody>
          </p:sp>
        </p:grpSp>
        <p:sp>
          <p:nvSpPr>
            <p:cNvPr id="24" name="ZoneTexte 23">
              <a:extLst>
                <a:ext uri="{FF2B5EF4-FFF2-40B4-BE49-F238E27FC236}">
                  <a16:creationId xmlns:a16="http://schemas.microsoft.com/office/drawing/2014/main" id="{4AFA997E-0418-4CE5-9E00-6A363D7EC143}"/>
                </a:ext>
              </a:extLst>
            </p:cNvPr>
            <p:cNvSpPr txBox="1"/>
            <p:nvPr/>
          </p:nvSpPr>
          <p:spPr>
            <a:xfrm>
              <a:off x="3299313" y="5607033"/>
              <a:ext cx="2124236" cy="400110"/>
            </a:xfrm>
            <a:prstGeom prst="rect">
              <a:avLst/>
            </a:prstGeom>
            <a:noFill/>
          </p:spPr>
          <p:txBody>
            <a:bodyPr wrap="square" rtlCol="0">
              <a:spAutoFit/>
            </a:bodyPr>
            <a:lstStyle/>
            <a:p>
              <a:r>
                <a:rPr lang="en-US" sz="1000" dirty="0">
                  <a:solidFill>
                    <a:srgbClr val="FF4600"/>
                  </a:solidFill>
                  <a:latin typeface="CCSD_manrope Light" panose="00000500000000000000" pitchFamily="2" charset="0"/>
                </a:rPr>
                <a:t>Sergei </a:t>
              </a:r>
              <a:r>
                <a:rPr lang="en-US" sz="1000" dirty="0" err="1">
                  <a:solidFill>
                    <a:srgbClr val="FF4600"/>
                  </a:solidFill>
                  <a:latin typeface="CCSD_manrope Light" panose="00000500000000000000" pitchFamily="2" charset="0"/>
                </a:rPr>
                <a:t>Kokota</a:t>
              </a:r>
              <a:r>
                <a:rPr lang="en-US" sz="1000" dirty="0">
                  <a:solidFill>
                    <a:srgbClr val="FF4600"/>
                  </a:solidFill>
                  <a:latin typeface="CCSD_manrope Light" panose="00000500000000000000" pitchFamily="2" charset="0"/>
                </a:rPr>
                <a:t>, </a:t>
              </a:r>
              <a:r>
                <a:rPr lang="en-US" sz="1000" dirty="0" err="1">
                  <a:solidFill>
                    <a:srgbClr val="FF4600"/>
                  </a:solidFill>
                  <a:latin typeface="CCSD_manrope Light" panose="00000500000000000000" pitchFamily="2" charset="0"/>
                </a:rPr>
                <a:t>Boite</a:t>
              </a:r>
              <a:r>
                <a:rPr lang="en-US" sz="1000" dirty="0">
                  <a:solidFill>
                    <a:srgbClr val="FF4600"/>
                  </a:solidFill>
                  <a:latin typeface="CCSD_manrope Light" panose="00000500000000000000" pitchFamily="2" charset="0"/>
                </a:rPr>
                <a:t> à </a:t>
              </a:r>
              <a:r>
                <a:rPr lang="en-US" sz="1000" dirty="0" err="1">
                  <a:solidFill>
                    <a:srgbClr val="FF4600"/>
                  </a:solidFill>
                  <a:latin typeface="CCSD_manrope Light" panose="00000500000000000000" pitchFamily="2" charset="0"/>
                </a:rPr>
                <a:t>outils</a:t>
              </a:r>
              <a:r>
                <a:rPr lang="en-US" sz="1000" dirty="0">
                  <a:solidFill>
                    <a:srgbClr val="FF4600"/>
                  </a:solidFill>
                  <a:latin typeface="CCSD_manrope Light" panose="00000500000000000000" pitchFamily="2" charset="0"/>
                </a:rPr>
                <a:t>, flaticon.com  </a:t>
              </a:r>
              <a:endParaRPr lang="fr-FR" sz="1000" dirty="0">
                <a:solidFill>
                  <a:srgbClr val="FF4600"/>
                </a:solidFill>
                <a:latin typeface="CCSD_manrope Light" panose="00000500000000000000" pitchFamily="2" charset="0"/>
              </a:endParaRPr>
            </a:p>
          </p:txBody>
        </p:sp>
        <p:sp>
          <p:nvSpPr>
            <p:cNvPr id="29" name="ZoneTexte 28">
              <a:extLst>
                <a:ext uri="{FF2B5EF4-FFF2-40B4-BE49-F238E27FC236}">
                  <a16:creationId xmlns:a16="http://schemas.microsoft.com/office/drawing/2014/main" id="{CBFDF98E-894B-49A6-8A51-269571268782}"/>
                </a:ext>
              </a:extLst>
            </p:cNvPr>
            <p:cNvSpPr txBox="1"/>
            <p:nvPr/>
          </p:nvSpPr>
          <p:spPr>
            <a:xfrm>
              <a:off x="3299313" y="5980911"/>
              <a:ext cx="2124236" cy="246221"/>
            </a:xfrm>
            <a:prstGeom prst="rect">
              <a:avLst/>
            </a:prstGeom>
            <a:noFill/>
          </p:spPr>
          <p:txBody>
            <a:bodyPr wrap="square" rtlCol="0">
              <a:spAutoFit/>
            </a:bodyPr>
            <a:lstStyle/>
            <a:p>
              <a:r>
                <a:rPr lang="en-US" sz="1000" dirty="0" err="1">
                  <a:solidFill>
                    <a:srgbClr val="FF4600"/>
                  </a:solidFill>
                  <a:latin typeface="CCSD_manrope Light" panose="00000500000000000000" pitchFamily="2" charset="0"/>
                </a:rPr>
                <a:t>Freepik</a:t>
              </a:r>
              <a:r>
                <a:rPr lang="en-US" sz="1000" dirty="0">
                  <a:solidFill>
                    <a:srgbClr val="FF4600"/>
                  </a:solidFill>
                  <a:latin typeface="CCSD_manrope Light" panose="00000500000000000000" pitchFamily="2" charset="0"/>
                </a:rPr>
                <a:t>, Maison, flaticon.com  </a:t>
              </a:r>
              <a:endParaRPr lang="fr-FR" sz="1000" dirty="0">
                <a:solidFill>
                  <a:srgbClr val="FF4600"/>
                </a:solidFill>
                <a:latin typeface="CCSD_manrope Light" panose="00000500000000000000" pitchFamily="2" charset="0"/>
              </a:endParaRPr>
            </a:p>
          </p:txBody>
        </p:sp>
      </p:grpSp>
      <p:pic>
        <p:nvPicPr>
          <p:cNvPr id="30" name="Graphique 29">
            <a:extLst>
              <a:ext uri="{FF2B5EF4-FFF2-40B4-BE49-F238E27FC236}">
                <a16:creationId xmlns:a16="http://schemas.microsoft.com/office/drawing/2014/main" id="{382B7BC0-BD48-4530-8689-E77311946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9250" y="5725035"/>
            <a:ext cx="337444" cy="337444"/>
          </a:xfrm>
          <a:prstGeom prst="rect">
            <a:avLst/>
          </a:prstGeom>
        </p:spPr>
      </p:pic>
      <p:pic>
        <p:nvPicPr>
          <p:cNvPr id="31" name="Graphique 30">
            <a:extLst>
              <a:ext uri="{FF2B5EF4-FFF2-40B4-BE49-F238E27FC236}">
                <a16:creationId xmlns:a16="http://schemas.microsoft.com/office/drawing/2014/main" id="{E8917BAA-5145-4E4F-8675-718A73039B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7563" y="5725035"/>
            <a:ext cx="337444" cy="337444"/>
          </a:xfrm>
          <a:prstGeom prst="rect">
            <a:avLst/>
          </a:prstGeom>
        </p:spPr>
      </p:pic>
      <p:pic>
        <p:nvPicPr>
          <p:cNvPr id="6" name="Graphique 5">
            <a:extLst>
              <a:ext uri="{FF2B5EF4-FFF2-40B4-BE49-F238E27FC236}">
                <a16:creationId xmlns:a16="http://schemas.microsoft.com/office/drawing/2014/main" id="{43E1525F-A5E6-42D0-B1A1-CA5780BF97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0937" y="5725035"/>
            <a:ext cx="337444" cy="337444"/>
          </a:xfrm>
          <a:prstGeom prst="rect">
            <a:avLst/>
          </a:prstGeom>
        </p:spPr>
      </p:pic>
    </p:spTree>
    <p:extLst>
      <p:ext uri="{BB962C8B-B14F-4D97-AF65-F5344CB8AC3E}">
        <p14:creationId xmlns:p14="http://schemas.microsoft.com/office/powerpoint/2010/main" val="314362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A248AF3A-6BAF-4F8C-83CC-13A5F813DF1B}"/>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a:p>
            <a:endParaRPr lang="fr-FR" dirty="0"/>
          </a:p>
        </p:txBody>
      </p:sp>
      <p:sp>
        <p:nvSpPr>
          <p:cNvPr id="22" name="Espace réservé du texte 21">
            <a:extLst>
              <a:ext uri="{FF2B5EF4-FFF2-40B4-BE49-F238E27FC236}">
                <a16:creationId xmlns:a16="http://schemas.microsoft.com/office/drawing/2014/main" id="{200FAC70-E8AB-43AF-8212-A45A46B32ED7}"/>
              </a:ext>
            </a:extLst>
          </p:cNvPr>
          <p:cNvSpPr>
            <a:spLocks noGrp="1"/>
          </p:cNvSpPr>
          <p:nvPr>
            <p:ph type="body" idx="20"/>
          </p:nvPr>
        </p:nvSpPr>
        <p:spPr/>
        <p:txBody>
          <a:bodyPr/>
          <a:lstStyle/>
          <a:p>
            <a:r>
              <a:rPr lang="fr-FR" dirty="0"/>
              <a:t>2- Quelle version déposer dans HAL ?</a:t>
            </a:r>
          </a:p>
        </p:txBody>
      </p:sp>
      <p:grpSp>
        <p:nvGrpSpPr>
          <p:cNvPr id="3" name="Groupe 2">
            <a:extLst>
              <a:ext uri="{FF2B5EF4-FFF2-40B4-BE49-F238E27FC236}">
                <a16:creationId xmlns:a16="http://schemas.microsoft.com/office/drawing/2014/main" id="{0931654E-3133-42F9-B899-A7479BBDF27B}"/>
              </a:ext>
            </a:extLst>
          </p:cNvPr>
          <p:cNvGrpSpPr/>
          <p:nvPr/>
        </p:nvGrpSpPr>
        <p:grpSpPr>
          <a:xfrm>
            <a:off x="1775602" y="1333384"/>
            <a:ext cx="8640475" cy="5262964"/>
            <a:chOff x="632601" y="1064189"/>
            <a:chExt cx="8640475" cy="5262963"/>
          </a:xfrm>
        </p:grpSpPr>
        <p:sp>
          <p:nvSpPr>
            <p:cNvPr id="23" name="ZoneTexte 22">
              <a:extLst>
                <a:ext uri="{FF2B5EF4-FFF2-40B4-BE49-F238E27FC236}">
                  <a16:creationId xmlns:a16="http://schemas.microsoft.com/office/drawing/2014/main" id="{264F2A8F-BFF8-497F-A148-2BCECBD74C4F}"/>
                </a:ext>
              </a:extLst>
            </p:cNvPr>
            <p:cNvSpPr txBox="1"/>
            <p:nvPr/>
          </p:nvSpPr>
          <p:spPr>
            <a:xfrm>
              <a:off x="7156047" y="1763063"/>
              <a:ext cx="2116953" cy="1785104"/>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Dans le formulaire de dépôt, je choisis ‘</a:t>
              </a:r>
              <a:r>
                <a:rPr lang="fr-FR" sz="1100" dirty="0">
                  <a:solidFill>
                    <a:srgbClr val="00005F"/>
                  </a:solidFill>
                  <a:latin typeface="CCSD_manrope Medium" panose="00000500000000000000" pitchFamily="2" charset="0"/>
                </a:rPr>
                <a:t>Les fichiers que je dépose sont des fichiers produits par l’(les) auteur(s)’</a:t>
              </a:r>
            </a:p>
            <a:p>
              <a:endParaRPr lang="fr-FR" sz="1100" dirty="0">
                <a:solidFill>
                  <a:srgbClr val="00005F"/>
                </a:solidFill>
                <a:latin typeface="CCSD_manrope Medium" panose="00000500000000000000" pitchFamily="2" charset="0"/>
              </a:endParaRPr>
            </a:p>
            <a:p>
              <a:r>
                <a:rPr lang="fr-FR" sz="1100" dirty="0">
                  <a:solidFill>
                    <a:srgbClr val="00005F"/>
                  </a:solidFill>
                  <a:latin typeface="CCSD_manrope Medium" panose="00000500000000000000" pitchFamily="2" charset="0"/>
                </a:rPr>
                <a:t>J’ajoute un embargo si  la date de dépôt est antérieure à la date de fin de la période d’embargo</a:t>
              </a:r>
            </a:p>
            <a:p>
              <a:endParaRPr lang="fr-FR" sz="1100" dirty="0">
                <a:solidFill>
                  <a:srgbClr val="00005F"/>
                </a:solidFill>
                <a:latin typeface="CCSD_manrope Medium" panose="00000500000000000000" pitchFamily="2" charset="0"/>
              </a:endParaRPr>
            </a:p>
          </p:txBody>
        </p:sp>
        <p:sp>
          <p:nvSpPr>
            <p:cNvPr id="24" name="ZoneTexte 23">
              <a:extLst>
                <a:ext uri="{FF2B5EF4-FFF2-40B4-BE49-F238E27FC236}">
                  <a16:creationId xmlns:a16="http://schemas.microsoft.com/office/drawing/2014/main" id="{FBDD90EB-007B-4CCC-94BD-C3143A44BBA1}"/>
                </a:ext>
              </a:extLst>
            </p:cNvPr>
            <p:cNvSpPr txBox="1"/>
            <p:nvPr/>
          </p:nvSpPr>
          <p:spPr>
            <a:xfrm>
              <a:off x="7156123" y="3864939"/>
              <a:ext cx="2116953" cy="2462213"/>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Dans le formulaire de dépôt, je choisis entre les options suivantes :</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‘J’ai vérifié que cet éditeur fait partie de ceux qui autorisent le dépôt des fichiers éditeurs sur une archive ouverte’</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‘J’ai obtenu l’accord explicite de cet éditeur pour ce dépôt particulier’</a:t>
              </a:r>
            </a:p>
            <a:p>
              <a:r>
                <a:rPr lang="fr-FR" sz="1100" dirty="0">
                  <a:solidFill>
                    <a:srgbClr val="00005F"/>
                  </a:solidFill>
                  <a:latin typeface="CCSD_manrope Light" panose="00000500000000000000" pitchFamily="2" charset="0"/>
                </a:rPr>
                <a:t>– </a:t>
              </a:r>
              <a:r>
                <a:rPr lang="fr-FR" sz="1100" dirty="0">
                  <a:solidFill>
                    <a:srgbClr val="00005F"/>
                  </a:solidFill>
                  <a:latin typeface="CCSD_manrope Medium" panose="00000500000000000000" pitchFamily="2" charset="0"/>
                </a:rPr>
                <a:t>‘L’institution a financé les frais de publication pour que cet article soit en libre accès’</a:t>
              </a:r>
            </a:p>
          </p:txBody>
        </p:sp>
        <p:cxnSp>
          <p:nvCxnSpPr>
            <p:cNvPr id="25" name="Connecteur droit 24">
              <a:extLst>
                <a:ext uri="{FF2B5EF4-FFF2-40B4-BE49-F238E27FC236}">
                  <a16:creationId xmlns:a16="http://schemas.microsoft.com/office/drawing/2014/main" id="{72801080-628B-4D74-9A29-D51BA0FF8502}"/>
                </a:ext>
              </a:extLst>
            </p:cNvPr>
            <p:cNvCxnSpPr/>
            <p:nvPr/>
          </p:nvCxnSpPr>
          <p:spPr>
            <a:xfrm flipH="1">
              <a:off x="633000" y="3678152"/>
              <a:ext cx="8640000" cy="0"/>
            </a:xfrm>
            <a:prstGeom prst="line">
              <a:avLst/>
            </a:prstGeom>
            <a:ln w="9525">
              <a:solidFill>
                <a:srgbClr val="FF4600"/>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408787D8-CBB5-436D-8317-853128150A2D}"/>
                </a:ext>
              </a:extLst>
            </p:cNvPr>
            <p:cNvGrpSpPr/>
            <p:nvPr/>
          </p:nvGrpSpPr>
          <p:grpSpPr>
            <a:xfrm>
              <a:off x="632601" y="1064189"/>
              <a:ext cx="6396850" cy="2480780"/>
              <a:chOff x="632601" y="1173733"/>
              <a:chExt cx="6396850" cy="2480780"/>
            </a:xfrm>
          </p:grpSpPr>
          <p:grpSp>
            <p:nvGrpSpPr>
              <p:cNvPr id="38" name="Groupe 37">
                <a:extLst>
                  <a:ext uri="{FF2B5EF4-FFF2-40B4-BE49-F238E27FC236}">
                    <a16:creationId xmlns:a16="http://schemas.microsoft.com/office/drawing/2014/main" id="{23729010-33F6-4904-9489-5F51F7DFE87B}"/>
                  </a:ext>
                </a:extLst>
              </p:cNvPr>
              <p:cNvGrpSpPr/>
              <p:nvPr/>
            </p:nvGrpSpPr>
            <p:grpSpPr>
              <a:xfrm>
                <a:off x="632601" y="1173733"/>
                <a:ext cx="2923445" cy="473793"/>
                <a:chOff x="193351" y="1309640"/>
                <a:chExt cx="2923445" cy="473793"/>
              </a:xfrm>
            </p:grpSpPr>
            <p:pic>
              <p:nvPicPr>
                <p:cNvPr id="51" name="Graphique 50">
                  <a:extLst>
                    <a:ext uri="{FF2B5EF4-FFF2-40B4-BE49-F238E27FC236}">
                      <a16:creationId xmlns:a16="http://schemas.microsoft.com/office/drawing/2014/main" id="{7696B585-5B3E-4CEA-8A8F-6664B7722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351" y="1309640"/>
                  <a:ext cx="365334" cy="473793"/>
                </a:xfrm>
                <a:prstGeom prst="rect">
                  <a:avLst/>
                </a:prstGeom>
              </p:spPr>
            </p:pic>
            <p:sp>
              <p:nvSpPr>
                <p:cNvPr id="52" name="ZoneTexte 51">
                  <a:extLst>
                    <a:ext uri="{FF2B5EF4-FFF2-40B4-BE49-F238E27FC236}">
                      <a16:creationId xmlns:a16="http://schemas.microsoft.com/office/drawing/2014/main" id="{139693D0-09F2-4D99-B22A-661EAAECAE33}"/>
                    </a:ext>
                  </a:extLst>
                </p:cNvPr>
                <p:cNvSpPr txBox="1"/>
                <p:nvPr/>
              </p:nvSpPr>
              <p:spPr>
                <a:xfrm>
                  <a:off x="561787" y="1408037"/>
                  <a:ext cx="2555009" cy="276999"/>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Manuscrit soumis à l’éditeur</a:t>
                  </a:r>
                  <a:endParaRPr lang="fr-FR" sz="1200" dirty="0">
                    <a:solidFill>
                      <a:srgbClr val="FF4600"/>
                    </a:solidFill>
                    <a:latin typeface="CCSD_manrope Medium" panose="00000500000000000000" pitchFamily="2" charset="0"/>
                  </a:endParaRPr>
                </a:p>
              </p:txBody>
            </p:sp>
          </p:grpSp>
          <p:sp>
            <p:nvSpPr>
              <p:cNvPr id="39" name="ZoneTexte 38">
                <a:extLst>
                  <a:ext uri="{FF2B5EF4-FFF2-40B4-BE49-F238E27FC236}">
                    <a16:creationId xmlns:a16="http://schemas.microsoft.com/office/drawing/2014/main" id="{5B34E725-8A30-45A1-A2D7-D2F4BE511A37}"/>
                  </a:ext>
                </a:extLst>
              </p:cNvPr>
              <p:cNvSpPr txBox="1"/>
              <p:nvPr/>
            </p:nvSpPr>
            <p:spPr>
              <a:xfrm>
                <a:off x="3933509" y="1272130"/>
                <a:ext cx="2969270" cy="276999"/>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Je dépose mon fichier</a:t>
                </a:r>
              </a:p>
            </p:txBody>
          </p:sp>
          <p:grpSp>
            <p:nvGrpSpPr>
              <p:cNvPr id="40" name="Groupe 39">
                <a:extLst>
                  <a:ext uri="{FF2B5EF4-FFF2-40B4-BE49-F238E27FC236}">
                    <a16:creationId xmlns:a16="http://schemas.microsoft.com/office/drawing/2014/main" id="{73ED480F-5ACC-412A-ADD9-E3B4189E0212}"/>
                  </a:ext>
                </a:extLst>
              </p:cNvPr>
              <p:cNvGrpSpPr/>
              <p:nvPr/>
            </p:nvGrpSpPr>
            <p:grpSpPr>
              <a:xfrm>
                <a:off x="632601" y="2501201"/>
                <a:ext cx="2995453" cy="461665"/>
                <a:chOff x="193351" y="2637108"/>
                <a:chExt cx="2995453" cy="461665"/>
              </a:xfrm>
            </p:grpSpPr>
            <p:pic>
              <p:nvPicPr>
                <p:cNvPr id="49" name="Graphique 48">
                  <a:extLst>
                    <a:ext uri="{FF2B5EF4-FFF2-40B4-BE49-F238E27FC236}">
                      <a16:creationId xmlns:a16="http://schemas.microsoft.com/office/drawing/2014/main" id="{59E2D5A9-75E6-42A7-B84D-1A66615F51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351" y="2645395"/>
                  <a:ext cx="367200" cy="445090"/>
                </a:xfrm>
                <a:prstGeom prst="rect">
                  <a:avLst/>
                </a:prstGeom>
              </p:spPr>
            </p:pic>
            <p:sp>
              <p:nvSpPr>
                <p:cNvPr id="50" name="ZoneTexte 49">
                  <a:extLst>
                    <a:ext uri="{FF2B5EF4-FFF2-40B4-BE49-F238E27FC236}">
                      <a16:creationId xmlns:a16="http://schemas.microsoft.com/office/drawing/2014/main" id="{736D841F-CBB3-4D0B-85A8-E14245C0783B}"/>
                    </a:ext>
                  </a:extLst>
                </p:cNvPr>
                <p:cNvSpPr txBox="1"/>
                <p:nvPr/>
              </p:nvSpPr>
              <p:spPr>
                <a:xfrm>
                  <a:off x="561600" y="2637108"/>
                  <a:ext cx="2627204" cy="461665"/>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Dernière version de mon manuscrit</a:t>
                  </a:r>
                </a:p>
                <a:p>
                  <a:pPr algn="just"/>
                  <a:r>
                    <a:rPr lang="fr-FR" sz="1200" dirty="0">
                      <a:solidFill>
                        <a:srgbClr val="00005F"/>
                      </a:solidFill>
                      <a:latin typeface="CCSD_manrope Medium" panose="00000500000000000000" pitchFamily="2" charset="0"/>
                    </a:rPr>
                    <a:t>avant publication</a:t>
                  </a:r>
                  <a:endParaRPr lang="fr-FR" sz="1200" dirty="0">
                    <a:solidFill>
                      <a:srgbClr val="FF4600"/>
                    </a:solidFill>
                    <a:latin typeface="CCSD_manrope Medium" panose="00000500000000000000" pitchFamily="2" charset="0"/>
                  </a:endParaRPr>
                </a:p>
              </p:txBody>
            </p:sp>
          </p:grpSp>
          <p:sp>
            <p:nvSpPr>
              <p:cNvPr id="41" name="ZoneTexte 40">
                <a:extLst>
                  <a:ext uri="{FF2B5EF4-FFF2-40B4-BE49-F238E27FC236}">
                    <a16:creationId xmlns:a16="http://schemas.microsoft.com/office/drawing/2014/main" id="{B303229C-39D1-46DE-A9F9-1CB7FB49B799}"/>
                  </a:ext>
                </a:extLst>
              </p:cNvPr>
              <p:cNvSpPr txBox="1"/>
              <p:nvPr/>
            </p:nvSpPr>
            <p:spPr>
              <a:xfrm>
                <a:off x="3934849" y="1863157"/>
                <a:ext cx="2969270" cy="461665"/>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Je dépose mon fichier mais je vérifie si l’éditeur impose un embargo</a:t>
                </a:r>
              </a:p>
            </p:txBody>
          </p:sp>
          <p:sp>
            <p:nvSpPr>
              <p:cNvPr id="42" name="ZoneTexte 41">
                <a:extLst>
                  <a:ext uri="{FF2B5EF4-FFF2-40B4-BE49-F238E27FC236}">
                    <a16:creationId xmlns:a16="http://schemas.microsoft.com/office/drawing/2014/main" id="{E9FAF297-9FE6-48C1-9D60-E8697C060D5D}"/>
                  </a:ext>
                </a:extLst>
              </p:cNvPr>
              <p:cNvSpPr txBox="1"/>
              <p:nvPr/>
            </p:nvSpPr>
            <p:spPr>
              <a:xfrm>
                <a:off x="3994397" y="2638850"/>
                <a:ext cx="3035054" cy="1015663"/>
              </a:xfrm>
              <a:prstGeom prst="rect">
                <a:avLst/>
              </a:prstGeom>
              <a:noFill/>
            </p:spPr>
            <p:txBody>
              <a:bodyPr wrap="square" rtlCol="0">
                <a:spAutoFit/>
              </a:bodyPr>
              <a:lstStyle/>
              <a:p>
                <a:pPr algn="just"/>
                <a:r>
                  <a:rPr lang="fr-FR" sz="1200" dirty="0">
                    <a:solidFill>
                      <a:srgbClr val="00005F"/>
                    </a:solidFill>
                    <a:latin typeface="CCSD_manrope Light" panose="00000500000000000000" pitchFamily="2" charset="0"/>
                  </a:rPr>
                  <a:t>Si l’éditeur impose un embargo, je calcule l’intervalle entre la date de publication de mon article et la date de dépôt pour vérifier si je dois mettre un embargo sur le fichier</a:t>
                </a:r>
              </a:p>
            </p:txBody>
          </p:sp>
          <p:grpSp>
            <p:nvGrpSpPr>
              <p:cNvPr id="43" name="Groupe 42">
                <a:extLst>
                  <a:ext uri="{FF2B5EF4-FFF2-40B4-BE49-F238E27FC236}">
                    <a16:creationId xmlns:a16="http://schemas.microsoft.com/office/drawing/2014/main" id="{0868607F-8BA8-4B93-9D30-4EB7D68BD92A}"/>
                  </a:ext>
                </a:extLst>
              </p:cNvPr>
              <p:cNvGrpSpPr/>
              <p:nvPr/>
            </p:nvGrpSpPr>
            <p:grpSpPr>
              <a:xfrm>
                <a:off x="3628054" y="1272130"/>
                <a:ext cx="306000" cy="276999"/>
                <a:chOff x="3628054" y="1272130"/>
                <a:chExt cx="306000" cy="276999"/>
              </a:xfrm>
            </p:grpSpPr>
            <p:cxnSp>
              <p:nvCxnSpPr>
                <p:cNvPr id="47" name="Connecteur droit 46">
                  <a:extLst>
                    <a:ext uri="{FF2B5EF4-FFF2-40B4-BE49-F238E27FC236}">
                      <a16:creationId xmlns:a16="http://schemas.microsoft.com/office/drawing/2014/main" id="{F6C7A77A-83EA-43C4-8698-5A8E1A12CC6F}"/>
                    </a:ext>
                  </a:extLst>
                </p:cNvPr>
                <p:cNvCxnSpPr>
                  <a:cxnSpLocks/>
                </p:cNvCxnSpPr>
                <p:nvPr/>
              </p:nvCxnSpPr>
              <p:spPr>
                <a:xfrm>
                  <a:off x="3932633" y="1272130"/>
                  <a:ext cx="0" cy="276999"/>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53C2C799-3DC6-4732-83BD-A18C3D990385}"/>
                    </a:ext>
                  </a:extLst>
                </p:cNvPr>
                <p:cNvCxnSpPr>
                  <a:cxnSpLocks/>
                </p:cNvCxnSpPr>
                <p:nvPr/>
              </p:nvCxnSpPr>
              <p:spPr>
                <a:xfrm>
                  <a:off x="3628054" y="1410629"/>
                  <a:ext cx="306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44" name="Groupe 43">
                <a:extLst>
                  <a:ext uri="{FF2B5EF4-FFF2-40B4-BE49-F238E27FC236}">
                    <a16:creationId xmlns:a16="http://schemas.microsoft.com/office/drawing/2014/main" id="{70D4617A-96E9-4768-9304-98BA612FA69A}"/>
                  </a:ext>
                </a:extLst>
              </p:cNvPr>
              <p:cNvGrpSpPr/>
              <p:nvPr/>
            </p:nvGrpSpPr>
            <p:grpSpPr>
              <a:xfrm>
                <a:off x="3628054" y="1863157"/>
                <a:ext cx="304579" cy="1737752"/>
                <a:chOff x="3628054" y="1863157"/>
                <a:chExt cx="304579" cy="1737752"/>
              </a:xfrm>
            </p:grpSpPr>
            <p:cxnSp>
              <p:nvCxnSpPr>
                <p:cNvPr id="45" name="Connecteur droit 44">
                  <a:extLst>
                    <a:ext uri="{FF2B5EF4-FFF2-40B4-BE49-F238E27FC236}">
                      <a16:creationId xmlns:a16="http://schemas.microsoft.com/office/drawing/2014/main" id="{A2AEC972-A3D7-4018-8137-7ED9F834E34D}"/>
                    </a:ext>
                  </a:extLst>
                </p:cNvPr>
                <p:cNvCxnSpPr>
                  <a:cxnSpLocks/>
                </p:cNvCxnSpPr>
                <p:nvPr/>
              </p:nvCxnSpPr>
              <p:spPr>
                <a:xfrm>
                  <a:off x="3932633" y="1863157"/>
                  <a:ext cx="0" cy="1737752"/>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0F750881-13AD-4772-B41B-6A8D99966ABD}"/>
                    </a:ext>
                  </a:extLst>
                </p:cNvPr>
                <p:cNvCxnSpPr>
                  <a:cxnSpLocks/>
                </p:cNvCxnSpPr>
                <p:nvPr/>
              </p:nvCxnSpPr>
              <p:spPr>
                <a:xfrm>
                  <a:off x="3628054" y="2732033"/>
                  <a:ext cx="304579"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grpSp>
          <p:nvGrpSpPr>
            <p:cNvPr id="27" name="Groupe 26">
              <a:extLst>
                <a:ext uri="{FF2B5EF4-FFF2-40B4-BE49-F238E27FC236}">
                  <a16:creationId xmlns:a16="http://schemas.microsoft.com/office/drawing/2014/main" id="{9C01915E-0BFE-429A-B85B-DC234518F540}"/>
                </a:ext>
              </a:extLst>
            </p:cNvPr>
            <p:cNvGrpSpPr/>
            <p:nvPr/>
          </p:nvGrpSpPr>
          <p:grpSpPr>
            <a:xfrm>
              <a:off x="632923" y="4050197"/>
              <a:ext cx="6270618" cy="2107086"/>
              <a:chOff x="632923" y="4252074"/>
              <a:chExt cx="6270618" cy="2107086"/>
            </a:xfrm>
          </p:grpSpPr>
          <p:grpSp>
            <p:nvGrpSpPr>
              <p:cNvPr id="30" name="Groupe 29">
                <a:extLst>
                  <a:ext uri="{FF2B5EF4-FFF2-40B4-BE49-F238E27FC236}">
                    <a16:creationId xmlns:a16="http://schemas.microsoft.com/office/drawing/2014/main" id="{6DD63297-D4BF-45B1-9CE6-3651F7BEE919}"/>
                  </a:ext>
                </a:extLst>
              </p:cNvPr>
              <p:cNvGrpSpPr/>
              <p:nvPr/>
            </p:nvGrpSpPr>
            <p:grpSpPr>
              <a:xfrm>
                <a:off x="632923" y="5083071"/>
                <a:ext cx="1663305" cy="445091"/>
                <a:chOff x="193351" y="5361088"/>
                <a:chExt cx="1663305" cy="445091"/>
              </a:xfrm>
            </p:grpSpPr>
            <p:pic>
              <p:nvPicPr>
                <p:cNvPr id="36" name="Graphique 35">
                  <a:extLst>
                    <a:ext uri="{FF2B5EF4-FFF2-40B4-BE49-F238E27FC236}">
                      <a16:creationId xmlns:a16="http://schemas.microsoft.com/office/drawing/2014/main" id="{83C4A8FB-EBCB-433F-8886-31C20F283A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351" y="5361088"/>
                  <a:ext cx="367200" cy="445091"/>
                </a:xfrm>
                <a:prstGeom prst="rect">
                  <a:avLst/>
                </a:prstGeom>
              </p:spPr>
            </p:pic>
            <p:sp>
              <p:nvSpPr>
                <p:cNvPr id="37" name="ZoneTexte 36">
                  <a:extLst>
                    <a:ext uri="{FF2B5EF4-FFF2-40B4-BE49-F238E27FC236}">
                      <a16:creationId xmlns:a16="http://schemas.microsoft.com/office/drawing/2014/main" id="{AC6C8038-7329-47BE-AE30-FC0B15C87CED}"/>
                    </a:ext>
                  </a:extLst>
                </p:cNvPr>
                <p:cNvSpPr txBox="1"/>
                <p:nvPr/>
              </p:nvSpPr>
              <p:spPr>
                <a:xfrm>
                  <a:off x="561600" y="5445133"/>
                  <a:ext cx="1295056" cy="276999"/>
                </a:xfrm>
                <a:prstGeom prst="rect">
                  <a:avLst/>
                </a:prstGeom>
                <a:noFill/>
              </p:spPr>
              <p:txBody>
                <a:bodyPr wrap="square" rtlCol="0">
                  <a:spAutoFit/>
                </a:bodyPr>
                <a:lstStyle/>
                <a:p>
                  <a:pPr algn="just"/>
                  <a:r>
                    <a:rPr lang="fr-FR" sz="1200" dirty="0">
                      <a:solidFill>
                        <a:srgbClr val="00005F"/>
                      </a:solidFill>
                      <a:latin typeface="CCSD_manrope Medium" panose="00000500000000000000" pitchFamily="2" charset="0"/>
                    </a:rPr>
                    <a:t>Version publiée </a:t>
                  </a:r>
                </a:p>
              </p:txBody>
            </p:sp>
          </p:grpSp>
          <p:sp>
            <p:nvSpPr>
              <p:cNvPr id="31" name="ZoneTexte 30">
                <a:extLst>
                  <a:ext uri="{FF2B5EF4-FFF2-40B4-BE49-F238E27FC236}">
                    <a16:creationId xmlns:a16="http://schemas.microsoft.com/office/drawing/2014/main" id="{10AA8701-FA1D-4CA3-B460-29D7532CAD8C}"/>
                  </a:ext>
                </a:extLst>
              </p:cNvPr>
              <p:cNvSpPr txBox="1"/>
              <p:nvPr/>
            </p:nvSpPr>
            <p:spPr>
              <a:xfrm>
                <a:off x="3932633" y="4252074"/>
                <a:ext cx="2969419" cy="646331"/>
              </a:xfrm>
              <a:prstGeom prst="rect">
                <a:avLst/>
              </a:prstGeom>
              <a:noFill/>
            </p:spPr>
            <p:txBody>
              <a:bodyPr wrap="square" rtlCol="0">
                <a:spAutoFit/>
              </a:bodyPr>
              <a:lstStyle/>
              <a:p>
                <a:r>
                  <a:rPr lang="fr-FR" sz="1200" dirty="0">
                    <a:solidFill>
                      <a:srgbClr val="00005F"/>
                    </a:solidFill>
                    <a:latin typeface="CCSD_manrope Light" panose="00000500000000000000" pitchFamily="2" charset="0"/>
                  </a:rPr>
                  <a:t>Je dépose mon fichier s’il mentionne une licence Creative Common (CC-BY par ex) ou  l’expression « Open </a:t>
                </a:r>
                <a:r>
                  <a:rPr lang="fr-FR" sz="1200" dirty="0" err="1">
                    <a:solidFill>
                      <a:srgbClr val="00005F"/>
                    </a:solidFill>
                    <a:latin typeface="CCSD_manrope Light" panose="00000500000000000000" pitchFamily="2" charset="0"/>
                  </a:rPr>
                  <a:t>access</a:t>
                </a:r>
                <a:r>
                  <a:rPr lang="fr-FR" sz="1200" dirty="0">
                    <a:solidFill>
                      <a:srgbClr val="00005F"/>
                    </a:solidFill>
                    <a:latin typeface="CCSD_manrope Light" panose="00000500000000000000" pitchFamily="2" charset="0"/>
                  </a:rPr>
                  <a:t> »</a:t>
                </a:r>
              </a:p>
            </p:txBody>
          </p:sp>
          <p:sp>
            <p:nvSpPr>
              <p:cNvPr id="32" name="ZoneTexte 31">
                <a:extLst>
                  <a:ext uri="{FF2B5EF4-FFF2-40B4-BE49-F238E27FC236}">
                    <a16:creationId xmlns:a16="http://schemas.microsoft.com/office/drawing/2014/main" id="{4BE22B4D-4238-4F99-A413-5D2051A1C49E}"/>
                  </a:ext>
                </a:extLst>
              </p:cNvPr>
              <p:cNvSpPr txBox="1"/>
              <p:nvPr/>
            </p:nvSpPr>
            <p:spPr>
              <a:xfrm>
                <a:off x="3934123" y="5528163"/>
                <a:ext cx="2969418" cy="830997"/>
              </a:xfrm>
              <a:prstGeom prst="rect">
                <a:avLst/>
              </a:prstGeom>
              <a:noFill/>
            </p:spPr>
            <p:txBody>
              <a:bodyPr wrap="square" rtlCol="0">
                <a:spAutoFit/>
              </a:bodyPr>
              <a:lstStyle/>
              <a:p>
                <a:r>
                  <a:rPr lang="fr-FR" sz="1200" dirty="0">
                    <a:solidFill>
                      <a:srgbClr val="00005F"/>
                    </a:solidFill>
                    <a:latin typeface="CCSD_manrope Light" panose="00000500000000000000" pitchFamily="2" charset="0"/>
                  </a:rPr>
                  <a:t>Si le fichier mentionne un copyright (©), je vérifie la politique de l’éditeur ou je lui demande l’autorisation pour déposer cette version.</a:t>
                </a:r>
              </a:p>
            </p:txBody>
          </p:sp>
          <p:grpSp>
            <p:nvGrpSpPr>
              <p:cNvPr id="33" name="Groupe 32">
                <a:extLst>
                  <a:ext uri="{FF2B5EF4-FFF2-40B4-BE49-F238E27FC236}">
                    <a16:creationId xmlns:a16="http://schemas.microsoft.com/office/drawing/2014/main" id="{85826B29-99C5-47DA-BF5B-4E9A1400E53B}"/>
                  </a:ext>
                </a:extLst>
              </p:cNvPr>
              <p:cNvGrpSpPr/>
              <p:nvPr/>
            </p:nvGrpSpPr>
            <p:grpSpPr>
              <a:xfrm>
                <a:off x="2296228" y="4257092"/>
                <a:ext cx="1637151" cy="1917401"/>
                <a:chOff x="2296228" y="4257092"/>
                <a:chExt cx="1637151" cy="1917401"/>
              </a:xfrm>
            </p:grpSpPr>
            <p:cxnSp>
              <p:nvCxnSpPr>
                <p:cNvPr id="34" name="Connecteur droit 33">
                  <a:extLst>
                    <a:ext uri="{FF2B5EF4-FFF2-40B4-BE49-F238E27FC236}">
                      <a16:creationId xmlns:a16="http://schemas.microsoft.com/office/drawing/2014/main" id="{07E97FDE-110F-4787-A70B-3B37D7D058FB}"/>
                    </a:ext>
                  </a:extLst>
                </p:cNvPr>
                <p:cNvCxnSpPr>
                  <a:cxnSpLocks/>
                </p:cNvCxnSpPr>
                <p:nvPr/>
              </p:nvCxnSpPr>
              <p:spPr>
                <a:xfrm>
                  <a:off x="3932633" y="4257092"/>
                  <a:ext cx="0" cy="1917401"/>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DB4608C2-F491-402B-A6B4-57F0851470E6}"/>
                    </a:ext>
                  </a:extLst>
                </p:cNvPr>
                <p:cNvCxnSpPr>
                  <a:cxnSpLocks/>
                  <a:stCxn id="37" idx="3"/>
                </p:cNvCxnSpPr>
                <p:nvPr/>
              </p:nvCxnSpPr>
              <p:spPr>
                <a:xfrm>
                  <a:off x="2296228" y="5305616"/>
                  <a:ext cx="1637151" cy="3"/>
                </a:xfrm>
                <a:prstGeom prst="line">
                  <a:avLst/>
                </a:prstGeom>
                <a:ln w="12700">
                  <a:solidFill>
                    <a:srgbClr val="FF4600"/>
                  </a:solidFill>
                </a:ln>
              </p:spPr>
              <p:style>
                <a:lnRef idx="1">
                  <a:schemeClr val="accent1"/>
                </a:lnRef>
                <a:fillRef idx="0">
                  <a:schemeClr val="accent1"/>
                </a:fillRef>
                <a:effectRef idx="0">
                  <a:schemeClr val="accent1"/>
                </a:effectRef>
                <a:fontRef idx="minor">
                  <a:schemeClr val="tx1"/>
                </a:fontRef>
              </p:style>
            </p:cxnSp>
          </p:grpSp>
        </p:grpSp>
        <p:cxnSp>
          <p:nvCxnSpPr>
            <p:cNvPr id="28" name="Connecteur droit 27">
              <a:extLst>
                <a:ext uri="{FF2B5EF4-FFF2-40B4-BE49-F238E27FC236}">
                  <a16:creationId xmlns:a16="http://schemas.microsoft.com/office/drawing/2014/main" id="{385CB0B3-DBD1-4C1D-BEDA-F573468DF0B3}"/>
                </a:ext>
              </a:extLst>
            </p:cNvPr>
            <p:cNvCxnSpPr>
              <a:cxnSpLocks/>
            </p:cNvCxnSpPr>
            <p:nvPr/>
          </p:nvCxnSpPr>
          <p:spPr>
            <a:xfrm>
              <a:off x="7156123" y="1161256"/>
              <a:ext cx="0" cy="232920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BD608A6-1AD9-4F41-A352-9821F7FB3052}"/>
                </a:ext>
              </a:extLst>
            </p:cNvPr>
            <p:cNvCxnSpPr>
              <a:cxnSpLocks/>
            </p:cNvCxnSpPr>
            <p:nvPr/>
          </p:nvCxnSpPr>
          <p:spPr>
            <a:xfrm>
              <a:off x="7156123" y="3864939"/>
              <a:ext cx="0" cy="2292935"/>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sp>
        <p:nvSpPr>
          <p:cNvPr id="59" name="Rectangle 58">
            <a:hlinkClick r:id="rId8" action="ppaction://hlinksldjump"/>
            <a:extLst>
              <a:ext uri="{FF2B5EF4-FFF2-40B4-BE49-F238E27FC236}">
                <a16:creationId xmlns:a16="http://schemas.microsoft.com/office/drawing/2014/main" id="{B8543196-F7B4-457B-BD54-BFDA0772D481}"/>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60" name="Graphique 59">
            <a:hlinkClick r:id="rId9" action="ppaction://hlinksldjump"/>
            <a:extLst>
              <a:ext uri="{FF2B5EF4-FFF2-40B4-BE49-F238E27FC236}">
                <a16:creationId xmlns:a16="http://schemas.microsoft.com/office/drawing/2014/main" id="{617EA3B7-197A-4E0B-B793-D970F18008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246247" y="6490098"/>
            <a:ext cx="284956" cy="284956"/>
          </a:xfrm>
          <a:prstGeom prst="rect">
            <a:avLst/>
          </a:prstGeom>
        </p:spPr>
      </p:pic>
    </p:spTree>
    <p:extLst>
      <p:ext uri="{BB962C8B-B14F-4D97-AF65-F5344CB8AC3E}">
        <p14:creationId xmlns:p14="http://schemas.microsoft.com/office/powerpoint/2010/main" val="975006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548AE-C8FA-477C-B817-78E2E7299CF0}"/>
              </a:ext>
            </a:extLst>
          </p:cNvPr>
          <p:cNvSpPr/>
          <p:nvPr/>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 name="Groupe 27">
            <a:extLst>
              <a:ext uri="{FF2B5EF4-FFF2-40B4-BE49-F238E27FC236}">
                <a16:creationId xmlns:a16="http://schemas.microsoft.com/office/drawing/2014/main" id="{0D5EB776-4E02-4453-B684-E1066B3A966D}"/>
              </a:ext>
            </a:extLst>
          </p:cNvPr>
          <p:cNvGrpSpPr/>
          <p:nvPr/>
        </p:nvGrpSpPr>
        <p:grpSpPr>
          <a:xfrm>
            <a:off x="4484375" y="6021306"/>
            <a:ext cx="3223251" cy="674339"/>
            <a:chOff x="3368824" y="6021290"/>
            <a:chExt cx="3223250" cy="674337"/>
          </a:xfrm>
        </p:grpSpPr>
        <p:grpSp>
          <p:nvGrpSpPr>
            <p:cNvPr id="24" name="Groupe 23">
              <a:extLst>
                <a:ext uri="{FF2B5EF4-FFF2-40B4-BE49-F238E27FC236}">
                  <a16:creationId xmlns:a16="http://schemas.microsoft.com/office/drawing/2014/main" id="{D602656C-7D0B-4060-AC71-EECBD6AF7399}"/>
                </a:ext>
              </a:extLst>
            </p:cNvPr>
            <p:cNvGrpSpPr/>
            <p:nvPr/>
          </p:nvGrpSpPr>
          <p:grpSpPr>
            <a:xfrm>
              <a:off x="5220354" y="6021290"/>
              <a:ext cx="1371720" cy="674337"/>
              <a:chOff x="6301366" y="6021290"/>
              <a:chExt cx="1371720" cy="674337"/>
            </a:xfrm>
          </p:grpSpPr>
          <p:grpSp>
            <p:nvGrpSpPr>
              <p:cNvPr id="14" name="Groupe 13">
                <a:extLst>
                  <a:ext uri="{FF2B5EF4-FFF2-40B4-BE49-F238E27FC236}">
                    <a16:creationId xmlns:a16="http://schemas.microsoft.com/office/drawing/2014/main" id="{5B343E17-DB69-405E-A850-8D8F65597597}"/>
                  </a:ext>
                </a:extLst>
              </p:cNvPr>
              <p:cNvGrpSpPr/>
              <p:nvPr/>
            </p:nvGrpSpPr>
            <p:grpSpPr>
              <a:xfrm>
                <a:off x="6301366" y="6021290"/>
                <a:ext cx="1371720" cy="292388"/>
                <a:chOff x="4013328" y="3645026"/>
                <a:chExt cx="1371720" cy="292388"/>
              </a:xfrm>
            </p:grpSpPr>
            <p:sp>
              <p:nvSpPr>
                <p:cNvPr id="3" name="ZoneTexte 2">
                  <a:hlinkClick r:id="rId3"/>
                  <a:extLst>
                    <a:ext uri="{FF2B5EF4-FFF2-40B4-BE49-F238E27FC236}">
                      <a16:creationId xmlns:a16="http://schemas.microsoft.com/office/drawing/2014/main" id="{DA9E362E-D7F7-401C-B31D-6A4178F56D66}"/>
                    </a:ext>
                  </a:extLst>
                </p:cNvPr>
                <p:cNvSpPr txBox="1"/>
                <p:nvPr/>
              </p:nvSpPr>
              <p:spPr>
                <a:xfrm>
                  <a:off x="4304928" y="3645026"/>
                  <a:ext cx="1080120" cy="292388"/>
                </a:xfrm>
                <a:prstGeom prst="rect">
                  <a:avLst/>
                </a:prstGeom>
                <a:noFill/>
              </p:spPr>
              <p:txBody>
                <a:bodyPr wrap="square" rtlCol="0" anchor="ctr">
                  <a:spAutoFit/>
                </a:bodyPr>
                <a:lstStyle/>
                <a:p>
                  <a:pPr algn="ctr"/>
                  <a:r>
                    <a:rPr lang="fr-FR" sz="1300" dirty="0">
                      <a:solidFill>
                        <a:schemeClr val="bg1"/>
                      </a:solidFill>
                      <a:latin typeface="CCSD_manrope ExtraLight" panose="00000300000000000000" pitchFamily="2" charset="0"/>
                    </a:rPr>
                    <a:t>ccsd.cnrs.fr</a:t>
                  </a:r>
                </a:p>
              </p:txBody>
            </p:sp>
            <p:pic>
              <p:nvPicPr>
                <p:cNvPr id="9" name="Graphique 8">
                  <a:hlinkClick r:id="rId3"/>
                  <a:extLst>
                    <a:ext uri="{FF2B5EF4-FFF2-40B4-BE49-F238E27FC236}">
                      <a16:creationId xmlns:a16="http://schemas.microsoft.com/office/drawing/2014/main" id="{DF1E3D8D-9367-4131-B2ED-4926239C6C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3328" y="3645418"/>
                  <a:ext cx="291600" cy="291600"/>
                </a:xfrm>
                <a:prstGeom prst="rect">
                  <a:avLst/>
                </a:prstGeom>
              </p:spPr>
            </p:pic>
          </p:grpSp>
          <p:grpSp>
            <p:nvGrpSpPr>
              <p:cNvPr id="15" name="Groupe 14">
                <a:extLst>
                  <a:ext uri="{FF2B5EF4-FFF2-40B4-BE49-F238E27FC236}">
                    <a16:creationId xmlns:a16="http://schemas.microsoft.com/office/drawing/2014/main" id="{A85E5488-DB8F-4FDE-8DC5-F79FE20C7C5A}"/>
                  </a:ext>
                </a:extLst>
              </p:cNvPr>
              <p:cNvGrpSpPr/>
              <p:nvPr/>
            </p:nvGrpSpPr>
            <p:grpSpPr>
              <a:xfrm>
                <a:off x="6301366" y="6403239"/>
                <a:ext cx="1263707" cy="292388"/>
                <a:chOff x="5633508" y="4687346"/>
                <a:chExt cx="1263707" cy="292388"/>
              </a:xfrm>
            </p:grpSpPr>
            <p:sp>
              <p:nvSpPr>
                <p:cNvPr id="7" name="ZoneTexte 6">
                  <a:hlinkClick r:id="rId6"/>
                  <a:extLst>
                    <a:ext uri="{FF2B5EF4-FFF2-40B4-BE49-F238E27FC236}">
                      <a16:creationId xmlns:a16="http://schemas.microsoft.com/office/drawing/2014/main" id="{7CDCAF8A-E0D8-4E4A-914A-E7B0B3D55F02}"/>
                    </a:ext>
                  </a:extLst>
                </p:cNvPr>
                <p:cNvSpPr txBox="1"/>
                <p:nvPr/>
              </p:nvSpPr>
              <p:spPr>
                <a:xfrm>
                  <a:off x="5925108" y="4687347"/>
                  <a:ext cx="972107" cy="292387"/>
                </a:xfrm>
                <a:prstGeom prst="rect">
                  <a:avLst/>
                </a:prstGeom>
                <a:noFill/>
              </p:spPr>
              <p:txBody>
                <a:bodyPr wrap="square" rtlCol="0" anchor="ctr">
                  <a:spAutoFit/>
                </a:bodyPr>
                <a:lstStyle/>
                <a:p>
                  <a:pPr algn="ctr"/>
                  <a:r>
                    <a:rPr lang="fr-FR" sz="1300" dirty="0">
                      <a:solidFill>
                        <a:schemeClr val="bg1"/>
                      </a:solidFill>
                      <a:latin typeface="CCSD_manrope ExtraLight" panose="00000300000000000000" pitchFamily="2" charset="0"/>
                    </a:rPr>
                    <a:t>@</a:t>
                  </a:r>
                  <a:r>
                    <a:rPr lang="fr-FR" sz="1300" dirty="0" err="1">
                      <a:solidFill>
                        <a:schemeClr val="bg1"/>
                      </a:solidFill>
                      <a:latin typeface="CCSD_manrope ExtraLight" panose="00000300000000000000" pitchFamily="2" charset="0"/>
                    </a:rPr>
                    <a:t>ccsd_fr</a:t>
                  </a:r>
                  <a:endParaRPr lang="fr-FR" sz="1300" dirty="0">
                    <a:solidFill>
                      <a:schemeClr val="bg1"/>
                    </a:solidFill>
                    <a:latin typeface="CCSD_manrope ExtraLight" panose="00000300000000000000" pitchFamily="2" charset="0"/>
                  </a:endParaRPr>
                </a:p>
              </p:txBody>
            </p:sp>
            <p:pic>
              <p:nvPicPr>
                <p:cNvPr id="13" name="Graphique 12">
                  <a:hlinkClick r:id="rId6"/>
                  <a:extLst>
                    <a:ext uri="{FF2B5EF4-FFF2-40B4-BE49-F238E27FC236}">
                      <a16:creationId xmlns:a16="http://schemas.microsoft.com/office/drawing/2014/main" id="{5C59353D-25DA-4078-91CC-69DF6F114A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3508" y="4687346"/>
                  <a:ext cx="291600" cy="291600"/>
                </a:xfrm>
                <a:prstGeom prst="rect">
                  <a:avLst/>
                </a:prstGeom>
              </p:spPr>
            </p:pic>
          </p:grpSp>
        </p:grpSp>
        <p:grpSp>
          <p:nvGrpSpPr>
            <p:cNvPr id="26" name="Groupe 25">
              <a:extLst>
                <a:ext uri="{FF2B5EF4-FFF2-40B4-BE49-F238E27FC236}">
                  <a16:creationId xmlns:a16="http://schemas.microsoft.com/office/drawing/2014/main" id="{81C24F25-2726-4808-ADCD-33DC4487FB13}"/>
                </a:ext>
              </a:extLst>
            </p:cNvPr>
            <p:cNvGrpSpPr/>
            <p:nvPr/>
          </p:nvGrpSpPr>
          <p:grpSpPr>
            <a:xfrm>
              <a:off x="3368824" y="6212263"/>
              <a:ext cx="1419545" cy="292387"/>
              <a:chOff x="3222132" y="6019822"/>
              <a:chExt cx="1419545" cy="292387"/>
            </a:xfrm>
          </p:grpSpPr>
          <p:sp>
            <p:nvSpPr>
              <p:cNvPr id="19" name="ZoneTexte 18">
                <a:extLst>
                  <a:ext uri="{FF2B5EF4-FFF2-40B4-BE49-F238E27FC236}">
                    <a16:creationId xmlns:a16="http://schemas.microsoft.com/office/drawing/2014/main" id="{50086645-6C27-4EBA-AE90-FBCC009D0B9A}"/>
                  </a:ext>
                </a:extLst>
              </p:cNvPr>
              <p:cNvSpPr txBox="1"/>
              <p:nvPr/>
            </p:nvSpPr>
            <p:spPr>
              <a:xfrm>
                <a:off x="3222132" y="6019822"/>
                <a:ext cx="468944" cy="292387"/>
              </a:xfrm>
              <a:prstGeom prst="rect">
                <a:avLst/>
              </a:prstGeom>
              <a:noFill/>
            </p:spPr>
            <p:txBody>
              <a:bodyPr wrap="square" lIns="0" rtlCol="0" anchor="ctr">
                <a:spAutoFit/>
              </a:bodyPr>
              <a:lstStyle/>
              <a:p>
                <a:r>
                  <a:rPr lang="fr-FR" sz="1300" dirty="0">
                    <a:solidFill>
                      <a:schemeClr val="bg1"/>
                    </a:solidFill>
                    <a:latin typeface="CCSD_manrope ExtraLight" panose="00000300000000000000" pitchFamily="2" charset="0"/>
                  </a:rPr>
                  <a:t>2022</a:t>
                </a:r>
              </a:p>
            </p:txBody>
          </p:sp>
          <p:pic>
            <p:nvPicPr>
              <p:cNvPr id="22" name="Graphique 21">
                <a:hlinkClick r:id="rId3"/>
                <a:extLst>
                  <a:ext uri="{FF2B5EF4-FFF2-40B4-BE49-F238E27FC236}">
                    <a16:creationId xmlns:a16="http://schemas.microsoft.com/office/drawing/2014/main" id="{843E1B04-D34F-4A60-871F-9328ADB8603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7970" t="39709" r="17932" b="40015"/>
              <a:stretch/>
            </p:blipFill>
            <p:spPr>
              <a:xfrm>
                <a:off x="3727080" y="6100441"/>
                <a:ext cx="914597" cy="131150"/>
              </a:xfrm>
              <a:prstGeom prst="rect">
                <a:avLst/>
              </a:prstGeom>
            </p:spPr>
          </p:pic>
        </p:grpSp>
      </p:grpSp>
    </p:spTree>
    <p:extLst>
      <p:ext uri="{BB962C8B-B14F-4D97-AF65-F5344CB8AC3E}">
        <p14:creationId xmlns:p14="http://schemas.microsoft.com/office/powerpoint/2010/main" val="34872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EC2CBBE5-A4B4-421F-9403-A7BEABA0F03C}"/>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64" name="Espace réservé du texte 63">
            <a:extLst>
              <a:ext uri="{FF2B5EF4-FFF2-40B4-BE49-F238E27FC236}">
                <a16:creationId xmlns:a16="http://schemas.microsoft.com/office/drawing/2014/main" id="{AFCB3E30-0020-4F1D-9BBF-FC3B5F34F08F}"/>
              </a:ext>
            </a:extLst>
          </p:cNvPr>
          <p:cNvSpPr>
            <a:spLocks noGrp="1"/>
          </p:cNvSpPr>
          <p:nvPr>
            <p:ph type="body" idx="20"/>
          </p:nvPr>
        </p:nvSpPr>
        <p:spPr>
          <a:xfrm>
            <a:off x="1055688" y="908050"/>
            <a:ext cx="8619927" cy="537830"/>
          </a:xfrm>
        </p:spPr>
        <p:txBody>
          <a:bodyPr/>
          <a:lstStyle/>
          <a:p>
            <a:r>
              <a:rPr lang="fr-FR" dirty="0"/>
              <a:t>3- Dans quel cas la loi pour une République numérique s’applique-t-elle ? </a:t>
            </a:r>
          </a:p>
          <a:p>
            <a:endParaRPr lang="fr-FR" dirty="0"/>
          </a:p>
        </p:txBody>
      </p:sp>
      <p:grpSp>
        <p:nvGrpSpPr>
          <p:cNvPr id="2" name="Groupe 1">
            <a:extLst>
              <a:ext uri="{FF2B5EF4-FFF2-40B4-BE49-F238E27FC236}">
                <a16:creationId xmlns:a16="http://schemas.microsoft.com/office/drawing/2014/main" id="{FE6D3DE1-FA0C-470C-8E0E-CD1D5602F89A}"/>
              </a:ext>
            </a:extLst>
          </p:cNvPr>
          <p:cNvGrpSpPr/>
          <p:nvPr/>
        </p:nvGrpSpPr>
        <p:grpSpPr>
          <a:xfrm>
            <a:off x="1847431" y="1262883"/>
            <a:ext cx="8497139" cy="4836805"/>
            <a:chOff x="1929323" y="1208851"/>
            <a:chExt cx="8497139" cy="4836805"/>
          </a:xfrm>
        </p:grpSpPr>
        <p:grpSp>
          <p:nvGrpSpPr>
            <p:cNvPr id="81" name="Groupe 80">
              <a:extLst>
                <a:ext uri="{FF2B5EF4-FFF2-40B4-BE49-F238E27FC236}">
                  <a16:creationId xmlns:a16="http://schemas.microsoft.com/office/drawing/2014/main" id="{B7D504FC-DF15-4EB4-B68E-455084E74340}"/>
                </a:ext>
              </a:extLst>
            </p:cNvPr>
            <p:cNvGrpSpPr/>
            <p:nvPr/>
          </p:nvGrpSpPr>
          <p:grpSpPr>
            <a:xfrm>
              <a:off x="8585498" y="2572349"/>
              <a:ext cx="1840964" cy="2380690"/>
              <a:chOff x="7233422" y="2562713"/>
              <a:chExt cx="1840964" cy="2380690"/>
            </a:xfrm>
          </p:grpSpPr>
          <p:sp>
            <p:nvSpPr>
              <p:cNvPr id="60" name="Rectangle 59">
                <a:extLst>
                  <a:ext uri="{FF2B5EF4-FFF2-40B4-BE49-F238E27FC236}">
                    <a16:creationId xmlns:a16="http://schemas.microsoft.com/office/drawing/2014/main" id="{C5D1DA68-8F72-452F-8CEE-6CE064C2574A}"/>
                  </a:ext>
                </a:extLst>
              </p:cNvPr>
              <p:cNvSpPr/>
              <p:nvPr/>
            </p:nvSpPr>
            <p:spPr>
              <a:xfrm>
                <a:off x="7233422" y="2562713"/>
                <a:ext cx="1840964" cy="2380690"/>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a:extLst>
                  <a:ext uri="{FF2B5EF4-FFF2-40B4-BE49-F238E27FC236}">
                    <a16:creationId xmlns:a16="http://schemas.microsoft.com/office/drawing/2014/main" id="{5E97E593-730E-4EF2-B1B2-39F83FAC04CF}"/>
                  </a:ext>
                </a:extLst>
              </p:cNvPr>
              <p:cNvSpPr txBox="1"/>
              <p:nvPr/>
            </p:nvSpPr>
            <p:spPr>
              <a:xfrm>
                <a:off x="7675049" y="2580917"/>
                <a:ext cx="1322798" cy="430887"/>
              </a:xfrm>
              <a:prstGeom prst="rect">
                <a:avLst/>
              </a:prstGeom>
              <a:noFill/>
            </p:spPr>
            <p:txBody>
              <a:bodyPr wrap="none" rtlCol="0">
                <a:spAutoFit/>
              </a:bodyPr>
              <a:lstStyle/>
              <a:p>
                <a:r>
                  <a:rPr lang="fr-FR" sz="1100" dirty="0">
                    <a:solidFill>
                      <a:srgbClr val="FF4600"/>
                    </a:solidFill>
                    <a:latin typeface="CCSD_manrope Medium" panose="00000500000000000000" pitchFamily="2" charset="0"/>
                  </a:rPr>
                  <a:t>Quid des données</a:t>
                </a:r>
              </a:p>
              <a:p>
                <a:r>
                  <a:rPr lang="fr-FR" sz="1100" dirty="0">
                    <a:solidFill>
                      <a:srgbClr val="FF4600"/>
                    </a:solidFill>
                    <a:latin typeface="CCSD_manrope Medium" panose="00000500000000000000" pitchFamily="2" charset="0"/>
                  </a:rPr>
                  <a:t>de recherche ?</a:t>
                </a:r>
              </a:p>
            </p:txBody>
          </p:sp>
          <p:pic>
            <p:nvPicPr>
              <p:cNvPr id="62" name="Graphique 61">
                <a:extLst>
                  <a:ext uri="{FF2B5EF4-FFF2-40B4-BE49-F238E27FC236}">
                    <a16:creationId xmlns:a16="http://schemas.microsoft.com/office/drawing/2014/main" id="{BD3DCFDA-0C6F-4F30-9A2B-5BBB2DB38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4510" y="2603799"/>
                <a:ext cx="324000" cy="324000"/>
              </a:xfrm>
              <a:prstGeom prst="rect">
                <a:avLst/>
              </a:prstGeom>
            </p:spPr>
          </p:pic>
          <p:sp>
            <p:nvSpPr>
              <p:cNvPr id="65" name="ZoneTexte 64">
                <a:extLst>
                  <a:ext uri="{FF2B5EF4-FFF2-40B4-BE49-F238E27FC236}">
                    <a16:creationId xmlns:a16="http://schemas.microsoft.com/office/drawing/2014/main" id="{AAE0A367-85AB-42EC-892A-BA24AE2C5677}"/>
                  </a:ext>
                </a:extLst>
              </p:cNvPr>
              <p:cNvSpPr txBox="1"/>
              <p:nvPr/>
            </p:nvSpPr>
            <p:spPr>
              <a:xfrm>
                <a:off x="7274510" y="3114421"/>
                <a:ext cx="1723337" cy="1277273"/>
              </a:xfrm>
              <a:prstGeom prst="rect">
                <a:avLst/>
              </a:prstGeom>
              <a:noFill/>
            </p:spPr>
            <p:txBody>
              <a:bodyPr wrap="square" rtlCol="0">
                <a:spAutoFit/>
              </a:bodyPr>
              <a:lstStyle/>
              <a:p>
                <a:r>
                  <a:rPr lang="fr-FR" sz="1100" dirty="0">
                    <a:solidFill>
                      <a:srgbClr val="00005F"/>
                    </a:solidFill>
                    <a:latin typeface="CCSD_manrope Light" panose="00000500000000000000" pitchFamily="2" charset="0"/>
                  </a:rPr>
                  <a:t>Je suis libre de réutiliser les données </a:t>
                </a:r>
                <a:r>
                  <a:rPr lang="fr-FR" sz="1100" dirty="0">
                    <a:solidFill>
                      <a:srgbClr val="00005F"/>
                    </a:solidFill>
                    <a:latin typeface="CCSD_manrope Medium" panose="00000500000000000000" pitchFamily="2" charset="0"/>
                  </a:rPr>
                  <a:t>rendues publiques</a:t>
                </a:r>
                <a:r>
                  <a:rPr lang="fr-FR" sz="1100" dirty="0">
                    <a:solidFill>
                      <a:srgbClr val="00005F"/>
                    </a:solidFill>
                    <a:latin typeface="CCSD_manrope Light" panose="00000500000000000000" pitchFamily="2" charset="0"/>
                  </a:rPr>
                  <a:t> et </a:t>
                </a:r>
                <a:r>
                  <a:rPr lang="fr-FR" sz="1100" dirty="0">
                    <a:solidFill>
                      <a:srgbClr val="00005F"/>
                    </a:solidFill>
                    <a:latin typeface="CCSD_manrope Medium" panose="00000500000000000000" pitchFamily="2" charset="0"/>
                  </a:rPr>
                  <a:t>issues d'une activité de recherche financée au moins pour moitié par des dotations de l’ État</a:t>
                </a:r>
                <a:r>
                  <a:rPr lang="fr-FR" sz="1100" dirty="0">
                    <a:solidFill>
                      <a:srgbClr val="00005F"/>
                    </a:solidFill>
                    <a:latin typeface="CCSD_manrope Light" panose="00000500000000000000" pitchFamily="2" charset="0"/>
                  </a:rPr>
                  <a:t>.</a:t>
                </a:r>
              </a:p>
            </p:txBody>
          </p:sp>
          <p:sp>
            <p:nvSpPr>
              <p:cNvPr id="66" name="ZoneTexte 65">
                <a:extLst>
                  <a:ext uri="{FF2B5EF4-FFF2-40B4-BE49-F238E27FC236}">
                    <a16:creationId xmlns:a16="http://schemas.microsoft.com/office/drawing/2014/main" id="{96F9FAC9-F357-41B7-BA88-FB8D3CAB01F4}"/>
                  </a:ext>
                </a:extLst>
              </p:cNvPr>
              <p:cNvSpPr txBox="1"/>
              <p:nvPr/>
            </p:nvSpPr>
            <p:spPr>
              <a:xfrm>
                <a:off x="7272105" y="4495051"/>
                <a:ext cx="1782860" cy="430887"/>
              </a:xfrm>
              <a:prstGeom prst="rect">
                <a:avLst/>
              </a:prstGeom>
              <a:noFill/>
            </p:spPr>
            <p:txBody>
              <a:bodyPr wrap="none" rtlCol="0">
                <a:spAutoFit/>
              </a:bodyPr>
              <a:lstStyle/>
              <a:p>
                <a:pPr algn="ctr"/>
                <a:r>
                  <a:rPr lang="fr-FR" sz="1100" dirty="0">
                    <a:solidFill>
                      <a:srgbClr val="FF4600"/>
                    </a:solidFill>
                    <a:latin typeface="CCSD_manrope Medium" panose="00000500000000000000" pitchFamily="2" charset="0"/>
                  </a:rPr>
                  <a:t>[</a:t>
                </a:r>
                <a:r>
                  <a:rPr lang="fr-FR" sz="1100" dirty="0">
                    <a:solidFill>
                      <a:srgbClr val="00005F"/>
                    </a:solidFill>
                    <a:latin typeface="CCSD_manrope Medium" panose="00000500000000000000" pitchFamily="2" charset="0"/>
                  </a:rPr>
                  <a:t> Art. 30 de la loi pour une </a:t>
                </a:r>
              </a:p>
              <a:p>
                <a:pPr algn="ctr"/>
                <a:r>
                  <a:rPr lang="fr-FR" sz="1100" dirty="0">
                    <a:solidFill>
                      <a:srgbClr val="00005F"/>
                    </a:solidFill>
                    <a:latin typeface="CCSD_manrope Medium" panose="00000500000000000000" pitchFamily="2" charset="0"/>
                  </a:rPr>
                  <a:t>république numérique </a:t>
                </a:r>
                <a:r>
                  <a:rPr lang="fr-FR" sz="1100" dirty="0">
                    <a:solidFill>
                      <a:srgbClr val="FF4600"/>
                    </a:solidFill>
                    <a:latin typeface="CCSD_manrope Medium" panose="00000500000000000000" pitchFamily="2" charset="0"/>
                  </a:rPr>
                  <a:t>]</a:t>
                </a:r>
              </a:p>
            </p:txBody>
          </p:sp>
        </p:grpSp>
        <p:grpSp>
          <p:nvGrpSpPr>
            <p:cNvPr id="19" name="Groupe 18">
              <a:extLst>
                <a:ext uri="{FF2B5EF4-FFF2-40B4-BE49-F238E27FC236}">
                  <a16:creationId xmlns:a16="http://schemas.microsoft.com/office/drawing/2014/main" id="{F4CB3D75-D4CC-4D0E-B743-894916249E86}"/>
                </a:ext>
              </a:extLst>
            </p:cNvPr>
            <p:cNvGrpSpPr/>
            <p:nvPr/>
          </p:nvGrpSpPr>
          <p:grpSpPr>
            <a:xfrm>
              <a:off x="1929323" y="1208851"/>
              <a:ext cx="8497134" cy="4656276"/>
              <a:chOff x="674111" y="1290823"/>
              <a:chExt cx="8497134" cy="4656276"/>
            </a:xfrm>
          </p:grpSpPr>
          <p:sp>
            <p:nvSpPr>
              <p:cNvPr id="20" name="ZoneTexte 19">
                <a:extLst>
                  <a:ext uri="{FF2B5EF4-FFF2-40B4-BE49-F238E27FC236}">
                    <a16:creationId xmlns:a16="http://schemas.microsoft.com/office/drawing/2014/main" id="{1D6A87E5-247F-47ED-AE14-9C86AAE6D2A6}"/>
                  </a:ext>
                </a:extLst>
              </p:cNvPr>
              <p:cNvSpPr txBox="1"/>
              <p:nvPr/>
            </p:nvSpPr>
            <p:spPr>
              <a:xfrm>
                <a:off x="2627586" y="3770026"/>
                <a:ext cx="468828"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Oui</a:t>
                </a:r>
              </a:p>
            </p:txBody>
          </p:sp>
          <p:sp>
            <p:nvSpPr>
              <p:cNvPr id="21" name="ZoneTexte 20">
                <a:extLst>
                  <a:ext uri="{FF2B5EF4-FFF2-40B4-BE49-F238E27FC236}">
                    <a16:creationId xmlns:a16="http://schemas.microsoft.com/office/drawing/2014/main" id="{B891C10E-AD96-4673-BC39-9089868E886B}"/>
                  </a:ext>
                </a:extLst>
              </p:cNvPr>
              <p:cNvSpPr txBox="1"/>
              <p:nvPr/>
            </p:nvSpPr>
            <p:spPr>
              <a:xfrm>
                <a:off x="3690623" y="2430946"/>
                <a:ext cx="797951"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Non</a:t>
                </a:r>
              </a:p>
            </p:txBody>
          </p:sp>
          <p:sp>
            <p:nvSpPr>
              <p:cNvPr id="22" name="ZoneTexte 21">
                <a:extLst>
                  <a:ext uri="{FF2B5EF4-FFF2-40B4-BE49-F238E27FC236}">
                    <a16:creationId xmlns:a16="http://schemas.microsoft.com/office/drawing/2014/main" id="{3A98A0D2-ED93-4027-8C40-9E76D48B52BF}"/>
                  </a:ext>
                </a:extLst>
              </p:cNvPr>
              <p:cNvSpPr txBox="1"/>
              <p:nvPr/>
            </p:nvSpPr>
            <p:spPr>
              <a:xfrm>
                <a:off x="840967" y="3770026"/>
                <a:ext cx="529047"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Non</a:t>
                </a:r>
              </a:p>
            </p:txBody>
          </p:sp>
          <p:sp>
            <p:nvSpPr>
              <p:cNvPr id="23" name="ZoneTexte 22">
                <a:extLst>
                  <a:ext uri="{FF2B5EF4-FFF2-40B4-BE49-F238E27FC236}">
                    <a16:creationId xmlns:a16="http://schemas.microsoft.com/office/drawing/2014/main" id="{6F170DC7-6133-422C-A8CF-DE201133F2F6}"/>
                  </a:ext>
                </a:extLst>
              </p:cNvPr>
              <p:cNvSpPr txBox="1"/>
              <p:nvPr/>
            </p:nvSpPr>
            <p:spPr>
              <a:xfrm>
                <a:off x="750648" y="2435012"/>
                <a:ext cx="646207" cy="307777"/>
              </a:xfrm>
              <a:prstGeom prst="rect">
                <a:avLst/>
              </a:prstGeom>
              <a:noFill/>
            </p:spPr>
            <p:txBody>
              <a:bodyPr wrap="square" rtlCol="0">
                <a:spAutoFit/>
              </a:bodyPr>
              <a:lstStyle/>
              <a:p>
                <a:pPr algn="ctr"/>
                <a:r>
                  <a:rPr lang="fr-FR" sz="1400" dirty="0">
                    <a:solidFill>
                      <a:srgbClr val="00005F"/>
                    </a:solidFill>
                    <a:latin typeface="CCSD_manrope Medium" panose="00000500000000000000" pitchFamily="2" charset="0"/>
                  </a:rPr>
                  <a:t>Oui</a:t>
                </a:r>
              </a:p>
            </p:txBody>
          </p:sp>
          <p:cxnSp>
            <p:nvCxnSpPr>
              <p:cNvPr id="24" name="Connecteur : en angle 23">
                <a:extLst>
                  <a:ext uri="{FF2B5EF4-FFF2-40B4-BE49-F238E27FC236}">
                    <a16:creationId xmlns:a16="http://schemas.microsoft.com/office/drawing/2014/main" id="{22BF63E1-217E-4938-8533-163D6CD0B100}"/>
                  </a:ext>
                </a:extLst>
              </p:cNvPr>
              <p:cNvCxnSpPr>
                <a:cxnSpLocks/>
              </p:cNvCxnSpPr>
              <p:nvPr/>
            </p:nvCxnSpPr>
            <p:spPr>
              <a:xfrm rot="16200000" flipV="1">
                <a:off x="864292" y="2981742"/>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F7FC4139-36F2-42A2-B2EE-676CE59DB368}"/>
                  </a:ext>
                </a:extLst>
              </p:cNvPr>
              <p:cNvSpPr txBox="1"/>
              <p:nvPr/>
            </p:nvSpPr>
            <p:spPr>
              <a:xfrm>
                <a:off x="674817" y="1290823"/>
                <a:ext cx="8496428" cy="892552"/>
              </a:xfrm>
              <a:prstGeom prst="rect">
                <a:avLst/>
              </a:prstGeom>
              <a:noFill/>
            </p:spPr>
            <p:txBody>
              <a:bodyPr wrap="square" rtlCol="0">
                <a:spAutoFit/>
              </a:bodyPr>
              <a:lstStyle/>
              <a:p>
                <a:pPr>
                  <a:spcAft>
                    <a:spcPts val="600"/>
                  </a:spcAft>
                </a:pPr>
                <a:r>
                  <a:rPr lang="fr-FR" sz="1400" dirty="0">
                    <a:solidFill>
                      <a:srgbClr val="00005F"/>
                    </a:solidFill>
                    <a:latin typeface="CCSD_manrope Light" panose="00000500000000000000" pitchFamily="2" charset="0"/>
                  </a:rPr>
                  <a:t> Mon travail  a-t-il donné lieu à une publication parue dans une revue publiée au moins une fois par an ?</a:t>
                </a:r>
                <a:r>
                  <a:rPr lang="fr-FR" sz="1400" b="1" dirty="0">
                    <a:solidFill>
                      <a:srgbClr val="FF4600"/>
                    </a:solidFill>
                    <a:latin typeface="CCSD_manrope Light" panose="00000500000000000000" pitchFamily="2" charset="0"/>
                  </a:rPr>
                  <a:t> +</a:t>
                </a:r>
              </a:p>
              <a:p>
                <a:pPr>
                  <a:spcAft>
                    <a:spcPts val="600"/>
                  </a:spcAft>
                </a:pPr>
                <a:r>
                  <a:rPr lang="fr-FR" sz="1400" dirty="0">
                    <a:solidFill>
                      <a:srgbClr val="00005F"/>
                    </a:solidFill>
                    <a:latin typeface="CCSD_manrope Light" panose="00000500000000000000" pitchFamily="2" charset="0"/>
                  </a:rPr>
                  <a:t>A-t-il été financé pour au moins 50 % sur des fonds publics ? </a:t>
                </a:r>
                <a:r>
                  <a:rPr lang="fr-FR" sz="1400" b="1" dirty="0">
                    <a:solidFill>
                      <a:srgbClr val="FF4600"/>
                    </a:solidFill>
                    <a:latin typeface="CCSD_manrope Light" panose="00000500000000000000" pitchFamily="2" charset="0"/>
                  </a:rPr>
                  <a:t>+</a:t>
                </a:r>
              </a:p>
              <a:p>
                <a:r>
                  <a:rPr lang="fr-FR" sz="1400" dirty="0">
                    <a:solidFill>
                      <a:srgbClr val="00005F"/>
                    </a:solidFill>
                    <a:latin typeface="CCSD_manrope Light" panose="00000500000000000000" pitchFamily="2" charset="0"/>
                  </a:rPr>
                  <a:t>S’agit-il d’une version finale du manuscrit acceptée pour publication ?</a:t>
                </a:r>
              </a:p>
            </p:txBody>
          </p:sp>
          <p:cxnSp>
            <p:nvCxnSpPr>
              <p:cNvPr id="26" name="Connecteur droit 25">
                <a:extLst>
                  <a:ext uri="{FF2B5EF4-FFF2-40B4-BE49-F238E27FC236}">
                    <a16:creationId xmlns:a16="http://schemas.microsoft.com/office/drawing/2014/main" id="{8BC02D39-19EC-443C-AC9F-F96D105A2ABF}"/>
                  </a:ext>
                </a:extLst>
              </p:cNvPr>
              <p:cNvCxnSpPr>
                <a:cxnSpLocks/>
              </p:cNvCxnSpPr>
              <p:nvPr/>
            </p:nvCxnSpPr>
            <p:spPr>
              <a:xfrm flipV="1">
                <a:off x="1105494" y="2183375"/>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96BA23D2-C242-4C4F-AF22-65F0AC25B7F6}"/>
                  </a:ext>
                </a:extLst>
              </p:cNvPr>
              <p:cNvSpPr txBox="1"/>
              <p:nvPr/>
            </p:nvSpPr>
            <p:spPr>
              <a:xfrm>
                <a:off x="3656856" y="3220855"/>
                <a:ext cx="3240357"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me réfère à la </a:t>
                </a:r>
                <a:r>
                  <a:rPr lang="fr-FR" sz="1400" dirty="0">
                    <a:solidFill>
                      <a:srgbClr val="00005F"/>
                    </a:solidFill>
                    <a:latin typeface="CCSD_manrope Medium" panose="00000500000000000000" pitchFamily="2" charset="0"/>
                  </a:rPr>
                  <a:t>politique de l’éditeur en matière d’</a:t>
                </a:r>
                <a:r>
                  <a:rPr lang="fr-FR" sz="1400" dirty="0" err="1">
                    <a:solidFill>
                      <a:srgbClr val="00005F"/>
                    </a:solidFill>
                    <a:latin typeface="CCSD_manrope Medium" panose="00000500000000000000" pitchFamily="2" charset="0"/>
                  </a:rPr>
                  <a:t>auto-archivage</a:t>
                </a:r>
                <a:r>
                  <a:rPr lang="fr-FR" sz="1400" dirty="0">
                    <a:solidFill>
                      <a:srgbClr val="00005F"/>
                    </a:solidFill>
                    <a:latin typeface="CCSD_manrope Medium" panose="00000500000000000000" pitchFamily="2" charset="0"/>
                  </a:rPr>
                  <a:t> </a:t>
                </a:r>
                <a:r>
                  <a:rPr lang="fr-FR" sz="1400" dirty="0">
                    <a:solidFill>
                      <a:srgbClr val="00005F"/>
                    </a:solidFill>
                    <a:latin typeface="CCSD_manrope Light" panose="00000500000000000000" pitchFamily="2" charset="0"/>
                  </a:rPr>
                  <a:t>[</a:t>
                </a:r>
                <a:r>
                  <a:rPr lang="fr-FR" sz="1400" dirty="0">
                    <a:solidFill>
                      <a:srgbClr val="FF4600"/>
                    </a:solidFill>
                    <a:latin typeface="CCSD_manrope Medium" panose="00000500000000000000" pitchFamily="2" charset="0"/>
                  </a:rPr>
                  <a:t>voir la politique des éditeurs</a:t>
                </a:r>
                <a:r>
                  <a:rPr lang="fr-FR" sz="1400" dirty="0">
                    <a:solidFill>
                      <a:srgbClr val="00005F"/>
                    </a:solidFill>
                    <a:latin typeface="CCSD_manrope Medium" panose="00000500000000000000" pitchFamily="2" charset="0"/>
                  </a:rPr>
                  <a:t>]</a:t>
                </a:r>
                <a:endParaRPr lang="fr-FR" sz="1400" dirty="0">
                  <a:solidFill>
                    <a:srgbClr val="FF4600"/>
                  </a:solidFill>
                  <a:latin typeface="CCSD_manrope Light" panose="00000500000000000000" pitchFamily="2" charset="0"/>
                </a:endParaRPr>
              </a:p>
            </p:txBody>
          </p:sp>
          <p:sp>
            <p:nvSpPr>
              <p:cNvPr id="53" name="ZoneTexte 52">
                <a:extLst>
                  <a:ext uri="{FF2B5EF4-FFF2-40B4-BE49-F238E27FC236}">
                    <a16:creationId xmlns:a16="http://schemas.microsoft.com/office/drawing/2014/main" id="{CB87B040-7B0D-41D7-8BCE-B7A90D1778C3}"/>
                  </a:ext>
                </a:extLst>
              </p:cNvPr>
              <p:cNvSpPr txBox="1"/>
              <p:nvPr/>
            </p:nvSpPr>
            <p:spPr>
              <a:xfrm>
                <a:off x="674111" y="3222943"/>
                <a:ext cx="2622705" cy="307777"/>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L’éditeur impose un embargo ?</a:t>
                </a:r>
              </a:p>
            </p:txBody>
          </p:sp>
          <p:sp>
            <p:nvSpPr>
              <p:cNvPr id="51" name="ZoneTexte 50">
                <a:extLst>
                  <a:ext uri="{FF2B5EF4-FFF2-40B4-BE49-F238E27FC236}">
                    <a16:creationId xmlns:a16="http://schemas.microsoft.com/office/drawing/2014/main" id="{ED52FEDC-B236-408B-8EE5-C4F91E25FB87}"/>
                  </a:ext>
                </a:extLst>
              </p:cNvPr>
              <p:cNvSpPr txBox="1"/>
              <p:nvPr/>
            </p:nvSpPr>
            <p:spPr>
              <a:xfrm>
                <a:off x="674111" y="4557956"/>
                <a:ext cx="2330464"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peux déposer et ma publication est visible immédiatement</a:t>
                </a:r>
              </a:p>
            </p:txBody>
          </p:sp>
          <p:sp>
            <p:nvSpPr>
              <p:cNvPr id="49" name="ZoneTexte 48">
                <a:extLst>
                  <a:ext uri="{FF2B5EF4-FFF2-40B4-BE49-F238E27FC236}">
                    <a16:creationId xmlns:a16="http://schemas.microsoft.com/office/drawing/2014/main" id="{3982D000-F1D0-4DA9-8797-D55C0882123B}"/>
                  </a:ext>
                </a:extLst>
              </p:cNvPr>
              <p:cNvSpPr txBox="1"/>
              <p:nvPr/>
            </p:nvSpPr>
            <p:spPr>
              <a:xfrm>
                <a:off x="3656856" y="4566222"/>
                <a:ext cx="3183925" cy="307777"/>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L’embargo ne peut dépasser</a:t>
                </a:r>
              </a:p>
            </p:txBody>
          </p:sp>
          <p:cxnSp>
            <p:nvCxnSpPr>
              <p:cNvPr id="31" name="Connecteur : en angle 30">
                <a:extLst>
                  <a:ext uri="{FF2B5EF4-FFF2-40B4-BE49-F238E27FC236}">
                    <a16:creationId xmlns:a16="http://schemas.microsoft.com/office/drawing/2014/main" id="{81611631-BA22-49DC-B672-87C31251AC85}"/>
                  </a:ext>
                </a:extLst>
              </p:cNvPr>
              <p:cNvCxnSpPr>
                <a:cxnSpLocks/>
              </p:cNvCxnSpPr>
              <p:nvPr/>
            </p:nvCxnSpPr>
            <p:spPr>
              <a:xfrm rot="16200000" flipV="1">
                <a:off x="3848400" y="2979924"/>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140E66F-8840-4FA0-BE08-544076999E2F}"/>
                  </a:ext>
                </a:extLst>
              </p:cNvPr>
              <p:cNvCxnSpPr>
                <a:cxnSpLocks/>
              </p:cNvCxnSpPr>
              <p:nvPr/>
            </p:nvCxnSpPr>
            <p:spPr>
              <a:xfrm rot="21600000" flipV="1">
                <a:off x="4089599" y="2185200"/>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F2629E7-4658-47A8-88E1-474FB4A95B85}"/>
                  </a:ext>
                </a:extLst>
              </p:cNvPr>
              <p:cNvCxnSpPr>
                <a:cxnSpLocks/>
              </p:cNvCxnSpPr>
              <p:nvPr/>
            </p:nvCxnSpPr>
            <p:spPr>
              <a:xfrm flipV="1">
                <a:off x="1105491" y="3530719"/>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AFC6DB08-D008-45A9-966B-C8A74C2918BA}"/>
                  </a:ext>
                </a:extLst>
              </p:cNvPr>
              <p:cNvCxnSpPr>
                <a:cxnSpLocks/>
              </p:cNvCxnSpPr>
              <p:nvPr/>
            </p:nvCxnSpPr>
            <p:spPr>
              <a:xfrm rot="16200000" flipV="1">
                <a:off x="864290" y="4320112"/>
                <a:ext cx="482400" cy="1"/>
              </a:xfrm>
              <a:prstGeom prst="bentConnector3">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99454F34-5124-45ED-933D-0568EA707596}"/>
                  </a:ext>
                </a:extLst>
              </p:cNvPr>
              <p:cNvCxnSpPr>
                <a:cxnSpLocks/>
              </p:cNvCxnSpPr>
              <p:nvPr/>
            </p:nvCxnSpPr>
            <p:spPr>
              <a:xfrm flipV="1">
                <a:off x="2862000" y="3530719"/>
                <a:ext cx="0" cy="239306"/>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18A4F19-8417-48CB-A2D7-8780151DE7BC}"/>
                  </a:ext>
                </a:extLst>
              </p:cNvPr>
              <p:cNvSpPr txBox="1"/>
              <p:nvPr/>
            </p:nvSpPr>
            <p:spPr>
              <a:xfrm>
                <a:off x="3656856" y="5208435"/>
                <a:ext cx="2451033"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6 mois pour les domaines des sciences, de la technique et de la médecine</a:t>
                </a:r>
              </a:p>
            </p:txBody>
          </p:sp>
          <p:sp>
            <p:nvSpPr>
              <p:cNvPr id="45" name="ZoneTexte 44">
                <a:extLst>
                  <a:ext uri="{FF2B5EF4-FFF2-40B4-BE49-F238E27FC236}">
                    <a16:creationId xmlns:a16="http://schemas.microsoft.com/office/drawing/2014/main" id="{39CDBF94-2647-46A3-BC14-92FDCA2CE5A6}"/>
                  </a:ext>
                </a:extLst>
              </p:cNvPr>
              <p:cNvSpPr txBox="1"/>
              <p:nvPr/>
            </p:nvSpPr>
            <p:spPr>
              <a:xfrm>
                <a:off x="6559197" y="5208435"/>
                <a:ext cx="2448265"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12 mois pour les domaines des sciences humaines et sociales</a:t>
                </a:r>
              </a:p>
            </p:txBody>
          </p:sp>
          <p:cxnSp>
            <p:nvCxnSpPr>
              <p:cNvPr id="38" name="Connecteur : en angle 37">
                <a:extLst>
                  <a:ext uri="{FF2B5EF4-FFF2-40B4-BE49-F238E27FC236}">
                    <a16:creationId xmlns:a16="http://schemas.microsoft.com/office/drawing/2014/main" id="{50B975E6-5E1A-4BF4-822A-D1632BBAD693}"/>
                  </a:ext>
                </a:extLst>
              </p:cNvPr>
              <p:cNvCxnSpPr>
                <a:cxnSpLocks/>
              </p:cNvCxnSpPr>
              <p:nvPr/>
            </p:nvCxnSpPr>
            <p:spPr>
              <a:xfrm rot="16200000" flipV="1">
                <a:off x="2738389" y="4196506"/>
                <a:ext cx="2412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ADD7624E-57E5-448C-9B32-AE718D18F27D}"/>
                  </a:ext>
                </a:extLst>
              </p:cNvPr>
              <p:cNvCxnSpPr>
                <a:cxnSpLocks/>
              </p:cNvCxnSpPr>
              <p:nvPr/>
            </p:nvCxnSpPr>
            <p:spPr>
              <a:xfrm rot="16200000" flipV="1">
                <a:off x="3959245" y="4440198"/>
                <a:ext cx="2484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372A714C-2EC9-485B-8B53-FF2BE1EA06A2}"/>
                  </a:ext>
                </a:extLst>
              </p:cNvPr>
              <p:cNvCxnSpPr>
                <a:cxnSpLocks/>
              </p:cNvCxnSpPr>
              <p:nvPr/>
            </p:nvCxnSpPr>
            <p:spPr>
              <a:xfrm>
                <a:off x="2858400" y="4317107"/>
                <a:ext cx="1224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1" name="Connecteur : en angle 40">
                <a:extLst>
                  <a:ext uri="{FF2B5EF4-FFF2-40B4-BE49-F238E27FC236}">
                    <a16:creationId xmlns:a16="http://schemas.microsoft.com/office/drawing/2014/main" id="{165A05C5-C1B3-492D-AEA3-6F364AEF33BA}"/>
                  </a:ext>
                </a:extLst>
              </p:cNvPr>
              <p:cNvCxnSpPr>
                <a:cxnSpLocks/>
              </p:cNvCxnSpPr>
              <p:nvPr/>
            </p:nvCxnSpPr>
            <p:spPr>
              <a:xfrm flipV="1">
                <a:off x="4082399" y="4876575"/>
                <a:ext cx="1" cy="259747"/>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C6605B4A-69B3-441C-95BA-93E4A35A0FB2}"/>
                  </a:ext>
                </a:extLst>
              </p:cNvPr>
              <p:cNvCxnSpPr>
                <a:cxnSpLocks/>
              </p:cNvCxnSpPr>
              <p:nvPr/>
            </p:nvCxnSpPr>
            <p:spPr>
              <a:xfrm rot="16200000" flipV="1">
                <a:off x="5526000" y="4992937"/>
                <a:ext cx="241200" cy="1"/>
              </a:xfrm>
              <a:prstGeom prst="bentConnector3">
                <a:avLst>
                  <a:gd name="adj1" fmla="val 5000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766343D3-2E2A-479C-AEDE-66DB449594CE}"/>
                  </a:ext>
                </a:extLst>
              </p:cNvPr>
              <p:cNvCxnSpPr>
                <a:cxnSpLocks/>
              </p:cNvCxnSpPr>
              <p:nvPr/>
            </p:nvCxnSpPr>
            <p:spPr>
              <a:xfrm rot="16200000" flipV="1">
                <a:off x="6791654" y="5187777"/>
                <a:ext cx="154293" cy="3599"/>
              </a:xfrm>
              <a:prstGeom prst="bentConnector3">
                <a:avLst>
                  <a:gd name="adj1" fmla="val 50000"/>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A7A871E-6363-4FB1-95D8-28A866ED734F}"/>
                  </a:ext>
                </a:extLst>
              </p:cNvPr>
              <p:cNvCxnSpPr>
                <a:cxnSpLocks/>
              </p:cNvCxnSpPr>
              <p:nvPr/>
            </p:nvCxnSpPr>
            <p:spPr>
              <a:xfrm>
                <a:off x="5646599" y="5112429"/>
                <a:ext cx="1224000" cy="0"/>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83" name="Groupe 82">
              <a:extLst>
                <a:ext uri="{FF2B5EF4-FFF2-40B4-BE49-F238E27FC236}">
                  <a16:creationId xmlns:a16="http://schemas.microsoft.com/office/drawing/2014/main" id="{1431E595-3972-47D8-BEB9-E7C2F8FA267B}"/>
                </a:ext>
              </a:extLst>
            </p:cNvPr>
            <p:cNvGrpSpPr/>
            <p:nvPr/>
          </p:nvGrpSpPr>
          <p:grpSpPr>
            <a:xfrm>
              <a:off x="1929323" y="5311256"/>
              <a:ext cx="2330464" cy="734400"/>
              <a:chOff x="786323" y="5502600"/>
              <a:chExt cx="2330464" cy="734400"/>
            </a:xfrm>
          </p:grpSpPr>
          <p:sp>
            <p:nvSpPr>
              <p:cNvPr id="72" name="Rectangle 71">
                <a:extLst>
                  <a:ext uri="{FF2B5EF4-FFF2-40B4-BE49-F238E27FC236}">
                    <a16:creationId xmlns:a16="http://schemas.microsoft.com/office/drawing/2014/main" id="{CAF2A66F-C479-45BD-8316-BC4312D35FD3}"/>
                  </a:ext>
                </a:extLst>
              </p:cNvPr>
              <p:cNvSpPr/>
              <p:nvPr/>
            </p:nvSpPr>
            <p:spPr>
              <a:xfrm>
                <a:off x="786323" y="5502600"/>
                <a:ext cx="2330464" cy="734400"/>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2" name="Groupe 81">
                <a:extLst>
                  <a:ext uri="{FF2B5EF4-FFF2-40B4-BE49-F238E27FC236}">
                    <a16:creationId xmlns:a16="http://schemas.microsoft.com/office/drawing/2014/main" id="{EBD803F8-210F-40F6-A332-99A9BDCB162A}"/>
                  </a:ext>
                </a:extLst>
              </p:cNvPr>
              <p:cNvGrpSpPr/>
              <p:nvPr/>
            </p:nvGrpSpPr>
            <p:grpSpPr>
              <a:xfrm>
                <a:off x="1036916" y="5643595"/>
                <a:ext cx="1973043" cy="430887"/>
                <a:chOff x="1057459" y="5702151"/>
                <a:chExt cx="1973043" cy="430887"/>
              </a:xfrm>
            </p:grpSpPr>
            <p:sp>
              <p:nvSpPr>
                <p:cNvPr id="75" name="ZoneTexte 74">
                  <a:extLst>
                    <a:ext uri="{FF2B5EF4-FFF2-40B4-BE49-F238E27FC236}">
                      <a16:creationId xmlns:a16="http://schemas.microsoft.com/office/drawing/2014/main" id="{471ED9FB-20B4-4B63-8BEB-FF6152B290B1}"/>
                    </a:ext>
                  </a:extLst>
                </p:cNvPr>
                <p:cNvSpPr txBox="1"/>
                <p:nvPr/>
              </p:nvSpPr>
              <p:spPr>
                <a:xfrm>
                  <a:off x="1283416" y="5702151"/>
                  <a:ext cx="1747086" cy="430887"/>
                </a:xfrm>
                <a:prstGeom prst="rect">
                  <a:avLst/>
                </a:prstGeom>
                <a:noFill/>
              </p:spPr>
              <p:txBody>
                <a:bodyPr wrap="square" rtlCol="0">
                  <a:spAutoFit/>
                </a:bodyPr>
                <a:lstStyle/>
                <a:p>
                  <a:pPr algn="ctr"/>
                  <a:r>
                    <a:rPr lang="fr-FR" sz="1100" dirty="0">
                      <a:solidFill>
                        <a:srgbClr val="FF4600"/>
                      </a:solidFill>
                      <a:latin typeface="CCSD_manrope Medium" panose="00000500000000000000" pitchFamily="2" charset="0"/>
                    </a:rPr>
                    <a:t>[</a:t>
                  </a:r>
                  <a:r>
                    <a:rPr lang="fr-FR" sz="1100" dirty="0">
                      <a:solidFill>
                        <a:srgbClr val="00005F"/>
                      </a:solidFill>
                      <a:latin typeface="CCSD_manrope Medium" panose="00000500000000000000" pitchFamily="2" charset="0"/>
                    </a:rPr>
                    <a:t> Source : loi pour une république numérique </a:t>
                  </a:r>
                  <a:r>
                    <a:rPr lang="fr-FR" sz="1100" dirty="0">
                      <a:solidFill>
                        <a:srgbClr val="FF4600"/>
                      </a:solidFill>
                      <a:latin typeface="CCSD_manrope Medium" panose="00000500000000000000" pitchFamily="2" charset="0"/>
                    </a:rPr>
                    <a:t>]</a:t>
                  </a:r>
                </a:p>
              </p:txBody>
            </p:sp>
            <p:pic>
              <p:nvPicPr>
                <p:cNvPr id="76" name="Graphique 75">
                  <a:extLst>
                    <a:ext uri="{FF2B5EF4-FFF2-40B4-BE49-F238E27FC236}">
                      <a16:creationId xmlns:a16="http://schemas.microsoft.com/office/drawing/2014/main" id="{290A0919-84D8-4743-8C8A-0C86267F3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7459" y="5737556"/>
                  <a:ext cx="190800" cy="190800"/>
                </a:xfrm>
                <a:prstGeom prst="rect">
                  <a:avLst/>
                </a:prstGeom>
              </p:spPr>
            </p:pic>
          </p:grpSp>
        </p:grpSp>
      </p:grpSp>
      <p:sp>
        <p:nvSpPr>
          <p:cNvPr id="3" name="Rectangle 2">
            <a:hlinkClick r:id="rId6" action="ppaction://hlinksldjump"/>
            <a:extLst>
              <a:ext uri="{FF2B5EF4-FFF2-40B4-BE49-F238E27FC236}">
                <a16:creationId xmlns:a16="http://schemas.microsoft.com/office/drawing/2014/main" id="{AB8E50D5-FE57-4205-92DF-08CFB6C25754}"/>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16" name="Graphique 115">
            <a:hlinkClick r:id="rId7" action="ppaction://hlinksldjump"/>
            <a:extLst>
              <a:ext uri="{FF2B5EF4-FFF2-40B4-BE49-F238E27FC236}">
                <a16:creationId xmlns:a16="http://schemas.microsoft.com/office/drawing/2014/main" id="{4B7CBC69-44F2-46E9-BB44-B03231988D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1246247" y="6490098"/>
            <a:ext cx="284956" cy="284956"/>
          </a:xfrm>
          <a:prstGeom prst="rect">
            <a:avLst/>
          </a:prstGeom>
        </p:spPr>
      </p:pic>
      <p:cxnSp>
        <p:nvCxnSpPr>
          <p:cNvPr id="120" name="Connecteur droit 119">
            <a:extLst>
              <a:ext uri="{FF2B5EF4-FFF2-40B4-BE49-F238E27FC236}">
                <a16:creationId xmlns:a16="http://schemas.microsoft.com/office/drawing/2014/main" id="{383637E0-5227-4924-B46F-A2E5D9617FBE}"/>
              </a:ext>
            </a:extLst>
          </p:cNvPr>
          <p:cNvCxnSpPr>
            <a:cxnSpLocks/>
          </p:cNvCxnSpPr>
          <p:nvPr/>
        </p:nvCxnSpPr>
        <p:spPr>
          <a:xfrm>
            <a:off x="1847431" y="1300956"/>
            <a:ext cx="0" cy="746919"/>
          </a:xfrm>
          <a:prstGeom prst="line">
            <a:avLst/>
          </a:prstGeom>
          <a:ln>
            <a:solidFill>
              <a:srgbClr val="FF4600"/>
            </a:solidFill>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1A428FDE-3EBD-4EC4-A2E1-5AE7CF11C1CE}"/>
              </a:ext>
            </a:extLst>
          </p:cNvPr>
          <p:cNvSpPr txBox="1"/>
          <p:nvPr/>
        </p:nvSpPr>
        <p:spPr>
          <a:xfrm>
            <a:off x="6311952" y="5991272"/>
            <a:ext cx="2556742" cy="738664"/>
          </a:xfrm>
          <a:prstGeom prst="rect">
            <a:avLst/>
          </a:prstGeom>
          <a:noFill/>
        </p:spPr>
        <p:txBody>
          <a:bodyPr wrap="square" rtlCol="0">
            <a:spAutoFit/>
          </a:bodyPr>
          <a:lstStyle/>
          <a:p>
            <a:r>
              <a:rPr lang="fr-FR" sz="1400" dirty="0">
                <a:solidFill>
                  <a:srgbClr val="00005F"/>
                </a:solidFill>
                <a:latin typeface="CCSD_manrope Light" panose="00000500000000000000" pitchFamily="2" charset="0"/>
              </a:rPr>
              <a:t>Je peux déposer mais ma publication sera visible qu’après la date de l’embargo </a:t>
            </a:r>
          </a:p>
        </p:txBody>
      </p:sp>
      <p:grpSp>
        <p:nvGrpSpPr>
          <p:cNvPr id="73" name="Groupe 72">
            <a:extLst>
              <a:ext uri="{FF2B5EF4-FFF2-40B4-BE49-F238E27FC236}">
                <a16:creationId xmlns:a16="http://schemas.microsoft.com/office/drawing/2014/main" id="{7D43F87D-59F2-4ABF-919C-18255781A17D}"/>
              </a:ext>
            </a:extLst>
          </p:cNvPr>
          <p:cNvGrpSpPr/>
          <p:nvPr/>
        </p:nvGrpSpPr>
        <p:grpSpPr>
          <a:xfrm flipH="1">
            <a:off x="8525052" y="6016747"/>
            <a:ext cx="1044627" cy="350070"/>
            <a:chOff x="5262920" y="6173818"/>
            <a:chExt cx="1187436" cy="350070"/>
          </a:xfrm>
        </p:grpSpPr>
        <p:cxnSp>
          <p:nvCxnSpPr>
            <p:cNvPr id="74" name="Connecteur : en angle 40">
              <a:extLst>
                <a:ext uri="{FF2B5EF4-FFF2-40B4-BE49-F238E27FC236}">
                  <a16:creationId xmlns:a16="http://schemas.microsoft.com/office/drawing/2014/main" id="{2895F41C-E731-4DC2-BCB9-C0F516ABFC80}"/>
                </a:ext>
              </a:extLst>
            </p:cNvPr>
            <p:cNvCxnSpPr>
              <a:cxnSpLocks/>
            </p:cNvCxnSpPr>
            <p:nvPr/>
          </p:nvCxnSpPr>
          <p:spPr>
            <a:xfrm flipV="1">
              <a:off x="5262920" y="6173818"/>
              <a:ext cx="0" cy="35007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77" name="Connecteur : en angle 40">
              <a:extLst>
                <a:ext uri="{FF2B5EF4-FFF2-40B4-BE49-F238E27FC236}">
                  <a16:creationId xmlns:a16="http://schemas.microsoft.com/office/drawing/2014/main" id="{94D379A0-2F57-4917-9760-9257D4FFB42A}"/>
                </a:ext>
              </a:extLst>
            </p:cNvPr>
            <p:cNvCxnSpPr>
              <a:cxnSpLocks/>
            </p:cNvCxnSpPr>
            <p:nvPr/>
          </p:nvCxnSpPr>
          <p:spPr>
            <a:xfrm flipH="1">
              <a:off x="5262920" y="6523888"/>
              <a:ext cx="1187436" cy="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78" name="Groupe 77">
            <a:extLst>
              <a:ext uri="{FF2B5EF4-FFF2-40B4-BE49-F238E27FC236}">
                <a16:creationId xmlns:a16="http://schemas.microsoft.com/office/drawing/2014/main" id="{5CD6F93C-3B5D-4561-95B1-2D1C7CB8AA08}"/>
              </a:ext>
            </a:extLst>
          </p:cNvPr>
          <p:cNvGrpSpPr/>
          <p:nvPr/>
        </p:nvGrpSpPr>
        <p:grpSpPr>
          <a:xfrm>
            <a:off x="5267324" y="6016747"/>
            <a:ext cx="1044627" cy="350070"/>
            <a:chOff x="5262920" y="6173818"/>
            <a:chExt cx="1187436" cy="350070"/>
          </a:xfrm>
        </p:grpSpPr>
        <p:cxnSp>
          <p:nvCxnSpPr>
            <p:cNvPr id="79" name="Connecteur : en angle 40">
              <a:extLst>
                <a:ext uri="{FF2B5EF4-FFF2-40B4-BE49-F238E27FC236}">
                  <a16:creationId xmlns:a16="http://schemas.microsoft.com/office/drawing/2014/main" id="{C4AC8484-D2F7-4061-A8C4-A06BE12BECA6}"/>
                </a:ext>
              </a:extLst>
            </p:cNvPr>
            <p:cNvCxnSpPr>
              <a:cxnSpLocks/>
            </p:cNvCxnSpPr>
            <p:nvPr/>
          </p:nvCxnSpPr>
          <p:spPr>
            <a:xfrm flipV="1">
              <a:off x="5262920" y="6173818"/>
              <a:ext cx="0" cy="35007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80" name="Connecteur : en angle 40">
              <a:extLst>
                <a:ext uri="{FF2B5EF4-FFF2-40B4-BE49-F238E27FC236}">
                  <a16:creationId xmlns:a16="http://schemas.microsoft.com/office/drawing/2014/main" id="{C78B0A60-FC36-43CA-BDAE-6FA5FC5EADE5}"/>
                </a:ext>
              </a:extLst>
            </p:cNvPr>
            <p:cNvCxnSpPr>
              <a:cxnSpLocks/>
            </p:cNvCxnSpPr>
            <p:nvPr/>
          </p:nvCxnSpPr>
          <p:spPr>
            <a:xfrm flipH="1">
              <a:off x="5262920" y="6523888"/>
              <a:ext cx="1187436" cy="0"/>
            </a:xfrm>
            <a:prstGeom prst="straightConnector1">
              <a:avLst/>
            </a:prstGeom>
            <a:ln>
              <a:solidFill>
                <a:srgbClr val="FF4600"/>
              </a:solidFill>
            </a:ln>
          </p:spPr>
          <p:style>
            <a:lnRef idx="1">
              <a:schemeClr val="accent1"/>
            </a:lnRef>
            <a:fillRef idx="0">
              <a:schemeClr val="accent1"/>
            </a:fillRef>
            <a:effectRef idx="0">
              <a:schemeClr val="accent1"/>
            </a:effectRef>
            <a:fontRef idx="minor">
              <a:schemeClr val="tx1"/>
            </a:fontRef>
          </p:style>
        </p:cxnSp>
      </p:grpSp>
      <p:sp>
        <p:nvSpPr>
          <p:cNvPr id="4" name="Rectangle 3">
            <a:hlinkClick r:id="rId7" action="ppaction://hlinksldjump"/>
            <a:extLst>
              <a:ext uri="{FF2B5EF4-FFF2-40B4-BE49-F238E27FC236}">
                <a16:creationId xmlns:a16="http://schemas.microsoft.com/office/drawing/2014/main" id="{FEDF0AB0-16CD-4E8C-8FD1-1EA02468CF00}"/>
              </a:ext>
            </a:extLst>
          </p:cNvPr>
          <p:cNvSpPr/>
          <p:nvPr/>
        </p:nvSpPr>
        <p:spPr>
          <a:xfrm>
            <a:off x="7191375" y="3429000"/>
            <a:ext cx="541137" cy="23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hlinkClick r:id="rId7" action="ppaction://hlinksldjump"/>
            <a:extLst>
              <a:ext uri="{FF2B5EF4-FFF2-40B4-BE49-F238E27FC236}">
                <a16:creationId xmlns:a16="http://schemas.microsoft.com/office/drawing/2014/main" id="{E30A8CEF-D91A-48FB-8681-469A8DA4DEE4}"/>
              </a:ext>
            </a:extLst>
          </p:cNvPr>
          <p:cNvSpPr/>
          <p:nvPr/>
        </p:nvSpPr>
        <p:spPr>
          <a:xfrm>
            <a:off x="4904533" y="3656668"/>
            <a:ext cx="1804234" cy="23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70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13D8190-557E-4CCE-9BAA-1459E42AB519}"/>
              </a:ext>
            </a:extLst>
          </p:cNvPr>
          <p:cNvSpPr>
            <a:spLocks noGrp="1"/>
          </p:cNvSpPr>
          <p:nvPr>
            <p:ph type="body" idx="10"/>
          </p:nvPr>
        </p:nvSpPr>
        <p:spPr/>
        <p:txBody>
          <a:bodyPr/>
          <a:lstStyle/>
          <a:p>
            <a:r>
              <a:rPr lang="fr-FR" dirty="0">
                <a:solidFill>
                  <a:srgbClr val="00005F"/>
                </a:solidFill>
                <a:latin typeface="CCSD_manrope Medium" panose="00000500000000000000" pitchFamily="2" charset="0"/>
              </a:rPr>
              <a:t>Réussir mon dépôt : Droit et publication</a:t>
            </a:r>
          </a:p>
        </p:txBody>
      </p:sp>
      <p:sp>
        <p:nvSpPr>
          <p:cNvPr id="7" name="Espace réservé du texte 6">
            <a:extLst>
              <a:ext uri="{FF2B5EF4-FFF2-40B4-BE49-F238E27FC236}">
                <a16:creationId xmlns:a16="http://schemas.microsoft.com/office/drawing/2014/main" id="{B93825E8-314C-4910-89D5-0EF1B36D3E91}"/>
              </a:ext>
            </a:extLst>
          </p:cNvPr>
          <p:cNvSpPr>
            <a:spLocks noGrp="1"/>
          </p:cNvSpPr>
          <p:nvPr>
            <p:ph type="body" idx="20"/>
          </p:nvPr>
        </p:nvSpPr>
        <p:spPr/>
        <p:txBody>
          <a:bodyPr/>
          <a:lstStyle/>
          <a:p>
            <a:r>
              <a:rPr lang="fr-FR" dirty="0"/>
              <a:t>4- Boîte à outils</a:t>
            </a:r>
          </a:p>
          <a:p>
            <a:endParaRPr lang="fr-FR" dirty="0"/>
          </a:p>
        </p:txBody>
      </p:sp>
      <p:sp>
        <p:nvSpPr>
          <p:cNvPr id="79" name="Rectangle 78">
            <a:hlinkClick r:id="rId2" action="ppaction://hlinksldjump"/>
            <a:extLst>
              <a:ext uri="{FF2B5EF4-FFF2-40B4-BE49-F238E27FC236}">
                <a16:creationId xmlns:a16="http://schemas.microsoft.com/office/drawing/2014/main" id="{6F515917-AB7C-41CF-B0C6-272611D9D6DD}"/>
              </a:ext>
            </a:extLst>
          </p:cNvPr>
          <p:cNvSpPr/>
          <p:nvPr/>
        </p:nvSpPr>
        <p:spPr>
          <a:xfrm>
            <a:off x="3590925" y="323851"/>
            <a:ext cx="2505075" cy="14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5" name="Groupe 4">
            <a:extLst>
              <a:ext uri="{FF2B5EF4-FFF2-40B4-BE49-F238E27FC236}">
                <a16:creationId xmlns:a16="http://schemas.microsoft.com/office/drawing/2014/main" id="{A0FC3674-1F24-49EC-91B8-21978A965839}"/>
              </a:ext>
            </a:extLst>
          </p:cNvPr>
          <p:cNvGrpSpPr/>
          <p:nvPr/>
        </p:nvGrpSpPr>
        <p:grpSpPr>
          <a:xfrm>
            <a:off x="1646583" y="1383055"/>
            <a:ext cx="9188676" cy="5249521"/>
            <a:chOff x="1632585" y="1176965"/>
            <a:chExt cx="9188676" cy="5249521"/>
          </a:xfrm>
        </p:grpSpPr>
        <p:grpSp>
          <p:nvGrpSpPr>
            <p:cNvPr id="181" name="Groupe 180">
              <a:extLst>
                <a:ext uri="{FF2B5EF4-FFF2-40B4-BE49-F238E27FC236}">
                  <a16:creationId xmlns:a16="http://schemas.microsoft.com/office/drawing/2014/main" id="{F4926D17-B4E5-4EAE-965D-DBC0690FC14B}"/>
                </a:ext>
              </a:extLst>
            </p:cNvPr>
            <p:cNvGrpSpPr/>
            <p:nvPr/>
          </p:nvGrpSpPr>
          <p:grpSpPr>
            <a:xfrm>
              <a:off x="6341181" y="2912230"/>
              <a:ext cx="4190238" cy="754361"/>
              <a:chOff x="6342252" y="2323860"/>
              <a:chExt cx="4188093" cy="754361"/>
            </a:xfrm>
          </p:grpSpPr>
          <p:sp>
            <p:nvSpPr>
              <p:cNvPr id="182" name="ZoneTexte 181">
                <a:extLst>
                  <a:ext uri="{FF2B5EF4-FFF2-40B4-BE49-F238E27FC236}">
                    <a16:creationId xmlns:a16="http://schemas.microsoft.com/office/drawing/2014/main" id="{D33D029E-6F7C-4E98-9200-1BE620FEE8C3}"/>
                  </a:ext>
                </a:extLst>
              </p:cNvPr>
              <p:cNvSpPr txBox="1"/>
              <p:nvPr/>
            </p:nvSpPr>
            <p:spPr>
              <a:xfrm>
                <a:off x="6456379" y="2437040"/>
                <a:ext cx="3458724"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Feuille de route du CNRS pour la science ouverte</a:t>
                </a:r>
              </a:p>
            </p:txBody>
          </p:sp>
          <p:pic>
            <p:nvPicPr>
              <p:cNvPr id="183" name="Graphique 182">
                <a:extLst>
                  <a:ext uri="{FF2B5EF4-FFF2-40B4-BE49-F238E27FC236}">
                    <a16:creationId xmlns:a16="http://schemas.microsoft.com/office/drawing/2014/main" id="{F5A12EBE-CA75-4320-8B79-93650FAC55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8379" y="2780770"/>
                <a:ext cx="128550" cy="128550"/>
              </a:xfrm>
              <a:prstGeom prst="rect">
                <a:avLst/>
              </a:prstGeom>
            </p:spPr>
          </p:pic>
          <p:sp>
            <p:nvSpPr>
              <p:cNvPr id="184" name="ZoneTexte 183">
                <a:hlinkClick r:id="rId5"/>
                <a:extLst>
                  <a:ext uri="{FF2B5EF4-FFF2-40B4-BE49-F238E27FC236}">
                    <a16:creationId xmlns:a16="http://schemas.microsoft.com/office/drawing/2014/main" id="{F39C0109-0D3E-496C-81B5-6B0154AEEF69}"/>
                  </a:ext>
                </a:extLst>
              </p:cNvPr>
              <p:cNvSpPr txBox="1"/>
              <p:nvPr/>
            </p:nvSpPr>
            <p:spPr>
              <a:xfrm>
                <a:off x="6592653" y="2714240"/>
                <a:ext cx="2093069"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bit.ly/feuille-de-route-</a:t>
                </a:r>
                <a:r>
                  <a:rPr lang="fr-FR" sz="1100" dirty="0" err="1">
                    <a:solidFill>
                      <a:srgbClr val="FF4600"/>
                    </a:solidFill>
                    <a:latin typeface="CCSD_manrope Light" panose="00000500000000000000" pitchFamily="2" charset="0"/>
                  </a:rPr>
                  <a:t>so</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cnrs</a:t>
                </a:r>
                <a:endParaRPr lang="fr-FR" sz="1100" dirty="0">
                  <a:solidFill>
                    <a:srgbClr val="FF4600"/>
                  </a:solidFill>
                  <a:latin typeface="CCSD_manrope Light" panose="00000500000000000000" pitchFamily="2" charset="0"/>
                </a:endParaRPr>
              </a:p>
            </p:txBody>
          </p:sp>
          <p:sp>
            <p:nvSpPr>
              <p:cNvPr id="185" name="Rectangle 184">
                <a:extLst>
                  <a:ext uri="{FF2B5EF4-FFF2-40B4-BE49-F238E27FC236}">
                    <a16:creationId xmlns:a16="http://schemas.microsoft.com/office/drawing/2014/main" id="{9E7F1275-8369-496F-AF14-9D7D44ED6B70}"/>
                  </a:ext>
                </a:extLst>
              </p:cNvPr>
              <p:cNvSpPr/>
              <p:nvPr/>
            </p:nvSpPr>
            <p:spPr>
              <a:xfrm>
                <a:off x="6342252" y="2323860"/>
                <a:ext cx="4188093" cy="754361"/>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 name="Groupe 2">
              <a:extLst>
                <a:ext uri="{FF2B5EF4-FFF2-40B4-BE49-F238E27FC236}">
                  <a16:creationId xmlns:a16="http://schemas.microsoft.com/office/drawing/2014/main" id="{9E6BCB15-69AE-47ED-BD55-3AE286CD6657}"/>
                </a:ext>
              </a:extLst>
            </p:cNvPr>
            <p:cNvGrpSpPr/>
            <p:nvPr/>
          </p:nvGrpSpPr>
          <p:grpSpPr>
            <a:xfrm>
              <a:off x="1632585" y="1176965"/>
              <a:ext cx="9188676" cy="5249521"/>
              <a:chOff x="1632585" y="1176965"/>
              <a:chExt cx="9188676" cy="5249521"/>
            </a:xfrm>
          </p:grpSpPr>
          <p:grpSp>
            <p:nvGrpSpPr>
              <p:cNvPr id="154" name="Groupe 153">
                <a:extLst>
                  <a:ext uri="{FF2B5EF4-FFF2-40B4-BE49-F238E27FC236}">
                    <a16:creationId xmlns:a16="http://schemas.microsoft.com/office/drawing/2014/main" id="{721F928F-3A06-4CC2-A2B7-461C99657787}"/>
                  </a:ext>
                </a:extLst>
              </p:cNvPr>
              <p:cNvGrpSpPr/>
              <p:nvPr/>
            </p:nvGrpSpPr>
            <p:grpSpPr>
              <a:xfrm>
                <a:off x="1632585" y="2305853"/>
                <a:ext cx="4558423" cy="2305523"/>
                <a:chOff x="838200" y="2964317"/>
                <a:chExt cx="4558423" cy="2305523"/>
              </a:xfrm>
            </p:grpSpPr>
            <p:sp>
              <p:nvSpPr>
                <p:cNvPr id="155" name="Rectangle 154">
                  <a:extLst>
                    <a:ext uri="{FF2B5EF4-FFF2-40B4-BE49-F238E27FC236}">
                      <a16:creationId xmlns:a16="http://schemas.microsoft.com/office/drawing/2014/main" id="{F89D6BCA-B791-4D52-B5D4-811388BF4633}"/>
                    </a:ext>
                  </a:extLst>
                </p:cNvPr>
                <p:cNvSpPr/>
                <p:nvPr/>
              </p:nvSpPr>
              <p:spPr>
                <a:xfrm>
                  <a:off x="838200" y="2964317"/>
                  <a:ext cx="4558423" cy="2305523"/>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ZoneTexte 155">
                  <a:extLst>
                    <a:ext uri="{FF2B5EF4-FFF2-40B4-BE49-F238E27FC236}">
                      <a16:creationId xmlns:a16="http://schemas.microsoft.com/office/drawing/2014/main" id="{BEF0D195-0D52-4647-AD04-BF748B57851A}"/>
                    </a:ext>
                  </a:extLst>
                </p:cNvPr>
                <p:cNvSpPr txBox="1"/>
                <p:nvPr/>
              </p:nvSpPr>
              <p:spPr>
                <a:xfrm>
                  <a:off x="959641" y="3068984"/>
                  <a:ext cx="2719404"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Connaître les politiques des éditeurs</a:t>
                  </a:r>
                </a:p>
              </p:txBody>
            </p:sp>
            <p:sp>
              <p:nvSpPr>
                <p:cNvPr id="162" name="ZoneTexte 161">
                  <a:extLst>
                    <a:ext uri="{FF2B5EF4-FFF2-40B4-BE49-F238E27FC236}">
                      <a16:creationId xmlns:a16="http://schemas.microsoft.com/office/drawing/2014/main" id="{10A04B08-9965-4846-A892-A3D1CF06372E}"/>
                    </a:ext>
                  </a:extLst>
                </p:cNvPr>
                <p:cNvSpPr txBox="1"/>
                <p:nvPr/>
              </p:nvSpPr>
              <p:spPr>
                <a:xfrm>
                  <a:off x="959427" y="4070026"/>
                  <a:ext cx="122119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SHERPA/</a:t>
                  </a:r>
                  <a:r>
                    <a:rPr lang="fr-FR" sz="1100" dirty="0" err="1">
                      <a:solidFill>
                        <a:srgbClr val="03198E"/>
                      </a:solidFill>
                      <a:latin typeface="CCSD_manrope Medium" panose="00000500000000000000" pitchFamily="2" charset="0"/>
                    </a:rPr>
                    <a:t>RoMEO</a:t>
                  </a:r>
                  <a:endParaRPr lang="fr-FR" sz="1100" dirty="0">
                    <a:solidFill>
                      <a:srgbClr val="03198E"/>
                    </a:solidFill>
                    <a:latin typeface="CCSD_manrope Medium" panose="00000500000000000000" pitchFamily="2" charset="0"/>
                  </a:endParaRPr>
                </a:p>
              </p:txBody>
            </p:sp>
            <p:pic>
              <p:nvPicPr>
                <p:cNvPr id="163" name="Graphique 162">
                  <a:extLst>
                    <a:ext uri="{FF2B5EF4-FFF2-40B4-BE49-F238E27FC236}">
                      <a16:creationId xmlns:a16="http://schemas.microsoft.com/office/drawing/2014/main" id="{B37876CA-7989-4832-8C15-3A627934E3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0619" y="4136557"/>
                  <a:ext cx="128550" cy="128550"/>
                </a:xfrm>
                <a:prstGeom prst="rect">
                  <a:avLst/>
                </a:prstGeom>
              </p:spPr>
            </p:pic>
            <p:sp>
              <p:nvSpPr>
                <p:cNvPr id="164" name="ZoneTexte 163">
                  <a:hlinkClick r:id="rId6"/>
                  <a:extLst>
                    <a:ext uri="{FF2B5EF4-FFF2-40B4-BE49-F238E27FC236}">
                      <a16:creationId xmlns:a16="http://schemas.microsoft.com/office/drawing/2014/main" id="{47E38E41-69F4-45C4-A8B2-8C9C5406595C}"/>
                    </a:ext>
                  </a:extLst>
                </p:cNvPr>
                <p:cNvSpPr txBox="1"/>
                <p:nvPr/>
              </p:nvSpPr>
              <p:spPr>
                <a:xfrm>
                  <a:off x="2244893" y="4070026"/>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bit.ly/sherpa-</a:t>
                  </a:r>
                  <a:r>
                    <a:rPr lang="fr-FR" sz="1100" dirty="0" err="1">
                      <a:solidFill>
                        <a:srgbClr val="FF4600"/>
                      </a:solidFill>
                      <a:latin typeface="CCSD_manrope Light" panose="00000500000000000000" pitchFamily="2" charset="0"/>
                    </a:rPr>
                    <a:t>romeo</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jisc</a:t>
                  </a:r>
                  <a:endParaRPr lang="fr-FR" sz="1100" dirty="0">
                    <a:solidFill>
                      <a:srgbClr val="FF4600"/>
                    </a:solidFill>
                    <a:latin typeface="CCSD_manrope Light" panose="00000500000000000000" pitchFamily="2" charset="0"/>
                  </a:endParaRPr>
                </a:p>
              </p:txBody>
            </p:sp>
            <p:sp>
              <p:nvSpPr>
                <p:cNvPr id="165" name="ZoneTexte 164">
                  <a:extLst>
                    <a:ext uri="{FF2B5EF4-FFF2-40B4-BE49-F238E27FC236}">
                      <a16:creationId xmlns:a16="http://schemas.microsoft.com/office/drawing/2014/main" id="{4710AE9F-2372-4147-AA63-0930880C94E5}"/>
                    </a:ext>
                  </a:extLst>
                </p:cNvPr>
                <p:cNvSpPr txBox="1"/>
                <p:nvPr/>
              </p:nvSpPr>
              <p:spPr>
                <a:xfrm>
                  <a:off x="959427" y="4347873"/>
                  <a:ext cx="151147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Journal Checker Tool</a:t>
                  </a:r>
                </a:p>
              </p:txBody>
            </p:sp>
            <p:pic>
              <p:nvPicPr>
                <p:cNvPr id="166" name="Graphique 165">
                  <a:extLst>
                    <a:ext uri="{FF2B5EF4-FFF2-40B4-BE49-F238E27FC236}">
                      <a16:creationId xmlns:a16="http://schemas.microsoft.com/office/drawing/2014/main" id="{0C092553-9205-4698-A9F4-255C6244D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898" y="4414403"/>
                  <a:ext cx="128550" cy="128550"/>
                </a:xfrm>
                <a:prstGeom prst="rect">
                  <a:avLst/>
                </a:prstGeom>
              </p:spPr>
            </p:pic>
            <p:sp>
              <p:nvSpPr>
                <p:cNvPr id="168" name="ZoneTexte 167">
                  <a:hlinkClick r:id="rId7"/>
                  <a:extLst>
                    <a:ext uri="{FF2B5EF4-FFF2-40B4-BE49-F238E27FC236}">
                      <a16:creationId xmlns:a16="http://schemas.microsoft.com/office/drawing/2014/main" id="{9745826B-1085-4307-88FC-8241990682B9}"/>
                    </a:ext>
                  </a:extLst>
                </p:cNvPr>
                <p:cNvSpPr txBox="1"/>
                <p:nvPr/>
              </p:nvSpPr>
              <p:spPr>
                <a:xfrm>
                  <a:off x="2535173" y="4347873"/>
                  <a:ext cx="2011265"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bit.ly/journal-checker-plan-s</a:t>
                  </a:r>
                </a:p>
              </p:txBody>
            </p:sp>
            <p:sp>
              <p:nvSpPr>
                <p:cNvPr id="169" name="ZoneTexte 168">
                  <a:extLst>
                    <a:ext uri="{FF2B5EF4-FFF2-40B4-BE49-F238E27FC236}">
                      <a16:creationId xmlns:a16="http://schemas.microsoft.com/office/drawing/2014/main" id="{F7452E51-E247-4E96-85E8-A7746F4392FB}"/>
                    </a:ext>
                  </a:extLst>
                </p:cNvPr>
                <p:cNvSpPr txBox="1"/>
                <p:nvPr/>
              </p:nvSpPr>
              <p:spPr>
                <a:xfrm>
                  <a:off x="959427" y="4626719"/>
                  <a:ext cx="147416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Compass To </a:t>
                  </a:r>
                  <a:r>
                    <a:rPr lang="fr-FR" sz="1100" dirty="0" err="1">
                      <a:solidFill>
                        <a:srgbClr val="03198E"/>
                      </a:solidFill>
                      <a:latin typeface="CCSD_manrope Medium" panose="00000500000000000000" pitchFamily="2" charset="0"/>
                    </a:rPr>
                    <a:t>Publish</a:t>
                  </a:r>
                  <a:endParaRPr lang="fr-FR" sz="1100" dirty="0">
                    <a:solidFill>
                      <a:srgbClr val="03198E"/>
                    </a:solidFill>
                    <a:latin typeface="CCSD_manrope Medium" panose="00000500000000000000" pitchFamily="2" charset="0"/>
                  </a:endParaRPr>
                </a:p>
              </p:txBody>
            </p:sp>
            <p:pic>
              <p:nvPicPr>
                <p:cNvPr id="170" name="Graphique 169">
                  <a:extLst>
                    <a:ext uri="{FF2B5EF4-FFF2-40B4-BE49-F238E27FC236}">
                      <a16:creationId xmlns:a16="http://schemas.microsoft.com/office/drawing/2014/main" id="{3D296104-9F59-4883-8017-4618E5D66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898" y="4699306"/>
                  <a:ext cx="128550" cy="128550"/>
                </a:xfrm>
                <a:prstGeom prst="rect">
                  <a:avLst/>
                </a:prstGeom>
              </p:spPr>
            </p:pic>
            <p:sp>
              <p:nvSpPr>
                <p:cNvPr id="171" name="ZoneTexte 170">
                  <a:hlinkClick r:id="rId8"/>
                  <a:extLst>
                    <a:ext uri="{FF2B5EF4-FFF2-40B4-BE49-F238E27FC236}">
                      <a16:creationId xmlns:a16="http://schemas.microsoft.com/office/drawing/2014/main" id="{D52164B6-BEFD-4BB5-8475-2A2DEA5448BE}"/>
                    </a:ext>
                  </a:extLst>
                </p:cNvPr>
                <p:cNvSpPr txBox="1"/>
                <p:nvPr/>
              </p:nvSpPr>
              <p:spPr>
                <a:xfrm>
                  <a:off x="2535173" y="4625719"/>
                  <a:ext cx="2307668"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a:t>
                  </a:r>
                  <a:r>
                    <a:rPr lang="fr-FR" sz="1100" dirty="0" err="1">
                      <a:solidFill>
                        <a:srgbClr val="FF4600"/>
                      </a:solidFill>
                      <a:latin typeface="CCSD_manrope Light" panose="00000500000000000000" pitchFamily="2" charset="0"/>
                    </a:rPr>
                    <a:t>compass</a:t>
                  </a:r>
                  <a:r>
                    <a:rPr lang="fr-FR" sz="1100" dirty="0">
                      <a:solidFill>
                        <a:srgbClr val="FF4600"/>
                      </a:solidFill>
                      <a:latin typeface="CCSD_manrope Light" panose="00000500000000000000" pitchFamily="2" charset="0"/>
                    </a:rPr>
                    <a:t>-to-</a:t>
                  </a:r>
                  <a:r>
                    <a:rPr lang="fr-FR" sz="1100" dirty="0" err="1">
                      <a:solidFill>
                        <a:srgbClr val="FF4600"/>
                      </a:solidFill>
                      <a:latin typeface="CCSD_manrope Light" panose="00000500000000000000" pitchFamily="2" charset="0"/>
                    </a:rPr>
                    <a:t>publish</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uliege</a:t>
                  </a:r>
                  <a:endParaRPr lang="fr-FR" sz="1100" dirty="0">
                    <a:solidFill>
                      <a:srgbClr val="FF4600"/>
                    </a:solidFill>
                    <a:latin typeface="CCSD_manrope Light" panose="00000500000000000000" pitchFamily="2" charset="0"/>
                  </a:endParaRPr>
                </a:p>
              </p:txBody>
            </p:sp>
            <p:sp>
              <p:nvSpPr>
                <p:cNvPr id="172" name="ZoneTexte 171">
                  <a:extLst>
                    <a:ext uri="{FF2B5EF4-FFF2-40B4-BE49-F238E27FC236}">
                      <a16:creationId xmlns:a16="http://schemas.microsoft.com/office/drawing/2014/main" id="{EBC3833A-0F85-438A-B0DB-22128212152E}"/>
                    </a:ext>
                  </a:extLst>
                </p:cNvPr>
                <p:cNvSpPr txBox="1"/>
                <p:nvPr/>
              </p:nvSpPr>
              <p:spPr>
                <a:xfrm>
                  <a:off x="957966" y="4893075"/>
                  <a:ext cx="226881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Choo-Choo-</a:t>
                  </a:r>
                  <a:r>
                    <a:rPr lang="fr-FR" sz="1100" dirty="0" err="1">
                      <a:solidFill>
                        <a:srgbClr val="03198E"/>
                      </a:solidFill>
                      <a:latin typeface="CCSD_manrope Medium" panose="00000500000000000000" pitchFamily="2" charset="0"/>
                    </a:rPr>
                    <a:t>Choose</a:t>
                  </a:r>
                  <a:r>
                    <a:rPr lang="fr-FR" sz="1100" dirty="0">
                      <a:solidFill>
                        <a:srgbClr val="03198E"/>
                      </a:solidFill>
                      <a:latin typeface="CCSD_manrope Medium" panose="00000500000000000000" pitchFamily="2" charset="0"/>
                    </a:rPr>
                    <a:t> </a:t>
                  </a:r>
                  <a:r>
                    <a:rPr lang="fr-FR" sz="1100" dirty="0" err="1">
                      <a:solidFill>
                        <a:srgbClr val="03198E"/>
                      </a:solidFill>
                      <a:latin typeface="CCSD_manrope Medium" panose="00000500000000000000" pitchFamily="2" charset="0"/>
                    </a:rPr>
                    <a:t>your</a:t>
                  </a:r>
                  <a:r>
                    <a:rPr lang="fr-FR" sz="1100" dirty="0">
                      <a:solidFill>
                        <a:srgbClr val="03198E"/>
                      </a:solidFill>
                      <a:latin typeface="CCSD_manrope Medium" panose="00000500000000000000" pitchFamily="2" charset="0"/>
                    </a:rPr>
                    <a:t> </a:t>
                  </a:r>
                  <a:r>
                    <a:rPr lang="fr-FR" sz="1100" dirty="0" err="1">
                      <a:solidFill>
                        <a:srgbClr val="03198E"/>
                      </a:solidFill>
                      <a:latin typeface="CCSD_manrope Medium" panose="00000500000000000000" pitchFamily="2" charset="0"/>
                    </a:rPr>
                    <a:t>license</a:t>
                  </a:r>
                  <a:endParaRPr lang="fr-FR" sz="1100" dirty="0">
                    <a:solidFill>
                      <a:srgbClr val="03198E"/>
                    </a:solidFill>
                    <a:latin typeface="CCSD_manrope Medium" panose="00000500000000000000" pitchFamily="2" charset="0"/>
                  </a:endParaRPr>
                </a:p>
              </p:txBody>
            </p:sp>
            <p:pic>
              <p:nvPicPr>
                <p:cNvPr id="173" name="Graphique 172">
                  <a:extLst>
                    <a:ext uri="{FF2B5EF4-FFF2-40B4-BE49-F238E27FC236}">
                      <a16:creationId xmlns:a16="http://schemas.microsoft.com/office/drawing/2014/main" id="{ABF4FAD2-2239-4AC4-AADD-EBD74D3616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8246" y="4970093"/>
                  <a:ext cx="128550" cy="128550"/>
                </a:xfrm>
                <a:prstGeom prst="rect">
                  <a:avLst/>
                </a:prstGeom>
              </p:spPr>
            </p:pic>
            <p:sp>
              <p:nvSpPr>
                <p:cNvPr id="174" name="ZoneTexte 173">
                  <a:hlinkClick r:id="rId9"/>
                  <a:extLst>
                    <a:ext uri="{FF2B5EF4-FFF2-40B4-BE49-F238E27FC236}">
                      <a16:creationId xmlns:a16="http://schemas.microsoft.com/office/drawing/2014/main" id="{F07AAADB-8079-4DC0-8D2A-40548D2C4898}"/>
                    </a:ext>
                  </a:extLst>
                </p:cNvPr>
                <p:cNvSpPr txBox="1"/>
                <p:nvPr/>
              </p:nvSpPr>
              <p:spPr>
                <a:xfrm>
                  <a:off x="3329830" y="4903563"/>
                  <a:ext cx="1858655"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a:t>
                  </a:r>
                  <a:r>
                    <a:rPr lang="fr-FR" sz="1100" dirty="0" err="1">
                      <a:solidFill>
                        <a:srgbClr val="FF4600"/>
                      </a:solidFill>
                      <a:latin typeface="CCSD_manrope Light" panose="00000500000000000000" pitchFamily="2" charset="0"/>
                    </a:rPr>
                    <a:t>choose-your-license</a:t>
                  </a:r>
                  <a:endParaRPr lang="fr-FR" sz="1100" dirty="0">
                    <a:solidFill>
                      <a:srgbClr val="FF4600"/>
                    </a:solidFill>
                    <a:latin typeface="CCSD_manrope Light" panose="00000500000000000000" pitchFamily="2" charset="0"/>
                  </a:endParaRPr>
                </a:p>
              </p:txBody>
            </p:sp>
            <p:sp>
              <p:nvSpPr>
                <p:cNvPr id="175" name="ZoneTexte 174">
                  <a:extLst>
                    <a:ext uri="{FF2B5EF4-FFF2-40B4-BE49-F238E27FC236}">
                      <a16:creationId xmlns:a16="http://schemas.microsoft.com/office/drawing/2014/main" id="{332BB0CA-0C15-44C3-B76D-D50ABBAF6512}"/>
                    </a:ext>
                  </a:extLst>
                </p:cNvPr>
                <p:cNvSpPr txBox="1"/>
                <p:nvPr/>
              </p:nvSpPr>
              <p:spPr>
                <a:xfrm>
                  <a:off x="959427" y="3792181"/>
                  <a:ext cx="113422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FAQ Couperin</a:t>
                  </a:r>
                </a:p>
              </p:txBody>
            </p:sp>
            <p:pic>
              <p:nvPicPr>
                <p:cNvPr id="176" name="Graphique 175">
                  <a:hlinkClick r:id="rId10"/>
                  <a:extLst>
                    <a:ext uri="{FF2B5EF4-FFF2-40B4-BE49-F238E27FC236}">
                      <a16:creationId xmlns:a16="http://schemas.microsoft.com/office/drawing/2014/main" id="{DF4D4572-5D8A-4DD8-A9B8-03FCFD963C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880" y="3866829"/>
                  <a:ext cx="128550" cy="128550"/>
                </a:xfrm>
                <a:prstGeom prst="rect">
                  <a:avLst/>
                </a:prstGeom>
              </p:spPr>
            </p:pic>
            <p:sp>
              <p:nvSpPr>
                <p:cNvPr id="177" name="ZoneTexte 176">
                  <a:hlinkClick r:id="rId10"/>
                  <a:extLst>
                    <a:ext uri="{FF2B5EF4-FFF2-40B4-BE49-F238E27FC236}">
                      <a16:creationId xmlns:a16="http://schemas.microsoft.com/office/drawing/2014/main" id="{B6457B5F-1762-4659-A113-827F93A2535D}"/>
                    </a:ext>
                  </a:extLst>
                </p:cNvPr>
                <p:cNvSpPr txBox="1"/>
                <p:nvPr/>
              </p:nvSpPr>
              <p:spPr>
                <a:xfrm>
                  <a:off x="2158966" y="3792179"/>
                  <a:ext cx="2011232"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https://bit.ly/FAQ-Couperin</a:t>
                  </a:r>
                </a:p>
              </p:txBody>
            </p:sp>
            <p:sp>
              <p:nvSpPr>
                <p:cNvPr id="178" name="ZoneTexte 177">
                  <a:extLst>
                    <a:ext uri="{FF2B5EF4-FFF2-40B4-BE49-F238E27FC236}">
                      <a16:creationId xmlns:a16="http://schemas.microsoft.com/office/drawing/2014/main" id="{95B02A94-ED3A-4874-B9C4-7A983A693D68}"/>
                    </a:ext>
                  </a:extLst>
                </p:cNvPr>
                <p:cNvSpPr txBox="1"/>
                <p:nvPr/>
              </p:nvSpPr>
              <p:spPr>
                <a:xfrm>
                  <a:off x="959427" y="3345058"/>
                  <a:ext cx="1287309" cy="430887"/>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Je publie, quels sont mes droits ?</a:t>
                  </a:r>
                </a:p>
              </p:txBody>
            </p:sp>
            <p:pic>
              <p:nvPicPr>
                <p:cNvPr id="179" name="Graphique 178">
                  <a:extLst>
                    <a:ext uri="{FF2B5EF4-FFF2-40B4-BE49-F238E27FC236}">
                      <a16:creationId xmlns:a16="http://schemas.microsoft.com/office/drawing/2014/main" id="{0A50879E-A639-4F64-8542-8E2005EAD5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819" y="3496226"/>
                  <a:ext cx="128550" cy="128550"/>
                </a:xfrm>
                <a:prstGeom prst="rect">
                  <a:avLst/>
                </a:prstGeom>
              </p:spPr>
            </p:pic>
            <p:sp>
              <p:nvSpPr>
                <p:cNvPr id="180" name="ZoneTexte 179">
                  <a:hlinkClick r:id="rId11"/>
                  <a:extLst>
                    <a:ext uri="{FF2B5EF4-FFF2-40B4-BE49-F238E27FC236}">
                      <a16:creationId xmlns:a16="http://schemas.microsoft.com/office/drawing/2014/main" id="{01E45311-E8D7-471A-AF45-329D278C1097}"/>
                    </a:ext>
                  </a:extLst>
                </p:cNvPr>
                <p:cNvSpPr txBox="1"/>
                <p:nvPr/>
              </p:nvSpPr>
              <p:spPr>
                <a:xfrm>
                  <a:off x="2277092" y="3429696"/>
                  <a:ext cx="2998303"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bit.ly/je-publie-mes-droits-ouvrir-la-science</a:t>
                  </a:r>
                </a:p>
              </p:txBody>
            </p:sp>
          </p:grpSp>
          <p:grpSp>
            <p:nvGrpSpPr>
              <p:cNvPr id="2" name="Groupe 1">
                <a:extLst>
                  <a:ext uri="{FF2B5EF4-FFF2-40B4-BE49-F238E27FC236}">
                    <a16:creationId xmlns:a16="http://schemas.microsoft.com/office/drawing/2014/main" id="{9E74BB6C-DDE4-4FD8-A18E-83CEB35B9674}"/>
                  </a:ext>
                </a:extLst>
              </p:cNvPr>
              <p:cNvGrpSpPr/>
              <p:nvPr/>
            </p:nvGrpSpPr>
            <p:grpSpPr>
              <a:xfrm>
                <a:off x="1632585" y="1176965"/>
                <a:ext cx="9188676" cy="5249521"/>
                <a:chOff x="1632585" y="1176965"/>
                <a:chExt cx="9188676" cy="5249521"/>
              </a:xfrm>
            </p:grpSpPr>
            <p:grpSp>
              <p:nvGrpSpPr>
                <p:cNvPr id="10" name="Groupe 9">
                  <a:extLst>
                    <a:ext uri="{FF2B5EF4-FFF2-40B4-BE49-F238E27FC236}">
                      <a16:creationId xmlns:a16="http://schemas.microsoft.com/office/drawing/2014/main" id="{E70CE4EE-290C-47DA-9D1E-7EFD5402A7B6}"/>
                    </a:ext>
                  </a:extLst>
                </p:cNvPr>
                <p:cNvGrpSpPr/>
                <p:nvPr/>
              </p:nvGrpSpPr>
              <p:grpSpPr>
                <a:xfrm>
                  <a:off x="1632585" y="1176965"/>
                  <a:ext cx="9188676" cy="5126563"/>
                  <a:chOff x="1640375" y="1092172"/>
                  <a:chExt cx="9188676" cy="5126563"/>
                </a:xfrm>
              </p:grpSpPr>
              <p:grpSp>
                <p:nvGrpSpPr>
                  <p:cNvPr id="49" name="Groupe 48">
                    <a:extLst>
                      <a:ext uri="{FF2B5EF4-FFF2-40B4-BE49-F238E27FC236}">
                        <a16:creationId xmlns:a16="http://schemas.microsoft.com/office/drawing/2014/main" id="{0CFA782C-916B-47C1-ACE7-15BD134FA510}"/>
                      </a:ext>
                    </a:extLst>
                  </p:cNvPr>
                  <p:cNvGrpSpPr/>
                  <p:nvPr/>
                </p:nvGrpSpPr>
                <p:grpSpPr>
                  <a:xfrm>
                    <a:off x="1827823" y="1658412"/>
                    <a:ext cx="9001228" cy="4560323"/>
                    <a:chOff x="690821" y="1577067"/>
                    <a:chExt cx="9001228" cy="4560323"/>
                  </a:xfrm>
                </p:grpSpPr>
                <p:grpSp>
                  <p:nvGrpSpPr>
                    <p:cNvPr id="157" name="Groupe 156">
                      <a:extLst>
                        <a:ext uri="{FF2B5EF4-FFF2-40B4-BE49-F238E27FC236}">
                          <a16:creationId xmlns:a16="http://schemas.microsoft.com/office/drawing/2014/main" id="{03B84A17-7A04-40E5-A4CF-1B9DB4BCAACE}"/>
                        </a:ext>
                      </a:extLst>
                    </p:cNvPr>
                    <p:cNvGrpSpPr/>
                    <p:nvPr/>
                  </p:nvGrpSpPr>
                  <p:grpSpPr>
                    <a:xfrm>
                      <a:off x="690821" y="4702324"/>
                      <a:ext cx="8395751" cy="1435066"/>
                      <a:chOff x="540000" y="4953174"/>
                      <a:chExt cx="8395751" cy="1435066"/>
                    </a:xfrm>
                    <a:solidFill>
                      <a:schemeClr val="bg1"/>
                    </a:solidFill>
                  </p:grpSpPr>
                  <p:sp>
                    <p:nvSpPr>
                      <p:cNvPr id="9" name="ZoneTexte 8">
                        <a:extLst>
                          <a:ext uri="{FF2B5EF4-FFF2-40B4-BE49-F238E27FC236}">
                            <a16:creationId xmlns:a16="http://schemas.microsoft.com/office/drawing/2014/main" id="{232E46ED-28CE-46B9-A946-7A11E2125896}"/>
                          </a:ext>
                        </a:extLst>
                      </p:cNvPr>
                      <p:cNvSpPr txBox="1"/>
                      <p:nvPr/>
                    </p:nvSpPr>
                    <p:spPr>
                      <a:xfrm>
                        <a:off x="540000" y="4953174"/>
                        <a:ext cx="812600"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Glossaire</a:t>
                        </a:r>
                      </a:p>
                    </p:txBody>
                  </p:sp>
                  <p:sp>
                    <p:nvSpPr>
                      <p:cNvPr id="103" name="ZoneTexte 102">
                        <a:extLst>
                          <a:ext uri="{FF2B5EF4-FFF2-40B4-BE49-F238E27FC236}">
                            <a16:creationId xmlns:a16="http://schemas.microsoft.com/office/drawing/2014/main" id="{17BF8380-334A-47D5-B3F4-1F6C71997260}"/>
                          </a:ext>
                        </a:extLst>
                      </p:cNvPr>
                      <p:cNvSpPr txBox="1"/>
                      <p:nvPr/>
                    </p:nvSpPr>
                    <p:spPr>
                      <a:xfrm>
                        <a:off x="540000" y="5287863"/>
                        <a:ext cx="198344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Manuscrit soumis à l’éditeur</a:t>
                        </a:r>
                      </a:p>
                    </p:txBody>
                  </p:sp>
                  <p:sp>
                    <p:nvSpPr>
                      <p:cNvPr id="104" name="ZoneTexte 103">
                        <a:extLst>
                          <a:ext uri="{FF2B5EF4-FFF2-40B4-BE49-F238E27FC236}">
                            <a16:creationId xmlns:a16="http://schemas.microsoft.com/office/drawing/2014/main" id="{5BAD31F8-4D1E-4288-ABC5-D2FED4EC5E89}"/>
                          </a:ext>
                        </a:extLst>
                      </p:cNvPr>
                      <p:cNvSpPr txBox="1"/>
                      <p:nvPr/>
                    </p:nvSpPr>
                    <p:spPr>
                      <a:xfrm>
                        <a:off x="540000" y="5671462"/>
                        <a:ext cx="321688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Dernière version du manuscrit avant publication</a:t>
                        </a:r>
                      </a:p>
                    </p:txBody>
                  </p:sp>
                  <p:sp>
                    <p:nvSpPr>
                      <p:cNvPr id="105" name="ZoneTexte 104">
                        <a:extLst>
                          <a:ext uri="{FF2B5EF4-FFF2-40B4-BE49-F238E27FC236}">
                            <a16:creationId xmlns:a16="http://schemas.microsoft.com/office/drawing/2014/main" id="{527BF877-018E-41D3-9D37-2B067AA5B12D}"/>
                          </a:ext>
                        </a:extLst>
                      </p:cNvPr>
                      <p:cNvSpPr txBox="1"/>
                      <p:nvPr/>
                    </p:nvSpPr>
                    <p:spPr>
                      <a:xfrm>
                        <a:off x="540000" y="6057381"/>
                        <a:ext cx="1202649"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Version publiée</a:t>
                        </a:r>
                      </a:p>
                    </p:txBody>
                  </p:sp>
                  <p:sp>
                    <p:nvSpPr>
                      <p:cNvPr id="107" name="ZoneTexte 106">
                        <a:extLst>
                          <a:ext uri="{FF2B5EF4-FFF2-40B4-BE49-F238E27FC236}">
                            <a16:creationId xmlns:a16="http://schemas.microsoft.com/office/drawing/2014/main" id="{FDF9B5E3-3E24-4D4D-A480-8D12CF9A8DFA}"/>
                          </a:ext>
                        </a:extLst>
                      </p:cNvPr>
                      <p:cNvSpPr txBox="1"/>
                      <p:nvPr/>
                    </p:nvSpPr>
                    <p:spPr>
                      <a:xfrm>
                        <a:off x="4059443" y="5218613"/>
                        <a:ext cx="3068593" cy="400110"/>
                      </a:xfrm>
                      <a:prstGeom prst="rect">
                        <a:avLst/>
                      </a:prstGeom>
                      <a:grpFill/>
                    </p:spPr>
                    <p:txBody>
                      <a:bodyPr wrap="square" rtlCol="0">
                        <a:spAutoFit/>
                      </a:bodyPr>
                      <a:lstStyle/>
                      <a:p>
                        <a:r>
                          <a:rPr lang="fr-FR" sz="1000" dirty="0">
                            <a:solidFill>
                              <a:srgbClr val="03198E"/>
                            </a:solidFill>
                            <a:latin typeface="CCSD_manrope Light" panose="00000500000000000000" pitchFamily="2" charset="0"/>
                          </a:rPr>
                          <a:t>prépublication / version soumise</a:t>
                        </a:r>
                      </a:p>
                      <a:p>
                        <a:r>
                          <a:rPr lang="fr-FR" sz="1000" i="1" dirty="0" err="1">
                            <a:solidFill>
                              <a:srgbClr val="03198E"/>
                            </a:solidFill>
                            <a:latin typeface="CCSD_manrope Light" panose="00000500000000000000" pitchFamily="2" charset="0"/>
                          </a:rPr>
                          <a:t>preprint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submitted</a:t>
                        </a:r>
                        <a:r>
                          <a:rPr lang="fr-FR" sz="1000" i="1" dirty="0">
                            <a:solidFill>
                              <a:srgbClr val="03198E"/>
                            </a:solidFill>
                            <a:latin typeface="CCSD_manrope Light" panose="00000500000000000000" pitchFamily="2" charset="0"/>
                          </a:rPr>
                          <a:t> version</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work</a:t>
                        </a:r>
                        <a:r>
                          <a:rPr lang="fr-FR" sz="1000" i="1" dirty="0">
                            <a:solidFill>
                              <a:srgbClr val="03198E"/>
                            </a:solidFill>
                            <a:latin typeface="CCSD_manrope Light" panose="00000500000000000000" pitchFamily="2" charset="0"/>
                          </a:rPr>
                          <a:t> in </a:t>
                        </a:r>
                        <a:r>
                          <a:rPr lang="fr-FR" sz="1000" i="1" dirty="0" err="1">
                            <a:solidFill>
                              <a:srgbClr val="03198E"/>
                            </a:solidFill>
                            <a:latin typeface="CCSD_manrope Light" panose="00000500000000000000" pitchFamily="2" charset="0"/>
                          </a:rPr>
                          <a:t>progress</a:t>
                        </a:r>
                        <a:endParaRPr lang="fr-FR" sz="1000" i="1" dirty="0">
                          <a:solidFill>
                            <a:srgbClr val="03198E"/>
                          </a:solidFill>
                          <a:latin typeface="CCSD_manrope Light" panose="00000500000000000000" pitchFamily="2" charset="0"/>
                        </a:endParaRPr>
                      </a:p>
                    </p:txBody>
                  </p:sp>
                  <p:sp>
                    <p:nvSpPr>
                      <p:cNvPr id="108" name="ZoneTexte 107">
                        <a:extLst>
                          <a:ext uri="{FF2B5EF4-FFF2-40B4-BE49-F238E27FC236}">
                            <a16:creationId xmlns:a16="http://schemas.microsoft.com/office/drawing/2014/main" id="{6D4C9DAE-4458-4F0D-9CF6-B78E9AF19162}"/>
                          </a:ext>
                        </a:extLst>
                      </p:cNvPr>
                      <p:cNvSpPr txBox="1"/>
                      <p:nvPr/>
                    </p:nvSpPr>
                    <p:spPr>
                      <a:xfrm>
                        <a:off x="4059441" y="5602211"/>
                        <a:ext cx="4876310" cy="400110"/>
                      </a:xfrm>
                      <a:prstGeom prst="rect">
                        <a:avLst/>
                      </a:prstGeom>
                      <a:grpFill/>
                    </p:spPr>
                    <p:txBody>
                      <a:bodyPr wrap="square" rtlCol="0">
                        <a:spAutoFit/>
                      </a:bodyPr>
                      <a:lstStyle/>
                      <a:p>
                        <a:r>
                          <a:rPr lang="fr-FR" sz="1000" dirty="0" err="1">
                            <a:solidFill>
                              <a:srgbClr val="03198E"/>
                            </a:solidFill>
                            <a:latin typeface="CCSD_manrope Light" panose="00000500000000000000" pitchFamily="2" charset="0"/>
                          </a:rPr>
                          <a:t>postpublication</a:t>
                        </a:r>
                        <a:r>
                          <a:rPr lang="fr-FR" sz="1000" dirty="0">
                            <a:solidFill>
                              <a:srgbClr val="03198E"/>
                            </a:solidFill>
                            <a:latin typeface="CCSD_manrope Light" panose="00000500000000000000" pitchFamily="2" charset="0"/>
                          </a:rPr>
                          <a:t> / version acceptée</a:t>
                        </a:r>
                      </a:p>
                      <a:p>
                        <a:r>
                          <a:rPr lang="fr-FR" sz="1000" i="1" dirty="0" err="1">
                            <a:solidFill>
                              <a:srgbClr val="03198E"/>
                            </a:solidFill>
                            <a:latin typeface="CCSD_manrope Light" panose="00000500000000000000" pitchFamily="2" charset="0"/>
                          </a:rPr>
                          <a:t>postprint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author-accepted</a:t>
                        </a:r>
                        <a:r>
                          <a:rPr lang="fr-FR" sz="1000" i="1" dirty="0">
                            <a:solidFill>
                              <a:srgbClr val="03198E"/>
                            </a:solidFill>
                            <a:latin typeface="CCSD_manrope Light" panose="00000500000000000000" pitchFamily="2" charset="0"/>
                          </a:rPr>
                          <a:t> </a:t>
                        </a:r>
                        <a:r>
                          <a:rPr lang="fr-FR" sz="1000" i="1" err="1">
                            <a:solidFill>
                              <a:srgbClr val="03198E"/>
                            </a:solidFill>
                            <a:latin typeface="CCSD_manrope Light" panose="00000500000000000000" pitchFamily="2" charset="0"/>
                          </a:rPr>
                          <a:t>manuscript</a:t>
                        </a:r>
                        <a:r>
                          <a:rPr lang="fr-FR" sz="1000" i="1">
                            <a:solidFill>
                              <a:srgbClr val="03198E"/>
                            </a:solidFill>
                            <a:latin typeface="CCSD_manrope Light" panose="00000500000000000000" pitchFamily="2" charset="0"/>
                          </a:rPr>
                          <a:t> (AAM</a:t>
                        </a:r>
                        <a:r>
                          <a:rPr lang="fr-FR" sz="1000" i="1" dirty="0">
                            <a:solidFill>
                              <a:srgbClr val="03198E"/>
                            </a:solidFill>
                            <a:latin typeface="CCSD_manrope Light" panose="00000500000000000000" pitchFamily="2" charset="0"/>
                          </a:rPr>
                          <a:t>)</a:t>
                        </a:r>
                        <a:r>
                          <a:rPr lang="fr-FR" sz="1000" dirty="0">
                            <a:solidFill>
                              <a:srgbClr val="03198E"/>
                            </a:solidFill>
                            <a:latin typeface="CCSD_manrope Light" panose="00000500000000000000" pitchFamily="2" charset="0"/>
                          </a:rPr>
                          <a:t> / </a:t>
                        </a:r>
                        <a:r>
                          <a:rPr lang="fr-FR" sz="1000" i="1" dirty="0">
                            <a:solidFill>
                              <a:srgbClr val="03198E"/>
                            </a:solidFill>
                            <a:latin typeface="CCSD_manrope Light" panose="00000500000000000000" pitchFamily="2" charset="0"/>
                          </a:rPr>
                          <a:t>final draft post-</a:t>
                        </a:r>
                        <a:r>
                          <a:rPr lang="fr-FR" sz="1000" i="1" dirty="0" err="1">
                            <a:solidFill>
                              <a:srgbClr val="03198E"/>
                            </a:solidFill>
                            <a:latin typeface="CCSD_manrope Light" panose="00000500000000000000" pitchFamily="2" charset="0"/>
                          </a:rPr>
                          <a:t>refereeing</a:t>
                        </a:r>
                        <a:endParaRPr lang="fr-FR" sz="1000" i="1" dirty="0">
                          <a:solidFill>
                            <a:srgbClr val="03198E"/>
                          </a:solidFill>
                          <a:latin typeface="CCSD_manrope Light" panose="00000500000000000000" pitchFamily="2" charset="0"/>
                        </a:endParaRPr>
                      </a:p>
                    </p:txBody>
                  </p:sp>
                  <p:sp>
                    <p:nvSpPr>
                      <p:cNvPr id="109" name="ZoneTexte 108">
                        <a:extLst>
                          <a:ext uri="{FF2B5EF4-FFF2-40B4-BE49-F238E27FC236}">
                            <a16:creationId xmlns:a16="http://schemas.microsoft.com/office/drawing/2014/main" id="{86F6FB79-91AD-41F6-BD6A-3D631C2142B0}"/>
                          </a:ext>
                        </a:extLst>
                      </p:cNvPr>
                      <p:cNvSpPr txBox="1"/>
                      <p:nvPr/>
                    </p:nvSpPr>
                    <p:spPr>
                      <a:xfrm>
                        <a:off x="4059443" y="5988130"/>
                        <a:ext cx="3068593" cy="400110"/>
                      </a:xfrm>
                      <a:prstGeom prst="rect">
                        <a:avLst/>
                      </a:prstGeom>
                      <a:grpFill/>
                    </p:spPr>
                    <p:txBody>
                      <a:bodyPr wrap="square" rtlCol="0">
                        <a:spAutoFit/>
                      </a:bodyPr>
                      <a:lstStyle/>
                      <a:p>
                        <a:r>
                          <a:rPr lang="fr-FR" sz="1000" dirty="0">
                            <a:solidFill>
                              <a:srgbClr val="03198E"/>
                            </a:solidFill>
                            <a:latin typeface="CCSD_manrope Light" panose="00000500000000000000" pitchFamily="2" charset="0"/>
                          </a:rPr>
                          <a:t>fichier éditeur</a:t>
                        </a:r>
                      </a:p>
                      <a:p>
                        <a:r>
                          <a:rPr lang="fr-FR" sz="1000" i="1" dirty="0">
                            <a:solidFill>
                              <a:srgbClr val="03198E"/>
                            </a:solidFill>
                            <a:latin typeface="CCSD_manrope Light" panose="00000500000000000000" pitchFamily="2" charset="0"/>
                          </a:rPr>
                          <a:t>version of record</a:t>
                        </a:r>
                        <a:r>
                          <a:rPr lang="fr-FR" sz="1000" dirty="0">
                            <a:solidFill>
                              <a:srgbClr val="03198E"/>
                            </a:solidFill>
                            <a:latin typeface="CCSD_manrope Light" panose="00000500000000000000" pitchFamily="2" charset="0"/>
                          </a:rPr>
                          <a:t> </a:t>
                        </a:r>
                        <a:r>
                          <a:rPr lang="fr-FR" sz="1000" i="1" dirty="0">
                            <a:solidFill>
                              <a:srgbClr val="03198E"/>
                            </a:solidFill>
                            <a:latin typeface="CCSD_manrope Light" panose="00000500000000000000" pitchFamily="2" charset="0"/>
                          </a:rPr>
                          <a:t>(</a:t>
                        </a:r>
                        <a:r>
                          <a:rPr lang="fr-FR" sz="1000" i="1" dirty="0" err="1">
                            <a:solidFill>
                              <a:srgbClr val="03198E"/>
                            </a:solidFill>
                            <a:latin typeface="CCSD_manrope Light" panose="00000500000000000000" pitchFamily="2" charset="0"/>
                          </a:rPr>
                          <a:t>VoR</a:t>
                        </a:r>
                        <a:r>
                          <a:rPr lang="fr-FR" sz="1000" i="1" dirty="0">
                            <a:solidFill>
                              <a:srgbClr val="03198E"/>
                            </a:solidFill>
                            <a:latin typeface="CCSD_manrope Light" panose="00000500000000000000" pitchFamily="2" charset="0"/>
                          </a:rPr>
                          <a:t>)</a:t>
                        </a:r>
                        <a:r>
                          <a:rPr lang="fr-FR" sz="1000" dirty="0">
                            <a:solidFill>
                              <a:srgbClr val="03198E"/>
                            </a:solidFill>
                            <a:latin typeface="CCSD_manrope Light" panose="00000500000000000000" pitchFamily="2" charset="0"/>
                          </a:rPr>
                          <a:t> / </a:t>
                        </a:r>
                        <a:r>
                          <a:rPr lang="fr-FR" sz="1000" i="1" dirty="0" err="1">
                            <a:solidFill>
                              <a:srgbClr val="03198E"/>
                            </a:solidFill>
                            <a:latin typeface="CCSD_manrope Light" panose="00000500000000000000" pitchFamily="2" charset="0"/>
                          </a:rPr>
                          <a:t>publisher’s</a:t>
                        </a:r>
                        <a:r>
                          <a:rPr lang="fr-FR" sz="1000" i="1" dirty="0">
                            <a:solidFill>
                              <a:srgbClr val="03198E"/>
                            </a:solidFill>
                            <a:latin typeface="CCSD_manrope Light" panose="00000500000000000000" pitchFamily="2" charset="0"/>
                          </a:rPr>
                          <a:t> version</a:t>
                        </a:r>
                      </a:p>
                    </p:txBody>
                  </p:sp>
                  <p:cxnSp>
                    <p:nvCxnSpPr>
                      <p:cNvPr id="110" name="Connecteur droit 109">
                        <a:extLst>
                          <a:ext uri="{FF2B5EF4-FFF2-40B4-BE49-F238E27FC236}">
                            <a16:creationId xmlns:a16="http://schemas.microsoft.com/office/drawing/2014/main" id="{11554A37-B441-4F0B-AA05-1CA3F0629349}"/>
                          </a:ext>
                        </a:extLst>
                      </p:cNvPr>
                      <p:cNvCxnSpPr>
                        <a:cxnSpLocks/>
                      </p:cNvCxnSpPr>
                      <p:nvPr/>
                    </p:nvCxnSpPr>
                    <p:spPr>
                      <a:xfrm>
                        <a:off x="3908166" y="5230800"/>
                        <a:ext cx="0" cy="1151156"/>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EB2B36E5-6238-4DA9-B9BF-B9BDB65DB772}"/>
                          </a:ext>
                        </a:extLst>
                      </p:cNvPr>
                      <p:cNvCxnSpPr>
                        <a:cxnSpLocks/>
                        <a:stCxn id="103" idx="3"/>
                      </p:cNvCxnSpPr>
                      <p:nvPr/>
                    </p:nvCxnSpPr>
                    <p:spPr>
                      <a:xfrm>
                        <a:off x="2523449" y="5418668"/>
                        <a:ext cx="1380353" cy="2"/>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2DFB66C4-132A-4F05-8301-343ECAF1C6B3}"/>
                          </a:ext>
                        </a:extLst>
                      </p:cNvPr>
                      <p:cNvCxnSpPr>
                        <a:cxnSpLocks/>
                        <a:stCxn id="104" idx="3"/>
                      </p:cNvCxnSpPr>
                      <p:nvPr/>
                    </p:nvCxnSpPr>
                    <p:spPr>
                      <a:xfrm>
                        <a:off x="3756889" y="5802267"/>
                        <a:ext cx="146913" cy="2"/>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B9DDD7E6-CD21-4D70-B29C-79E06C98933D}"/>
                          </a:ext>
                        </a:extLst>
                      </p:cNvPr>
                      <p:cNvCxnSpPr>
                        <a:cxnSpLocks/>
                      </p:cNvCxnSpPr>
                      <p:nvPr/>
                    </p:nvCxnSpPr>
                    <p:spPr>
                      <a:xfrm flipH="1">
                        <a:off x="1742650" y="6188186"/>
                        <a:ext cx="2161154" cy="0"/>
                      </a:xfrm>
                      <a:prstGeom prst="line">
                        <a:avLst/>
                      </a:prstGeom>
                      <a:grpFill/>
                      <a:ln>
                        <a:solidFill>
                          <a:srgbClr val="FF4600"/>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9F87F8E4-A96F-47A9-AA0A-B5939D9F32E1}"/>
                        </a:ext>
                      </a:extLst>
                    </p:cNvPr>
                    <p:cNvGrpSpPr/>
                    <p:nvPr/>
                  </p:nvGrpSpPr>
                  <p:grpSpPr>
                    <a:xfrm>
                      <a:off x="5213040" y="1577067"/>
                      <a:ext cx="4479009" cy="2756332"/>
                      <a:chOff x="5213040" y="1215720"/>
                      <a:chExt cx="4479009" cy="2756332"/>
                    </a:xfrm>
                  </p:grpSpPr>
                  <p:grpSp>
                    <p:nvGrpSpPr>
                      <p:cNvPr id="44" name="Groupe 43">
                        <a:extLst>
                          <a:ext uri="{FF2B5EF4-FFF2-40B4-BE49-F238E27FC236}">
                            <a16:creationId xmlns:a16="http://schemas.microsoft.com/office/drawing/2014/main" id="{136EED39-1DDC-4985-A79C-C42750AB3DB4}"/>
                          </a:ext>
                        </a:extLst>
                      </p:cNvPr>
                      <p:cNvGrpSpPr/>
                      <p:nvPr/>
                    </p:nvGrpSpPr>
                    <p:grpSpPr>
                      <a:xfrm>
                        <a:off x="5213040" y="1215720"/>
                        <a:ext cx="4189166" cy="1000124"/>
                        <a:chOff x="5217527" y="1278177"/>
                        <a:chExt cx="4189166" cy="1000124"/>
                      </a:xfrm>
                    </p:grpSpPr>
                    <p:grpSp>
                      <p:nvGrpSpPr>
                        <p:cNvPr id="43" name="Groupe 42">
                          <a:extLst>
                            <a:ext uri="{FF2B5EF4-FFF2-40B4-BE49-F238E27FC236}">
                              <a16:creationId xmlns:a16="http://schemas.microsoft.com/office/drawing/2014/main" id="{868866A8-DF1F-45CC-BDDF-ABDCFE3A8E4F}"/>
                            </a:ext>
                          </a:extLst>
                        </p:cNvPr>
                        <p:cNvGrpSpPr/>
                        <p:nvPr/>
                      </p:nvGrpSpPr>
                      <p:grpSpPr>
                        <a:xfrm>
                          <a:off x="5332674" y="1389777"/>
                          <a:ext cx="4074019" cy="761914"/>
                          <a:chOff x="5332674" y="1389777"/>
                          <a:chExt cx="4074019" cy="761914"/>
                        </a:xfrm>
                      </p:grpSpPr>
                      <p:sp>
                        <p:nvSpPr>
                          <p:cNvPr id="4" name="ZoneTexte 3">
                            <a:extLst>
                              <a:ext uri="{FF2B5EF4-FFF2-40B4-BE49-F238E27FC236}">
                                <a16:creationId xmlns:a16="http://schemas.microsoft.com/office/drawing/2014/main" id="{A0014865-A230-4B99-BCA4-439703BBD1B2}"/>
                              </a:ext>
                            </a:extLst>
                          </p:cNvPr>
                          <p:cNvSpPr txBox="1"/>
                          <p:nvPr/>
                        </p:nvSpPr>
                        <p:spPr>
                          <a:xfrm>
                            <a:off x="5332727" y="1389777"/>
                            <a:ext cx="2905703"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Plans nationaux pour la science ouverte</a:t>
                            </a:r>
                          </a:p>
                        </p:txBody>
                      </p:sp>
                      <p:grpSp>
                        <p:nvGrpSpPr>
                          <p:cNvPr id="141" name="Groupe 140">
                            <a:extLst>
                              <a:ext uri="{FF2B5EF4-FFF2-40B4-BE49-F238E27FC236}">
                                <a16:creationId xmlns:a16="http://schemas.microsoft.com/office/drawing/2014/main" id="{D4F5D273-C63B-475C-A06D-D43C3700F489}"/>
                              </a:ext>
                            </a:extLst>
                          </p:cNvPr>
                          <p:cNvGrpSpPr/>
                          <p:nvPr/>
                        </p:nvGrpSpPr>
                        <p:grpSpPr>
                          <a:xfrm>
                            <a:off x="5332727" y="1666977"/>
                            <a:ext cx="3984847" cy="261610"/>
                            <a:chOff x="4656550" y="85238"/>
                            <a:chExt cx="3984847" cy="261610"/>
                          </a:xfrm>
                        </p:grpSpPr>
                        <p:sp>
                          <p:nvSpPr>
                            <p:cNvPr id="17" name="ZoneTexte 16">
                              <a:extLst>
                                <a:ext uri="{FF2B5EF4-FFF2-40B4-BE49-F238E27FC236}">
                                  <a16:creationId xmlns:a16="http://schemas.microsoft.com/office/drawing/2014/main" id="{67C25886-FA46-4828-91F3-EA6623DA13BF}"/>
                                </a:ext>
                              </a:extLst>
                            </p:cNvPr>
                            <p:cNvSpPr txBox="1"/>
                            <p:nvPr/>
                          </p:nvSpPr>
                          <p:spPr>
                            <a:xfrm>
                              <a:off x="4656550" y="85238"/>
                              <a:ext cx="2033821"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Première édition : 2018 – 2021</a:t>
                              </a:r>
                            </a:p>
                          </p:txBody>
                        </p:sp>
                        <p:grpSp>
                          <p:nvGrpSpPr>
                            <p:cNvPr id="18" name="Groupe 17">
                              <a:extLst>
                                <a:ext uri="{FF2B5EF4-FFF2-40B4-BE49-F238E27FC236}">
                                  <a16:creationId xmlns:a16="http://schemas.microsoft.com/office/drawing/2014/main" id="{27A3FC2A-012E-4E42-A10B-75F005E42B35}"/>
                                </a:ext>
                              </a:extLst>
                            </p:cNvPr>
                            <p:cNvGrpSpPr/>
                            <p:nvPr/>
                          </p:nvGrpSpPr>
                          <p:grpSpPr>
                            <a:xfrm>
                              <a:off x="6690371" y="85238"/>
                              <a:ext cx="1951026" cy="261610"/>
                              <a:chOff x="2735831" y="524225"/>
                              <a:chExt cx="1951026" cy="261610"/>
                            </a:xfrm>
                          </p:grpSpPr>
                          <p:pic>
                            <p:nvPicPr>
                              <p:cNvPr id="19" name="Graphique 18">
                                <a:extLst>
                                  <a:ext uri="{FF2B5EF4-FFF2-40B4-BE49-F238E27FC236}">
                                    <a16:creationId xmlns:a16="http://schemas.microsoft.com/office/drawing/2014/main" id="{12C06DFE-B23E-4E7B-8699-12B3E37842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5831" y="590755"/>
                                <a:ext cx="128550" cy="131040"/>
                              </a:xfrm>
                              <a:prstGeom prst="rect">
                                <a:avLst/>
                              </a:prstGeom>
                            </p:spPr>
                          </p:pic>
                          <p:sp>
                            <p:nvSpPr>
                              <p:cNvPr id="20" name="ZoneTexte 19">
                                <a:hlinkClick r:id="rId12"/>
                                <a:extLst>
                                  <a:ext uri="{FF2B5EF4-FFF2-40B4-BE49-F238E27FC236}">
                                    <a16:creationId xmlns:a16="http://schemas.microsoft.com/office/drawing/2014/main" id="{754136A1-32C7-489A-9260-F87180A05812}"/>
                                  </a:ext>
                                </a:extLst>
                              </p:cNvPr>
                              <p:cNvSpPr txBox="1"/>
                              <p:nvPr/>
                            </p:nvSpPr>
                            <p:spPr>
                              <a:xfrm>
                                <a:off x="2800106" y="524225"/>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bit.ly/pnso-mesri-edition-1</a:t>
                                </a:r>
                              </a:p>
                            </p:txBody>
                          </p:sp>
                        </p:grpSp>
                      </p:grpSp>
                      <p:grpSp>
                        <p:nvGrpSpPr>
                          <p:cNvPr id="142" name="Groupe 141">
                            <a:extLst>
                              <a:ext uri="{FF2B5EF4-FFF2-40B4-BE49-F238E27FC236}">
                                <a16:creationId xmlns:a16="http://schemas.microsoft.com/office/drawing/2014/main" id="{D75EB666-85B2-44FB-B9C0-86295C5B6DDE}"/>
                              </a:ext>
                            </a:extLst>
                          </p:cNvPr>
                          <p:cNvGrpSpPr/>
                          <p:nvPr/>
                        </p:nvGrpSpPr>
                        <p:grpSpPr>
                          <a:xfrm>
                            <a:off x="5332674" y="1890081"/>
                            <a:ext cx="4074019" cy="261610"/>
                            <a:chOff x="4569789" y="393119"/>
                            <a:chExt cx="4074019" cy="261610"/>
                          </a:xfrm>
                        </p:grpSpPr>
                        <p:sp>
                          <p:nvSpPr>
                            <p:cNvPr id="13" name="ZoneTexte 12">
                              <a:extLst>
                                <a:ext uri="{FF2B5EF4-FFF2-40B4-BE49-F238E27FC236}">
                                  <a16:creationId xmlns:a16="http://schemas.microsoft.com/office/drawing/2014/main" id="{CA9D5495-3BE7-4271-8940-184E33E71838}"/>
                                </a:ext>
                              </a:extLst>
                            </p:cNvPr>
                            <p:cNvSpPr txBox="1"/>
                            <p:nvPr/>
                          </p:nvSpPr>
                          <p:spPr>
                            <a:xfrm>
                              <a:off x="4569789" y="393119"/>
                              <a:ext cx="2120582"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Deuxième édition : 2021 – 2024</a:t>
                              </a:r>
                            </a:p>
                          </p:txBody>
                        </p:sp>
                        <p:grpSp>
                          <p:nvGrpSpPr>
                            <p:cNvPr id="14" name="Groupe 13">
                              <a:extLst>
                                <a:ext uri="{FF2B5EF4-FFF2-40B4-BE49-F238E27FC236}">
                                  <a16:creationId xmlns:a16="http://schemas.microsoft.com/office/drawing/2014/main" id="{8C8A00FE-6372-4061-AD33-EBAB9527EAF1}"/>
                                </a:ext>
                              </a:extLst>
                            </p:cNvPr>
                            <p:cNvGrpSpPr/>
                            <p:nvPr/>
                          </p:nvGrpSpPr>
                          <p:grpSpPr>
                            <a:xfrm>
                              <a:off x="6690371" y="393119"/>
                              <a:ext cx="1953437" cy="261610"/>
                              <a:chOff x="2735831" y="905642"/>
                              <a:chExt cx="1953437" cy="261610"/>
                            </a:xfrm>
                          </p:grpSpPr>
                          <p:sp>
                            <p:nvSpPr>
                              <p:cNvPr id="15" name="ZoneTexte 14">
                                <a:hlinkClick r:id="rId13"/>
                                <a:extLst>
                                  <a:ext uri="{FF2B5EF4-FFF2-40B4-BE49-F238E27FC236}">
                                    <a16:creationId xmlns:a16="http://schemas.microsoft.com/office/drawing/2014/main" id="{28B2B76C-D3CF-4572-B6D8-6F5F77613BD3}"/>
                                  </a:ext>
                                </a:extLst>
                              </p:cNvPr>
                              <p:cNvSpPr txBox="1"/>
                              <p:nvPr/>
                            </p:nvSpPr>
                            <p:spPr>
                              <a:xfrm>
                                <a:off x="2802518" y="905642"/>
                                <a:ext cx="1886750"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bit.ly/pnso-mesri-edition-2</a:t>
                                </a:r>
                              </a:p>
                            </p:txBody>
                          </p:sp>
                          <p:pic>
                            <p:nvPicPr>
                              <p:cNvPr id="16" name="Graphique 15">
                                <a:extLst>
                                  <a:ext uri="{FF2B5EF4-FFF2-40B4-BE49-F238E27FC236}">
                                    <a16:creationId xmlns:a16="http://schemas.microsoft.com/office/drawing/2014/main" id="{A5F2ACF5-DD55-45F4-B709-7ECC1B854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5831" y="972172"/>
                                <a:ext cx="128550" cy="131040"/>
                              </a:xfrm>
                              <a:prstGeom prst="rect">
                                <a:avLst/>
                              </a:prstGeom>
                            </p:spPr>
                          </p:pic>
                        </p:grpSp>
                      </p:grpSp>
                    </p:grpSp>
                    <p:sp>
                      <p:nvSpPr>
                        <p:cNvPr id="160" name="Rectangle 159">
                          <a:extLst>
                            <a:ext uri="{FF2B5EF4-FFF2-40B4-BE49-F238E27FC236}">
                              <a16:creationId xmlns:a16="http://schemas.microsoft.com/office/drawing/2014/main" id="{894DEA82-0EB3-4142-A050-DD9A20CA9DE5}"/>
                            </a:ext>
                          </a:extLst>
                        </p:cNvPr>
                        <p:cNvSpPr/>
                        <p:nvPr/>
                      </p:nvSpPr>
                      <p:spPr>
                        <a:xfrm>
                          <a:off x="5217527" y="1278177"/>
                          <a:ext cx="4189165" cy="1000124"/>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a:extLst>
                          <a:ext uri="{FF2B5EF4-FFF2-40B4-BE49-F238E27FC236}">
                            <a16:creationId xmlns:a16="http://schemas.microsoft.com/office/drawing/2014/main" id="{6503B4FB-6E49-4C03-9B76-73C411B8AE47}"/>
                          </a:ext>
                        </a:extLst>
                      </p:cNvPr>
                      <p:cNvGrpSpPr/>
                      <p:nvPr/>
                    </p:nvGrpSpPr>
                    <p:grpSpPr>
                      <a:xfrm>
                        <a:off x="5322412" y="3440615"/>
                        <a:ext cx="4369637" cy="531437"/>
                        <a:chOff x="5322412" y="3440615"/>
                        <a:chExt cx="4369637" cy="531437"/>
                      </a:xfrm>
                    </p:grpSpPr>
                    <p:sp>
                      <p:nvSpPr>
                        <p:cNvPr id="101" name="ZoneTexte 100">
                          <a:extLst>
                            <a:ext uri="{FF2B5EF4-FFF2-40B4-BE49-F238E27FC236}">
                              <a16:creationId xmlns:a16="http://schemas.microsoft.com/office/drawing/2014/main" id="{E91476FB-71F8-4527-864B-B8AE2DC21F61}"/>
                            </a:ext>
                          </a:extLst>
                        </p:cNvPr>
                        <p:cNvSpPr txBox="1"/>
                        <p:nvPr/>
                      </p:nvSpPr>
                      <p:spPr>
                        <a:xfrm>
                          <a:off x="5322412" y="3440615"/>
                          <a:ext cx="1789191"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Documentation </a:t>
                          </a:r>
                          <a:r>
                            <a:rPr lang="fr-FR" sz="1200">
                              <a:solidFill>
                                <a:srgbClr val="FF4600"/>
                              </a:solidFill>
                              <a:latin typeface="CCSD_manrope Medium" panose="00000500000000000000" pitchFamily="2" charset="0"/>
                            </a:rPr>
                            <a:t>de HAL</a:t>
                          </a:r>
                          <a:endParaRPr lang="fr-FR" sz="1200" dirty="0">
                            <a:solidFill>
                              <a:srgbClr val="FF4600"/>
                            </a:solidFill>
                            <a:latin typeface="CCSD_manrope Medium" panose="00000500000000000000" pitchFamily="2" charset="0"/>
                          </a:endParaRPr>
                        </a:p>
                      </p:txBody>
                    </p:sp>
                    <p:grpSp>
                      <p:nvGrpSpPr>
                        <p:cNvPr id="102" name="Groupe 101">
                          <a:extLst>
                            <a:ext uri="{FF2B5EF4-FFF2-40B4-BE49-F238E27FC236}">
                              <a16:creationId xmlns:a16="http://schemas.microsoft.com/office/drawing/2014/main" id="{959F82C1-FD0D-471E-959A-AF1DA53ADB71}"/>
                            </a:ext>
                          </a:extLst>
                        </p:cNvPr>
                        <p:cNvGrpSpPr/>
                        <p:nvPr/>
                      </p:nvGrpSpPr>
                      <p:grpSpPr>
                        <a:xfrm>
                          <a:off x="6853854" y="3710442"/>
                          <a:ext cx="2838195" cy="261610"/>
                          <a:chOff x="4237469" y="4366582"/>
                          <a:chExt cx="2942440" cy="261610"/>
                        </a:xfrm>
                      </p:grpSpPr>
                      <p:pic>
                        <p:nvPicPr>
                          <p:cNvPr id="106" name="Graphique 105">
                            <a:hlinkClick r:id="rId14"/>
                            <a:extLst>
                              <a:ext uri="{FF2B5EF4-FFF2-40B4-BE49-F238E27FC236}">
                                <a16:creationId xmlns:a16="http://schemas.microsoft.com/office/drawing/2014/main" id="{31E469B4-4EED-4343-AAD6-554DB5A97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7469" y="4433112"/>
                            <a:ext cx="128550" cy="128550"/>
                          </a:xfrm>
                          <a:prstGeom prst="rect">
                            <a:avLst/>
                          </a:prstGeom>
                        </p:spPr>
                      </p:pic>
                      <p:sp>
                        <p:nvSpPr>
                          <p:cNvPr id="126" name="ZoneTexte 125">
                            <a:hlinkClick r:id="rId15"/>
                            <a:extLst>
                              <a:ext uri="{FF2B5EF4-FFF2-40B4-BE49-F238E27FC236}">
                                <a16:creationId xmlns:a16="http://schemas.microsoft.com/office/drawing/2014/main" id="{87C8CDD0-DC53-4C23-9273-D9BD6721DDD8}"/>
                              </a:ext>
                            </a:extLst>
                          </p:cNvPr>
                          <p:cNvSpPr txBox="1"/>
                          <p:nvPr/>
                        </p:nvSpPr>
                        <p:spPr>
                          <a:xfrm>
                            <a:off x="4316208" y="4366582"/>
                            <a:ext cx="286370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https://bit.ly/questions-juridiques</a:t>
                            </a:r>
                          </a:p>
                        </p:txBody>
                      </p:sp>
                    </p:grpSp>
                  </p:grpSp>
                </p:grpSp>
              </p:grpSp>
              <p:grpSp>
                <p:nvGrpSpPr>
                  <p:cNvPr id="22" name="Groupe 21">
                    <a:extLst>
                      <a:ext uri="{FF2B5EF4-FFF2-40B4-BE49-F238E27FC236}">
                        <a16:creationId xmlns:a16="http://schemas.microsoft.com/office/drawing/2014/main" id="{FDE093A4-A3EC-4A18-BBB5-7B4F119FC9D7}"/>
                      </a:ext>
                    </a:extLst>
                  </p:cNvPr>
                  <p:cNvGrpSpPr/>
                  <p:nvPr/>
                </p:nvGrpSpPr>
                <p:grpSpPr>
                  <a:xfrm>
                    <a:off x="1640375" y="1092172"/>
                    <a:ext cx="4558423" cy="1000865"/>
                    <a:chOff x="1662602" y="3532497"/>
                    <a:chExt cx="4558423" cy="1000865"/>
                  </a:xfrm>
                </p:grpSpPr>
                <p:sp>
                  <p:nvSpPr>
                    <p:cNvPr id="145" name="ZoneTexte 144">
                      <a:extLst>
                        <a:ext uri="{FF2B5EF4-FFF2-40B4-BE49-F238E27FC236}">
                          <a16:creationId xmlns:a16="http://schemas.microsoft.com/office/drawing/2014/main" id="{C653CDD4-671B-48AC-B0D3-7A5C60A683B7}"/>
                        </a:ext>
                      </a:extLst>
                    </p:cNvPr>
                    <p:cNvSpPr txBox="1"/>
                    <p:nvPr/>
                  </p:nvSpPr>
                  <p:spPr>
                    <a:xfrm>
                      <a:off x="1782886" y="3637153"/>
                      <a:ext cx="3517890" cy="276999"/>
                    </a:xfrm>
                    <a:prstGeom prst="rect">
                      <a:avLst/>
                    </a:prstGeom>
                    <a:noFill/>
                  </p:spPr>
                  <p:txBody>
                    <a:bodyPr wrap="square" rtlCol="0">
                      <a:spAutoFit/>
                    </a:bodyPr>
                    <a:lstStyle/>
                    <a:p>
                      <a:r>
                        <a:rPr lang="fr-FR" sz="1200" dirty="0">
                          <a:solidFill>
                            <a:srgbClr val="FF4600"/>
                          </a:solidFill>
                          <a:latin typeface="CCSD_manrope Medium" panose="00000500000000000000" pitchFamily="2" charset="0"/>
                        </a:rPr>
                        <a:t>LOI n° 2016-1321 pour une République numérique</a:t>
                      </a:r>
                    </a:p>
                  </p:txBody>
                </p:sp>
                <p:sp>
                  <p:nvSpPr>
                    <p:cNvPr id="146" name="ZoneTexte 145">
                      <a:extLst>
                        <a:ext uri="{FF2B5EF4-FFF2-40B4-BE49-F238E27FC236}">
                          <a16:creationId xmlns:a16="http://schemas.microsoft.com/office/drawing/2014/main" id="{A4509DDA-C35D-412E-9AE0-D9A4B2FBD77A}"/>
                        </a:ext>
                      </a:extLst>
                    </p:cNvPr>
                    <p:cNvSpPr txBox="1"/>
                    <p:nvPr/>
                  </p:nvSpPr>
                  <p:spPr>
                    <a:xfrm>
                      <a:off x="1782886" y="3914028"/>
                      <a:ext cx="1051960" cy="261610"/>
                    </a:xfrm>
                    <a:prstGeom prst="rect">
                      <a:avLst/>
                    </a:prstGeom>
                    <a:noFill/>
                  </p:spPr>
                  <p:txBody>
                    <a:bodyPr wrap="square" rtlCol="0">
                      <a:spAutoFit/>
                    </a:bodyPr>
                    <a:lstStyle/>
                    <a:p>
                      <a:r>
                        <a:rPr lang="fr-FR" sz="1100" dirty="0">
                          <a:solidFill>
                            <a:srgbClr val="00005F"/>
                          </a:solidFill>
                          <a:latin typeface="CCSD_manrope Medium" panose="00000500000000000000" pitchFamily="2" charset="0"/>
                        </a:rPr>
                        <a:t>Texte de la loi</a:t>
                      </a:r>
                    </a:p>
                  </p:txBody>
                </p:sp>
                <p:pic>
                  <p:nvPicPr>
                    <p:cNvPr id="147" name="Graphique 146">
                      <a:extLst>
                        <a:ext uri="{FF2B5EF4-FFF2-40B4-BE49-F238E27FC236}">
                          <a16:creationId xmlns:a16="http://schemas.microsoft.com/office/drawing/2014/main" id="{8F93A777-E5DC-4978-9827-AF5F17D7A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4846" y="3980557"/>
                      <a:ext cx="128550" cy="128550"/>
                    </a:xfrm>
                    <a:prstGeom prst="rect">
                      <a:avLst/>
                    </a:prstGeom>
                  </p:spPr>
                </p:pic>
                <p:sp>
                  <p:nvSpPr>
                    <p:cNvPr id="148" name="ZoneTexte 147">
                      <a:hlinkClick r:id="rId16"/>
                      <a:extLst>
                        <a:ext uri="{FF2B5EF4-FFF2-40B4-BE49-F238E27FC236}">
                          <a16:creationId xmlns:a16="http://schemas.microsoft.com/office/drawing/2014/main" id="{6121F24C-B01E-4DF6-A7ED-6CE2BC45D559}"/>
                        </a:ext>
                      </a:extLst>
                    </p:cNvPr>
                    <p:cNvSpPr txBox="1"/>
                    <p:nvPr/>
                  </p:nvSpPr>
                  <p:spPr>
                    <a:xfrm>
                      <a:off x="2899121" y="3914028"/>
                      <a:ext cx="1886751"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bit.ly/loi-</a:t>
                      </a:r>
                      <a:r>
                        <a:rPr lang="fr-FR" sz="1100" dirty="0" err="1">
                          <a:solidFill>
                            <a:srgbClr val="FF4600"/>
                          </a:solidFill>
                          <a:latin typeface="CCSD_manrope Light" panose="00000500000000000000" pitchFamily="2" charset="0"/>
                        </a:rPr>
                        <a:t>lemaire</a:t>
                      </a:r>
                      <a:r>
                        <a:rPr lang="fr-FR" sz="1100" dirty="0">
                          <a:solidFill>
                            <a:srgbClr val="FF4600"/>
                          </a:solidFill>
                          <a:latin typeface="CCSD_manrope Light" panose="00000500000000000000" pitchFamily="2" charset="0"/>
                        </a:rPr>
                        <a:t>-</a:t>
                      </a:r>
                      <a:r>
                        <a:rPr lang="fr-FR" sz="1100" dirty="0" err="1">
                          <a:solidFill>
                            <a:srgbClr val="FF4600"/>
                          </a:solidFill>
                          <a:latin typeface="CCSD_manrope Light" panose="00000500000000000000" pitchFamily="2" charset="0"/>
                        </a:rPr>
                        <a:t>legifrance</a:t>
                      </a:r>
                      <a:endParaRPr lang="fr-FR" sz="1100" dirty="0">
                        <a:solidFill>
                          <a:srgbClr val="FF4600"/>
                        </a:solidFill>
                        <a:latin typeface="CCSD_manrope Light" panose="00000500000000000000" pitchFamily="2" charset="0"/>
                      </a:endParaRPr>
                    </a:p>
                  </p:txBody>
                </p:sp>
                <p:sp>
                  <p:nvSpPr>
                    <p:cNvPr id="149" name="ZoneTexte 148">
                      <a:extLst>
                        <a:ext uri="{FF2B5EF4-FFF2-40B4-BE49-F238E27FC236}">
                          <a16:creationId xmlns:a16="http://schemas.microsoft.com/office/drawing/2014/main" id="{1764BA59-BCBC-49FC-A5B3-8DAD977B0AA2}"/>
                        </a:ext>
                      </a:extLst>
                    </p:cNvPr>
                    <p:cNvSpPr txBox="1"/>
                    <p:nvPr/>
                  </p:nvSpPr>
                  <p:spPr>
                    <a:xfrm>
                      <a:off x="1782886" y="4178503"/>
                      <a:ext cx="1113787" cy="261610"/>
                    </a:xfrm>
                    <a:prstGeom prst="rect">
                      <a:avLst/>
                    </a:prstGeom>
                    <a:noFill/>
                  </p:spPr>
                  <p:txBody>
                    <a:bodyPr wrap="square" rtlCol="0">
                      <a:spAutoFit/>
                    </a:bodyPr>
                    <a:lstStyle/>
                    <a:p>
                      <a:r>
                        <a:rPr lang="fr-FR" sz="1100" dirty="0">
                          <a:solidFill>
                            <a:srgbClr val="00005F"/>
                          </a:solidFill>
                          <a:latin typeface="CCSD_manrope Medium" panose="00000500000000000000" pitchFamily="2" charset="0"/>
                        </a:rPr>
                        <a:t>Guide pratique</a:t>
                      </a:r>
                    </a:p>
                  </p:txBody>
                </p:sp>
                <p:pic>
                  <p:nvPicPr>
                    <p:cNvPr id="150" name="Graphique 149">
                      <a:extLst>
                        <a:ext uri="{FF2B5EF4-FFF2-40B4-BE49-F238E27FC236}">
                          <a16:creationId xmlns:a16="http://schemas.microsoft.com/office/drawing/2014/main" id="{AF95AAA1-A4E2-4B34-BA2A-557AEB561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6138" y="4245033"/>
                      <a:ext cx="128550" cy="128550"/>
                    </a:xfrm>
                    <a:prstGeom prst="rect">
                      <a:avLst/>
                    </a:prstGeom>
                  </p:spPr>
                </p:pic>
                <p:sp>
                  <p:nvSpPr>
                    <p:cNvPr id="151" name="ZoneTexte 150">
                      <a:hlinkClick r:id="rId17"/>
                      <a:extLst>
                        <a:ext uri="{FF2B5EF4-FFF2-40B4-BE49-F238E27FC236}">
                          <a16:creationId xmlns:a16="http://schemas.microsoft.com/office/drawing/2014/main" id="{FC37B732-9363-42EA-8693-170988311F39}"/>
                        </a:ext>
                      </a:extLst>
                    </p:cNvPr>
                    <p:cNvSpPr txBox="1"/>
                    <p:nvPr/>
                  </p:nvSpPr>
                  <p:spPr>
                    <a:xfrm>
                      <a:off x="2960410" y="4178503"/>
                      <a:ext cx="2741238" cy="261610"/>
                    </a:xfrm>
                    <a:prstGeom prst="rect">
                      <a:avLst/>
                    </a:prstGeom>
                    <a:noFill/>
                  </p:spPr>
                  <p:txBody>
                    <a:bodyPr wrap="square" rtlCol="0">
                      <a:spAutoFit/>
                    </a:bodyPr>
                    <a:lstStyle/>
                    <a:p>
                      <a:r>
                        <a:rPr lang="fr-FR" sz="1100" dirty="0">
                          <a:solidFill>
                            <a:srgbClr val="FF4600"/>
                          </a:solidFill>
                          <a:latin typeface="CCSD_manrope Light" panose="00000500000000000000" pitchFamily="2" charset="0"/>
                        </a:rPr>
                        <a:t>bit.ly/loi-</a:t>
                      </a:r>
                      <a:r>
                        <a:rPr lang="fr-FR" sz="1100" dirty="0" err="1">
                          <a:solidFill>
                            <a:srgbClr val="FF4600"/>
                          </a:solidFill>
                          <a:latin typeface="CCSD_manrope Light" panose="00000500000000000000" pitchFamily="2" charset="0"/>
                        </a:rPr>
                        <a:t>lemaire</a:t>
                      </a:r>
                      <a:r>
                        <a:rPr lang="fr-FR" sz="1100" dirty="0">
                          <a:solidFill>
                            <a:srgbClr val="FF4600"/>
                          </a:solidFill>
                          <a:latin typeface="CCSD_manrope Light" panose="00000500000000000000" pitchFamily="2" charset="0"/>
                        </a:rPr>
                        <a:t>-guide-ouvrir-la-science</a:t>
                      </a:r>
                    </a:p>
                  </p:txBody>
                </p:sp>
                <p:sp>
                  <p:nvSpPr>
                    <p:cNvPr id="153" name="Rectangle 152">
                      <a:extLst>
                        <a:ext uri="{FF2B5EF4-FFF2-40B4-BE49-F238E27FC236}">
                          <a16:creationId xmlns:a16="http://schemas.microsoft.com/office/drawing/2014/main" id="{D95F72EF-FA2F-4286-8CA8-B0247D160C1D}"/>
                        </a:ext>
                      </a:extLst>
                    </p:cNvPr>
                    <p:cNvSpPr/>
                    <p:nvPr/>
                  </p:nvSpPr>
                  <p:spPr>
                    <a:xfrm>
                      <a:off x="1662602" y="3532497"/>
                      <a:ext cx="4558423" cy="1000865"/>
                    </a:xfrm>
                    <a:prstGeom prst="rect">
                      <a:avLst/>
                    </a:pr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81" name="Forme libre : forme 80">
                  <a:extLst>
                    <a:ext uri="{FF2B5EF4-FFF2-40B4-BE49-F238E27FC236}">
                      <a16:creationId xmlns:a16="http://schemas.microsoft.com/office/drawing/2014/main" id="{75691074-1D7E-45B1-BA76-E392E08D5650}"/>
                    </a:ext>
                  </a:extLst>
                </p:cNvPr>
                <p:cNvSpPr/>
                <p:nvPr/>
              </p:nvSpPr>
              <p:spPr>
                <a:xfrm>
                  <a:off x="1632586" y="3851295"/>
                  <a:ext cx="8898832" cy="2575191"/>
                </a:xfrm>
                <a:custGeom>
                  <a:avLst/>
                  <a:gdLst>
                    <a:gd name="connsiteX0" fmla="*/ 4709666 w 8898832"/>
                    <a:gd name="connsiteY0" fmla="*/ 0 h 2575191"/>
                    <a:gd name="connsiteX1" fmla="*/ 8898832 w 8898832"/>
                    <a:gd name="connsiteY1" fmla="*/ 0 h 2575191"/>
                    <a:gd name="connsiteX2" fmla="*/ 8898832 w 8898832"/>
                    <a:gd name="connsiteY2" fmla="*/ 894210 h 2575191"/>
                    <a:gd name="connsiteX3" fmla="*/ 8898832 w 8898832"/>
                    <a:gd name="connsiteY3" fmla="*/ 2575191 h 2575191"/>
                    <a:gd name="connsiteX4" fmla="*/ 0 w 8898832"/>
                    <a:gd name="connsiteY4" fmla="*/ 2575191 h 2575191"/>
                    <a:gd name="connsiteX5" fmla="*/ 0 w 8898832"/>
                    <a:gd name="connsiteY5" fmla="*/ 894210 h 2575191"/>
                    <a:gd name="connsiteX6" fmla="*/ 4709666 w 8898832"/>
                    <a:gd name="connsiteY6" fmla="*/ 894210 h 257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8832" h="2575191">
                      <a:moveTo>
                        <a:pt x="4709666" y="0"/>
                      </a:moveTo>
                      <a:lnTo>
                        <a:pt x="8898832" y="0"/>
                      </a:lnTo>
                      <a:lnTo>
                        <a:pt x="8898832" y="894210"/>
                      </a:lnTo>
                      <a:lnTo>
                        <a:pt x="8898832" y="2575191"/>
                      </a:lnTo>
                      <a:lnTo>
                        <a:pt x="0" y="2575191"/>
                      </a:lnTo>
                      <a:lnTo>
                        <a:pt x="0" y="894210"/>
                      </a:lnTo>
                      <a:lnTo>
                        <a:pt x="4709666" y="894210"/>
                      </a:lnTo>
                      <a:close/>
                    </a:path>
                  </a:pathLst>
                </a:custGeom>
                <a:noFill/>
                <a:ln w="635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grpSp>
      </p:grpSp>
      <p:pic>
        <p:nvPicPr>
          <p:cNvPr id="85" name="Graphique 84">
            <a:extLst>
              <a:ext uri="{FF2B5EF4-FFF2-40B4-BE49-F238E27FC236}">
                <a16:creationId xmlns:a16="http://schemas.microsoft.com/office/drawing/2014/main" id="{55253D40-A2BB-4B10-8F6D-327ECAA26F6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2967349" y="725562"/>
            <a:ext cx="490676" cy="490676"/>
          </a:xfrm>
          <a:prstGeom prst="rect">
            <a:avLst/>
          </a:prstGeom>
        </p:spPr>
      </p:pic>
      <p:sp>
        <p:nvSpPr>
          <p:cNvPr id="87" name="ZoneTexte 86">
            <a:extLst>
              <a:ext uri="{FF2B5EF4-FFF2-40B4-BE49-F238E27FC236}">
                <a16:creationId xmlns:a16="http://schemas.microsoft.com/office/drawing/2014/main" id="{AA206EA9-7FD2-4E86-A0F9-5D6F14415F5B}"/>
              </a:ext>
            </a:extLst>
          </p:cNvPr>
          <p:cNvSpPr txBox="1"/>
          <p:nvPr/>
        </p:nvSpPr>
        <p:spPr>
          <a:xfrm>
            <a:off x="6468543" y="4444018"/>
            <a:ext cx="1474163" cy="261610"/>
          </a:xfrm>
          <a:prstGeom prst="rect">
            <a:avLst/>
          </a:prstGeom>
          <a:noFill/>
        </p:spPr>
        <p:txBody>
          <a:bodyPr wrap="square" rtlCol="0">
            <a:spAutoFit/>
          </a:bodyPr>
          <a:lstStyle/>
          <a:p>
            <a:r>
              <a:rPr lang="fr-FR" sz="1100" dirty="0">
                <a:solidFill>
                  <a:srgbClr val="03198E"/>
                </a:solidFill>
                <a:latin typeface="CCSD_manrope Medium" panose="00000500000000000000" pitchFamily="2" charset="0"/>
              </a:rPr>
              <a:t>Questions juridiques</a:t>
            </a:r>
          </a:p>
        </p:txBody>
      </p:sp>
    </p:spTree>
    <p:extLst>
      <p:ext uri="{BB962C8B-B14F-4D97-AF65-F5344CB8AC3E}">
        <p14:creationId xmlns:p14="http://schemas.microsoft.com/office/powerpoint/2010/main" val="215871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9A7A17-631C-9047-8C5C-13EB4B50B43F}"/>
              </a:ext>
            </a:extLst>
          </p:cNvPr>
          <p:cNvSpPr>
            <a:spLocks noGrp="1"/>
          </p:cNvSpPr>
          <p:nvPr>
            <p:ph type="ctrTitle"/>
          </p:nvPr>
        </p:nvSpPr>
        <p:spPr/>
        <p:txBody>
          <a:bodyPr>
            <a:normAutofit/>
          </a:bodyPr>
          <a:lstStyle/>
          <a:p>
            <a:r>
              <a:rPr lang="fr-FR" dirty="0">
                <a:ln w="0">
                  <a:noFill/>
                </a:ln>
                <a:solidFill>
                  <a:srgbClr val="7D2D46"/>
                </a:solidFill>
                <a:latin typeface="CCSD_manrope Light" panose="00000500000000000000" pitchFamily="2" charset="0"/>
              </a:rPr>
              <a:t>Préparer mes dépôts</a:t>
            </a:r>
          </a:p>
        </p:txBody>
      </p:sp>
      <p:sp>
        <p:nvSpPr>
          <p:cNvPr id="6" name="Espace réservé du texte 5">
            <a:extLst>
              <a:ext uri="{FF2B5EF4-FFF2-40B4-BE49-F238E27FC236}">
                <a16:creationId xmlns:a16="http://schemas.microsoft.com/office/drawing/2014/main" id="{8DFC2823-B750-944E-911C-3254C19A3151}"/>
              </a:ext>
            </a:extLst>
          </p:cNvPr>
          <p:cNvSpPr>
            <a:spLocks noGrp="1"/>
          </p:cNvSpPr>
          <p:nvPr>
            <p:ph type="body" idx="10"/>
          </p:nvPr>
        </p:nvSpPr>
        <p:spPr/>
        <p:txBody>
          <a:bodyPr>
            <a:noAutofit/>
          </a:bodyPr>
          <a:lstStyle/>
          <a:p>
            <a:r>
              <a:rPr lang="fr-FR" dirty="0">
                <a:solidFill>
                  <a:srgbClr val="3A3A69"/>
                </a:solidFill>
                <a:latin typeface="CCSD_manrope Medium" panose="00000500000000000000" pitchFamily="2" charset="0"/>
              </a:rPr>
              <a:t>Réussir mon dépôt : Préparer mes dépôts</a:t>
            </a:r>
          </a:p>
        </p:txBody>
      </p:sp>
      <p:pic>
        <p:nvPicPr>
          <p:cNvPr id="18" name="Graphique 17" descr="Signe du pouce levé ">
            <a:extLst>
              <a:ext uri="{FF2B5EF4-FFF2-40B4-BE49-F238E27FC236}">
                <a16:creationId xmlns:a16="http://schemas.microsoft.com/office/drawing/2014/main" id="{6F7CD777-2AA6-4ACE-89DE-C33BBA3AAA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5089" y="2832800"/>
            <a:ext cx="1307107" cy="1307107"/>
          </a:xfrm>
          <a:prstGeom prst="rect">
            <a:avLst/>
          </a:prstGeom>
        </p:spPr>
      </p:pic>
      <p:grpSp>
        <p:nvGrpSpPr>
          <p:cNvPr id="4" name="Groupe 3">
            <a:extLst>
              <a:ext uri="{FF2B5EF4-FFF2-40B4-BE49-F238E27FC236}">
                <a16:creationId xmlns:a16="http://schemas.microsoft.com/office/drawing/2014/main" id="{9BE48F90-A6F1-48A5-BFA4-7AE9B8F55BF6}"/>
              </a:ext>
            </a:extLst>
          </p:cNvPr>
          <p:cNvGrpSpPr/>
          <p:nvPr/>
        </p:nvGrpSpPr>
        <p:grpSpPr>
          <a:xfrm>
            <a:off x="6354374" y="1292819"/>
            <a:ext cx="4674845" cy="4965041"/>
            <a:chOff x="6308653" y="2028454"/>
            <a:chExt cx="4674843" cy="4965040"/>
          </a:xfrm>
        </p:grpSpPr>
        <p:grpSp>
          <p:nvGrpSpPr>
            <p:cNvPr id="2" name="Groupe 1">
              <a:extLst>
                <a:ext uri="{FF2B5EF4-FFF2-40B4-BE49-F238E27FC236}">
                  <a16:creationId xmlns:a16="http://schemas.microsoft.com/office/drawing/2014/main" id="{138A8F4F-FDB5-45BE-BFC8-319F7186C8F7}"/>
                </a:ext>
              </a:extLst>
            </p:cNvPr>
            <p:cNvGrpSpPr/>
            <p:nvPr/>
          </p:nvGrpSpPr>
          <p:grpSpPr>
            <a:xfrm>
              <a:off x="6308653" y="2028454"/>
              <a:ext cx="4674843" cy="4088986"/>
              <a:chOff x="4869384" y="2387801"/>
              <a:chExt cx="4674843" cy="4088986"/>
            </a:xfrm>
          </p:grpSpPr>
          <p:grpSp>
            <p:nvGrpSpPr>
              <p:cNvPr id="19" name="Groupe 18">
                <a:extLst>
                  <a:ext uri="{FF2B5EF4-FFF2-40B4-BE49-F238E27FC236}">
                    <a16:creationId xmlns:a16="http://schemas.microsoft.com/office/drawing/2014/main" id="{E0D7C822-B51A-4FB3-B65E-59121D44508E}"/>
                  </a:ext>
                </a:extLst>
              </p:cNvPr>
              <p:cNvGrpSpPr/>
              <p:nvPr/>
            </p:nvGrpSpPr>
            <p:grpSpPr>
              <a:xfrm>
                <a:off x="4914266" y="2387801"/>
                <a:ext cx="3320306" cy="584775"/>
                <a:chOff x="5065588" y="1822534"/>
                <a:chExt cx="3320306" cy="584775"/>
              </a:xfrm>
            </p:grpSpPr>
            <p:sp>
              <p:nvSpPr>
                <p:cNvPr id="36" name="ZoneTexte 35">
                  <a:hlinkClick r:id="rId4" action="ppaction://hlinksldjump"/>
                  <a:extLst>
                    <a:ext uri="{FF2B5EF4-FFF2-40B4-BE49-F238E27FC236}">
                      <a16:creationId xmlns:a16="http://schemas.microsoft.com/office/drawing/2014/main" id="{72F19860-D230-44B2-A6FB-9DE21902BFF8}"/>
                    </a:ext>
                  </a:extLst>
                </p:cNvPr>
                <p:cNvSpPr txBox="1"/>
                <p:nvPr/>
              </p:nvSpPr>
              <p:spPr>
                <a:xfrm>
                  <a:off x="5065588" y="1822534"/>
                  <a:ext cx="332142"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1</a:t>
                  </a:r>
                </a:p>
              </p:txBody>
            </p:sp>
            <p:sp>
              <p:nvSpPr>
                <p:cNvPr id="37" name="ZoneTexte 36">
                  <a:hlinkClick r:id="rId4" action="ppaction://hlinksldjump"/>
                  <a:extLst>
                    <a:ext uri="{FF2B5EF4-FFF2-40B4-BE49-F238E27FC236}">
                      <a16:creationId xmlns:a16="http://schemas.microsoft.com/office/drawing/2014/main" id="{24916B0A-FB03-4A9D-8521-9BA129C73C90}"/>
                    </a:ext>
                  </a:extLst>
                </p:cNvPr>
                <p:cNvSpPr txBox="1"/>
                <p:nvPr/>
              </p:nvSpPr>
              <p:spPr>
                <a:xfrm>
                  <a:off x="5538641" y="1945645"/>
                  <a:ext cx="2847253"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Pourquoi déposer  </a:t>
                  </a:r>
                  <a:r>
                    <a:rPr lang="fr-FR" sz="1600">
                      <a:solidFill>
                        <a:srgbClr val="7D2D46"/>
                      </a:solidFill>
                      <a:latin typeface="CCSD_manrope Light" panose="00000500000000000000" pitchFamily="2" charset="0"/>
                    </a:rPr>
                    <a:t>dans HAL</a:t>
                  </a:r>
                  <a:r>
                    <a:rPr lang="fr-FR" sz="1600" dirty="0">
                      <a:solidFill>
                        <a:srgbClr val="7D2D46"/>
                      </a:solidFill>
                      <a:latin typeface="CCSD_manrope Light" panose="00000500000000000000" pitchFamily="2" charset="0"/>
                    </a:rPr>
                    <a:t>?</a:t>
                  </a:r>
                </a:p>
              </p:txBody>
            </p:sp>
          </p:grpSp>
          <p:grpSp>
            <p:nvGrpSpPr>
              <p:cNvPr id="20" name="Groupe 19">
                <a:extLst>
                  <a:ext uri="{FF2B5EF4-FFF2-40B4-BE49-F238E27FC236}">
                    <a16:creationId xmlns:a16="http://schemas.microsoft.com/office/drawing/2014/main" id="{7959DDB0-2F47-423B-AE27-FC7835DC72DA}"/>
                  </a:ext>
                </a:extLst>
              </p:cNvPr>
              <p:cNvGrpSpPr/>
              <p:nvPr/>
            </p:nvGrpSpPr>
            <p:grpSpPr>
              <a:xfrm>
                <a:off x="4874192" y="3263854"/>
                <a:ext cx="4634768" cy="584775"/>
                <a:chOff x="5025514" y="2698587"/>
                <a:chExt cx="4634768" cy="584775"/>
              </a:xfrm>
            </p:grpSpPr>
            <p:sp>
              <p:nvSpPr>
                <p:cNvPr id="34" name="ZoneTexte 33">
                  <a:hlinkClick r:id="rId5" action="ppaction://hlinksldjump"/>
                  <a:extLst>
                    <a:ext uri="{FF2B5EF4-FFF2-40B4-BE49-F238E27FC236}">
                      <a16:creationId xmlns:a16="http://schemas.microsoft.com/office/drawing/2014/main" id="{364D9623-A169-48BA-BF4F-750C9FA9954C}"/>
                    </a:ext>
                  </a:extLst>
                </p:cNvPr>
                <p:cNvSpPr txBox="1"/>
                <p:nvPr/>
              </p:nvSpPr>
              <p:spPr>
                <a:xfrm>
                  <a:off x="5025514" y="2698587"/>
                  <a:ext cx="412292"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2</a:t>
                  </a:r>
                </a:p>
              </p:txBody>
            </p:sp>
            <p:sp>
              <p:nvSpPr>
                <p:cNvPr id="35" name="ZoneTexte 34">
                  <a:hlinkClick r:id="rId5" action="ppaction://hlinksldjump"/>
                  <a:extLst>
                    <a:ext uri="{FF2B5EF4-FFF2-40B4-BE49-F238E27FC236}">
                      <a16:creationId xmlns:a16="http://schemas.microsoft.com/office/drawing/2014/main" id="{3F42F6E0-31A7-4E11-B5CE-023D9AB877B6}"/>
                    </a:ext>
                  </a:extLst>
                </p:cNvPr>
                <p:cNvSpPr txBox="1"/>
                <p:nvPr/>
              </p:nvSpPr>
              <p:spPr>
                <a:xfrm>
                  <a:off x="5538642" y="2821698"/>
                  <a:ext cx="4121640"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éléments à connaître avant de déposer</a:t>
                  </a:r>
                </a:p>
              </p:txBody>
            </p:sp>
          </p:grpSp>
          <p:grpSp>
            <p:nvGrpSpPr>
              <p:cNvPr id="21" name="Groupe 20">
                <a:extLst>
                  <a:ext uri="{FF2B5EF4-FFF2-40B4-BE49-F238E27FC236}">
                    <a16:creationId xmlns:a16="http://schemas.microsoft.com/office/drawing/2014/main" id="{1FAA7219-2B65-4033-A31A-80B3806A9C3D}"/>
                  </a:ext>
                </a:extLst>
              </p:cNvPr>
              <p:cNvGrpSpPr/>
              <p:nvPr/>
            </p:nvGrpSpPr>
            <p:grpSpPr>
              <a:xfrm>
                <a:off x="4878199" y="4139907"/>
                <a:ext cx="4666028" cy="584775"/>
                <a:chOff x="5029521" y="3574640"/>
                <a:chExt cx="4666028" cy="584775"/>
              </a:xfrm>
            </p:grpSpPr>
            <p:sp>
              <p:nvSpPr>
                <p:cNvPr id="32" name="ZoneTexte 31">
                  <a:hlinkClick r:id="rId6" action="ppaction://hlinksldjump"/>
                  <a:extLst>
                    <a:ext uri="{FF2B5EF4-FFF2-40B4-BE49-F238E27FC236}">
                      <a16:creationId xmlns:a16="http://schemas.microsoft.com/office/drawing/2014/main" id="{14F67828-36B8-4B3E-AC84-86CD7DE938EA}"/>
                    </a:ext>
                  </a:extLst>
                </p:cNvPr>
                <p:cNvSpPr txBox="1"/>
                <p:nvPr/>
              </p:nvSpPr>
              <p:spPr>
                <a:xfrm>
                  <a:off x="5029521" y="3574640"/>
                  <a:ext cx="404277"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3</a:t>
                  </a:r>
                </a:p>
              </p:txBody>
            </p:sp>
            <p:sp>
              <p:nvSpPr>
                <p:cNvPr id="33" name="ZoneTexte 32">
                  <a:hlinkClick r:id="rId6" action="ppaction://hlinksldjump"/>
                  <a:extLst>
                    <a:ext uri="{FF2B5EF4-FFF2-40B4-BE49-F238E27FC236}">
                      <a16:creationId xmlns:a16="http://schemas.microsoft.com/office/drawing/2014/main" id="{B8A76AA7-F936-4C58-AD60-F6A6EEC9B32A}"/>
                    </a:ext>
                  </a:extLst>
                </p:cNvPr>
                <p:cNvSpPr txBox="1"/>
                <p:nvPr/>
              </p:nvSpPr>
              <p:spPr>
                <a:xfrm>
                  <a:off x="5538643" y="3697751"/>
                  <a:ext cx="4156906"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types de document acceptés </a:t>
                  </a:r>
                  <a:r>
                    <a:rPr lang="fr-FR" sz="1600">
                      <a:solidFill>
                        <a:srgbClr val="7D2D46"/>
                      </a:solidFill>
                      <a:latin typeface="CCSD_manrope Light" panose="00000500000000000000" pitchFamily="2" charset="0"/>
                    </a:rPr>
                    <a:t>dans HAL</a:t>
                  </a:r>
                  <a:endParaRPr lang="fr-FR" sz="1600" dirty="0">
                    <a:solidFill>
                      <a:srgbClr val="7D2D46"/>
                    </a:solidFill>
                    <a:latin typeface="CCSD_manrope Light" panose="00000500000000000000" pitchFamily="2" charset="0"/>
                  </a:endParaRPr>
                </a:p>
              </p:txBody>
            </p:sp>
          </p:grpSp>
          <p:grpSp>
            <p:nvGrpSpPr>
              <p:cNvPr id="29" name="Groupe 28">
                <a:extLst>
                  <a:ext uri="{FF2B5EF4-FFF2-40B4-BE49-F238E27FC236}">
                    <a16:creationId xmlns:a16="http://schemas.microsoft.com/office/drawing/2014/main" id="{40F76972-9847-49ED-A04A-B3F4A8E79923}"/>
                  </a:ext>
                </a:extLst>
              </p:cNvPr>
              <p:cNvGrpSpPr/>
              <p:nvPr/>
            </p:nvGrpSpPr>
            <p:grpSpPr>
              <a:xfrm>
                <a:off x="4869384" y="5015960"/>
                <a:ext cx="2126067" cy="584775"/>
                <a:chOff x="5020706" y="4450693"/>
                <a:chExt cx="2126067" cy="584775"/>
              </a:xfrm>
            </p:grpSpPr>
            <p:sp>
              <p:nvSpPr>
                <p:cNvPr id="30" name="ZoneTexte 29">
                  <a:hlinkClick r:id="rId7" action="ppaction://hlinksldjump"/>
                  <a:extLst>
                    <a:ext uri="{FF2B5EF4-FFF2-40B4-BE49-F238E27FC236}">
                      <a16:creationId xmlns:a16="http://schemas.microsoft.com/office/drawing/2014/main" id="{44E7AC9E-4236-4D13-817B-594A4C02D02C}"/>
                    </a:ext>
                  </a:extLst>
                </p:cNvPr>
                <p:cNvSpPr txBox="1"/>
                <p:nvPr/>
              </p:nvSpPr>
              <p:spPr>
                <a:xfrm>
                  <a:off x="5538641" y="4573803"/>
                  <a:ext cx="1608132"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spécificités</a:t>
                  </a:r>
                </a:p>
              </p:txBody>
            </p:sp>
            <p:sp>
              <p:nvSpPr>
                <p:cNvPr id="31" name="ZoneTexte 30">
                  <a:hlinkClick r:id="rId7" action="ppaction://hlinksldjump"/>
                  <a:extLst>
                    <a:ext uri="{FF2B5EF4-FFF2-40B4-BE49-F238E27FC236}">
                      <a16:creationId xmlns:a16="http://schemas.microsoft.com/office/drawing/2014/main" id="{F3C95E49-102D-4948-99E9-732BE2150B53}"/>
                    </a:ext>
                  </a:extLst>
                </p:cNvPr>
                <p:cNvSpPr txBox="1"/>
                <p:nvPr/>
              </p:nvSpPr>
              <p:spPr>
                <a:xfrm>
                  <a:off x="5020706" y="4450693"/>
                  <a:ext cx="421910"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4</a:t>
                  </a:r>
                </a:p>
              </p:txBody>
            </p:sp>
          </p:grpSp>
          <p:grpSp>
            <p:nvGrpSpPr>
              <p:cNvPr id="39" name="Groupe 38">
                <a:extLst>
                  <a:ext uri="{FF2B5EF4-FFF2-40B4-BE49-F238E27FC236}">
                    <a16:creationId xmlns:a16="http://schemas.microsoft.com/office/drawing/2014/main" id="{FC542A0E-E2B6-453A-AAE6-C1FC212BE138}"/>
                  </a:ext>
                </a:extLst>
              </p:cNvPr>
              <p:cNvGrpSpPr/>
              <p:nvPr/>
            </p:nvGrpSpPr>
            <p:grpSpPr>
              <a:xfrm>
                <a:off x="4869384" y="5892012"/>
                <a:ext cx="2887497" cy="584775"/>
                <a:chOff x="5020706" y="4573804"/>
                <a:chExt cx="2887497" cy="584775"/>
              </a:xfrm>
            </p:grpSpPr>
            <p:sp>
              <p:nvSpPr>
                <p:cNvPr id="40" name="ZoneTexte 39">
                  <a:hlinkClick r:id="rId8" action="ppaction://hlinksldjump"/>
                  <a:extLst>
                    <a:ext uri="{FF2B5EF4-FFF2-40B4-BE49-F238E27FC236}">
                      <a16:creationId xmlns:a16="http://schemas.microsoft.com/office/drawing/2014/main" id="{0D710407-EAA8-49C5-82B2-AC4C77A40002}"/>
                    </a:ext>
                  </a:extLst>
                </p:cNvPr>
                <p:cNvSpPr txBox="1"/>
                <p:nvPr/>
              </p:nvSpPr>
              <p:spPr>
                <a:xfrm>
                  <a:off x="5537042" y="4696915"/>
                  <a:ext cx="2371161"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Les règles d’or du dépôt</a:t>
                  </a:r>
                </a:p>
              </p:txBody>
            </p:sp>
            <p:sp>
              <p:nvSpPr>
                <p:cNvPr id="41" name="ZoneTexte 40">
                  <a:hlinkClick r:id="rId8" action="ppaction://hlinksldjump"/>
                  <a:extLst>
                    <a:ext uri="{FF2B5EF4-FFF2-40B4-BE49-F238E27FC236}">
                      <a16:creationId xmlns:a16="http://schemas.microsoft.com/office/drawing/2014/main" id="{266BC323-662E-4105-B00E-BF75C13026DD}"/>
                    </a:ext>
                  </a:extLst>
                </p:cNvPr>
                <p:cNvSpPr txBox="1"/>
                <p:nvPr/>
              </p:nvSpPr>
              <p:spPr>
                <a:xfrm>
                  <a:off x="5020706" y="4573804"/>
                  <a:ext cx="418704"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5</a:t>
                  </a:r>
                </a:p>
              </p:txBody>
            </p:sp>
          </p:grpSp>
        </p:grpSp>
        <p:sp>
          <p:nvSpPr>
            <p:cNvPr id="23" name="ZoneTexte 22">
              <a:hlinkClick r:id="rId9" action="ppaction://hlinksldjump"/>
              <a:extLst>
                <a:ext uri="{FF2B5EF4-FFF2-40B4-BE49-F238E27FC236}">
                  <a16:creationId xmlns:a16="http://schemas.microsoft.com/office/drawing/2014/main" id="{32EBFA9A-D4AC-42AE-AF48-A7FB03F5A90D}"/>
                </a:ext>
              </a:extLst>
            </p:cNvPr>
            <p:cNvSpPr txBox="1"/>
            <p:nvPr/>
          </p:nvSpPr>
          <p:spPr>
            <a:xfrm>
              <a:off x="6844222" y="6531829"/>
              <a:ext cx="1399741" cy="338554"/>
            </a:xfrm>
            <a:prstGeom prst="rect">
              <a:avLst/>
            </a:prstGeom>
            <a:noFill/>
          </p:spPr>
          <p:txBody>
            <a:bodyPr wrap="none" rtlCol="0">
              <a:spAutoFit/>
            </a:bodyPr>
            <a:lstStyle/>
            <a:p>
              <a:r>
                <a:rPr lang="fr-FR" sz="1600" dirty="0">
                  <a:solidFill>
                    <a:srgbClr val="7D2D46"/>
                  </a:solidFill>
                  <a:latin typeface="CCSD_manrope Light" panose="00000500000000000000" pitchFamily="2" charset="0"/>
                </a:rPr>
                <a:t>Boîte à outils </a:t>
              </a:r>
            </a:p>
          </p:txBody>
        </p:sp>
        <p:sp>
          <p:nvSpPr>
            <p:cNvPr id="24" name="ZoneTexte 23">
              <a:hlinkClick r:id="rId9" action="ppaction://hlinksldjump"/>
              <a:extLst>
                <a:ext uri="{FF2B5EF4-FFF2-40B4-BE49-F238E27FC236}">
                  <a16:creationId xmlns:a16="http://schemas.microsoft.com/office/drawing/2014/main" id="{F1A7B67E-C652-445D-9BD9-552372CB2273}"/>
                </a:ext>
              </a:extLst>
            </p:cNvPr>
            <p:cNvSpPr txBox="1"/>
            <p:nvPr/>
          </p:nvSpPr>
          <p:spPr>
            <a:xfrm>
              <a:off x="6317468" y="6408719"/>
              <a:ext cx="439543" cy="584775"/>
            </a:xfrm>
            <a:prstGeom prst="rect">
              <a:avLst/>
            </a:prstGeom>
            <a:noFill/>
          </p:spPr>
          <p:txBody>
            <a:bodyPr wrap="none" rtlCol="0">
              <a:spAutoFit/>
            </a:bodyPr>
            <a:lstStyle/>
            <a:p>
              <a:pPr algn="ctr"/>
              <a:r>
                <a:rPr lang="fr-FR" sz="3200" dirty="0">
                  <a:solidFill>
                    <a:srgbClr val="7D2D46"/>
                  </a:solidFill>
                  <a:latin typeface="CCSD_manrope Medium" panose="00000500000000000000" pitchFamily="2" charset="0"/>
                </a:rPr>
                <a:t>6</a:t>
              </a:r>
            </a:p>
          </p:txBody>
        </p:sp>
      </p:grpSp>
    </p:spTree>
    <p:extLst>
      <p:ext uri="{BB962C8B-B14F-4D97-AF65-F5344CB8AC3E}">
        <p14:creationId xmlns:p14="http://schemas.microsoft.com/office/powerpoint/2010/main" val="1803258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5903</TotalTime>
  <Words>5801</Words>
  <Application>Microsoft Office PowerPoint</Application>
  <PresentationFormat>Grand écran</PresentationFormat>
  <Paragraphs>762</Paragraphs>
  <Slides>60</Slides>
  <Notes>5</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60</vt:i4>
      </vt:variant>
    </vt:vector>
  </HeadingPairs>
  <TitlesOfParts>
    <vt:vector size="78" baseType="lpstr">
      <vt:lpstr>맑은 고딕</vt:lpstr>
      <vt:lpstr>Arial</vt:lpstr>
      <vt:lpstr>Calibri</vt:lpstr>
      <vt:lpstr>Calibri Light</vt:lpstr>
      <vt:lpstr>CCSD_manrope</vt:lpstr>
      <vt:lpstr>CCSD_manrope ExtraBold</vt:lpstr>
      <vt:lpstr>CCSD_manrope ExtraLight</vt:lpstr>
      <vt:lpstr>CCSD_manrope Light</vt:lpstr>
      <vt:lpstr>CCSD_manrope Medium</vt:lpstr>
      <vt:lpstr>CCSD_manrope SemiBold</vt:lpstr>
      <vt:lpstr>icomoon</vt:lpstr>
      <vt:lpstr>Manrope ExtraLight</vt:lpstr>
      <vt:lpstr>Manrope Light</vt:lpstr>
      <vt:lpstr>Manrope Medium</vt:lpstr>
      <vt:lpstr>Manrope SemiBold</vt:lpstr>
      <vt:lpstr>Montserrat</vt:lpstr>
      <vt:lpstr>Ubuntu</vt:lpstr>
      <vt:lpstr>Thème Office</vt:lpstr>
      <vt:lpstr>Présentation PowerPoint</vt:lpstr>
      <vt:lpstr>Présentation PowerPoint</vt:lpstr>
      <vt:lpstr>Présentation PowerPoint</vt:lpstr>
      <vt:lpstr>Droit et publication</vt:lpstr>
      <vt:lpstr>Présentation PowerPoint</vt:lpstr>
      <vt:lpstr>Présentation PowerPoint</vt:lpstr>
      <vt:lpstr>Présentation PowerPoint</vt:lpstr>
      <vt:lpstr>Présentation PowerPoint</vt:lpstr>
      <vt:lpstr>Préparer mes dépôts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Déposer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Gérer  mes dépôts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Besson</dc:creator>
  <cp:lastModifiedBy>Sylvain Besson</cp:lastModifiedBy>
  <cp:revision>311</cp:revision>
  <cp:lastPrinted>2022-09-19T13:47:55Z</cp:lastPrinted>
  <dcterms:created xsi:type="dcterms:W3CDTF">2022-09-16T14:16:59Z</dcterms:created>
  <dcterms:modified xsi:type="dcterms:W3CDTF">2022-11-25T08:38:57Z</dcterms:modified>
</cp:coreProperties>
</file>